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Lst>
  <p:notesMasterIdLst>
    <p:notesMasterId r:id="rId34"/>
  </p:notesMasterIdLst>
  <p:handoutMasterIdLst>
    <p:handoutMasterId r:id="rId35"/>
  </p:handoutMasterIdLst>
  <p:sldIdLst>
    <p:sldId id="393" r:id="rId6"/>
    <p:sldId id="390" r:id="rId7"/>
    <p:sldId id="387" r:id="rId8"/>
    <p:sldId id="394" r:id="rId9"/>
    <p:sldId id="395" r:id="rId10"/>
    <p:sldId id="399" r:id="rId11"/>
    <p:sldId id="396" r:id="rId12"/>
    <p:sldId id="405" r:id="rId13"/>
    <p:sldId id="406" r:id="rId14"/>
    <p:sldId id="407" r:id="rId15"/>
    <p:sldId id="397" r:id="rId16"/>
    <p:sldId id="408" r:id="rId17"/>
    <p:sldId id="409" r:id="rId18"/>
    <p:sldId id="419" r:id="rId19"/>
    <p:sldId id="398" r:id="rId20"/>
    <p:sldId id="420" r:id="rId21"/>
    <p:sldId id="400" r:id="rId22"/>
    <p:sldId id="410" r:id="rId23"/>
    <p:sldId id="401" r:id="rId24"/>
    <p:sldId id="412" r:id="rId25"/>
    <p:sldId id="411" r:id="rId26"/>
    <p:sldId id="413" r:id="rId27"/>
    <p:sldId id="414" r:id="rId28"/>
    <p:sldId id="403" r:id="rId29"/>
    <p:sldId id="416" r:id="rId30"/>
    <p:sldId id="404" r:id="rId31"/>
    <p:sldId id="417" r:id="rId32"/>
    <p:sldId id="421" r:id="rId3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uth Kim" initials="RK" lastIdx="1" clrIdx="0">
    <p:extLst>
      <p:ext uri="{19B8F6BF-5375-455C-9EA6-DF929625EA0E}">
        <p15:presenceInfo xmlns:p15="http://schemas.microsoft.com/office/powerpoint/2012/main" userId="S-1-5-21-2162954678-3364338229-3037977907-35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153E"/>
    <a:srgbClr val="001B50"/>
    <a:srgbClr val="4784FF"/>
    <a:srgbClr val="79A6FF"/>
    <a:srgbClr val="5B92FF"/>
    <a:srgbClr val="216BFF"/>
    <a:srgbClr val="0052F6"/>
    <a:srgbClr val="003296"/>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CE2379-2F53-4859-AC51-1D620D88E2B8}" v="94" dt="2020-05-13T00:12:56.300"/>
    <p1510:client id="{78B982D0-80D2-4D91-8222-0371A152CCD8}" v="772" dt="2020-08-31T23:40:14.658"/>
    <p1510:client id="{2A28DCCB-4E50-461C-A0CC-4302400A9E1F}" v="6" dt="2020-05-22T06:12:41.155"/>
    <p1510:client id="{73DAA0CE-BB29-4232-B7D2-3388BE3432B0}" v="770" dt="2020-05-21T22:38:26.034"/>
    <p1510:client id="{57B64624-0BB4-419A-BFA2-690F2039B8AD}" v="4" dt="2020-05-21T01:48:57.001"/>
    <p1510:client id="{51043CDE-626D-43E1-A156-8EB953D2EFD4}" v="125" dt="2020-05-22T18:43:15.189"/>
    <p1510:client id="{308A01E1-CB43-485C-83DA-E0BB86F60A58}" v="16" dt="2020-05-21T03:30:34.034"/>
    <p1510:client id="{6E088B39-A917-4BF4-ACA0-A56F4138B205}" v="4" dt="2020-05-22T06:19:58.421"/>
    <p1510:client id="{3A45205A-41A1-47C7-8CB9-F4A257813355}" v="35" dt="2020-05-21T02:59:11.528"/>
    <p1510:client id="{7AE5EF2A-94C8-45EC-8146-5B4B8FADF333}" v="11" dt="2020-05-21T16:22:08.804"/>
    <p1510:client id="{80E494B8-7695-4A75-8527-6075BD14AF1B}" v="12" dt="2020-05-22T06:28:42.317"/>
    <p1510:client id="{E8D24811-2E47-495F-BDE7-4D7C43F02FE6}" v="68" dt="2020-05-21T21:21:34.619"/>
    <p1510:client id="{96D5EE7A-C557-4A1D-91A8-861C18640A80}" v="41" dt="2020-05-12T23:13:37.7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447" autoAdjust="0"/>
  </p:normalViewPr>
  <p:slideViewPr>
    <p:cSldViewPr snapToGrid="0">
      <p:cViewPr varScale="1">
        <p:scale>
          <a:sx n="82" d="100"/>
          <a:sy n="82" d="100"/>
        </p:scale>
        <p:origin x="836" y="52"/>
      </p:cViewPr>
      <p:guideLst/>
    </p:cSldViewPr>
  </p:slideViewPr>
  <p:outlineViewPr>
    <p:cViewPr>
      <p:scale>
        <a:sx n="33" d="100"/>
        <a:sy n="33" d="100"/>
      </p:scale>
      <p:origin x="0" y="-7766"/>
    </p:cViewPr>
  </p:outlineViewPr>
  <p:notesTextViewPr>
    <p:cViewPr>
      <p:scale>
        <a:sx n="300" d="100"/>
        <a:sy n="300" d="100"/>
      </p:scale>
      <p:origin x="0" y="0"/>
    </p:cViewPr>
  </p:notesTextViewPr>
  <p:sorterViewPr>
    <p:cViewPr>
      <p:scale>
        <a:sx n="60" d="100"/>
        <a:sy n="60" d="100"/>
      </p:scale>
      <p:origin x="0" y="0"/>
    </p:cViewPr>
  </p:sorterViewPr>
  <p:notesViewPr>
    <p:cSldViewPr snapToGrid="0">
      <p:cViewPr varScale="1">
        <p:scale>
          <a:sx n="65" d="100"/>
          <a:sy n="65" d="100"/>
        </p:scale>
        <p:origin x="2766"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C1A24431-9331-4C8B-B858-CFD6BF4BC91D}"/>
    <pc:docChg chg="modSld">
      <pc:chgData name="" userId="" providerId="" clId="Web-{C1A24431-9331-4C8B-B858-CFD6BF4BC91D}" dt="2020-05-21T22:37:10.173" v="4" actId="20577"/>
      <pc:docMkLst>
        <pc:docMk/>
      </pc:docMkLst>
      <pc:sldChg chg="modSp">
        <pc:chgData name="" userId="" providerId="" clId="Web-{C1A24431-9331-4C8B-B858-CFD6BF4BC91D}" dt="2020-05-21T22:36:49.500" v="0" actId="20577"/>
        <pc:sldMkLst>
          <pc:docMk/>
          <pc:sldMk cId="531308632" sldId="289"/>
        </pc:sldMkLst>
        <pc:spChg chg="mod">
          <ac:chgData name="" userId="" providerId="" clId="Web-{C1A24431-9331-4C8B-B858-CFD6BF4BC91D}" dt="2020-05-21T22:36:49.500" v="0" actId="20577"/>
          <ac:spMkLst>
            <pc:docMk/>
            <pc:sldMk cId="531308632" sldId="289"/>
            <ac:spMk id="2" creationId="{00000000-0000-0000-0000-000000000000}"/>
          </ac:spMkLst>
        </pc:spChg>
      </pc:sldChg>
      <pc:sldChg chg="modSp">
        <pc:chgData name="" userId="" providerId="" clId="Web-{C1A24431-9331-4C8B-B858-CFD6BF4BC91D}" dt="2020-05-21T22:37:10.173" v="4" actId="20577"/>
        <pc:sldMkLst>
          <pc:docMk/>
          <pc:sldMk cId="3214432813" sldId="413"/>
        </pc:sldMkLst>
        <pc:spChg chg="mod">
          <ac:chgData name="" userId="" providerId="" clId="Web-{C1A24431-9331-4C8B-B858-CFD6BF4BC91D}" dt="2020-05-21T22:36:54.203" v="1" actId="20577"/>
          <ac:spMkLst>
            <pc:docMk/>
            <pc:sldMk cId="3214432813" sldId="413"/>
            <ac:spMk id="3" creationId="{00000000-0000-0000-0000-000000000000}"/>
          </ac:spMkLst>
        </pc:spChg>
        <pc:spChg chg="mod">
          <ac:chgData name="" userId="" providerId="" clId="Web-{C1A24431-9331-4C8B-B858-CFD6BF4BC91D}" dt="2020-05-21T22:37:10.173" v="4" actId="20577"/>
          <ac:spMkLst>
            <pc:docMk/>
            <pc:sldMk cId="3214432813" sldId="413"/>
            <ac:spMk id="4" creationId="{00000000-0000-0000-0000-000000000000}"/>
          </ac:spMkLst>
        </pc:spChg>
      </pc:sldChg>
    </pc:docChg>
  </pc:docChgLst>
  <pc:docChgLst>
    <pc:chgData clId="Web-{E8D24811-2E47-495F-BDE7-4D7C43F02FE6}"/>
    <pc:docChg chg="addSld modSld">
      <pc:chgData name="" userId="" providerId="" clId="Web-{E8D24811-2E47-495F-BDE7-4D7C43F02FE6}" dt="2020-05-21T21:21:34.619" v="55"/>
      <pc:docMkLst>
        <pc:docMk/>
      </pc:docMkLst>
      <pc:sldChg chg="addSp delSp modSp new">
        <pc:chgData name="" userId="" providerId="" clId="Web-{E8D24811-2E47-495F-BDE7-4D7C43F02FE6}" dt="2020-05-21T21:21:34.619" v="55"/>
        <pc:sldMkLst>
          <pc:docMk/>
          <pc:sldMk cId="111857776" sldId="430"/>
        </pc:sldMkLst>
        <pc:spChg chg="mod">
          <ac:chgData name="" userId="" providerId="" clId="Web-{E8D24811-2E47-495F-BDE7-4D7C43F02FE6}" dt="2020-05-21T21:19:20.975" v="8" actId="20577"/>
          <ac:spMkLst>
            <pc:docMk/>
            <pc:sldMk cId="111857776" sldId="430"/>
            <ac:spMk id="2" creationId="{C771F196-BF0A-42EE-A2FC-FF9B28C96CFD}"/>
          </ac:spMkLst>
        </pc:spChg>
        <pc:spChg chg="del">
          <ac:chgData name="" userId="" providerId="" clId="Web-{E8D24811-2E47-495F-BDE7-4D7C43F02FE6}" dt="2020-05-21T21:19:22.022" v="9"/>
          <ac:spMkLst>
            <pc:docMk/>
            <pc:sldMk cId="111857776" sldId="430"/>
            <ac:spMk id="3" creationId="{26CD1B8F-A188-4D14-BC2C-7B76592A5871}"/>
          </ac:spMkLst>
        </pc:spChg>
        <pc:spChg chg="add mod">
          <ac:chgData name="" userId="" providerId="" clId="Web-{E8D24811-2E47-495F-BDE7-4D7C43F02FE6}" dt="2020-05-21T21:21:08.181" v="47" actId="14100"/>
          <ac:spMkLst>
            <pc:docMk/>
            <pc:sldMk cId="111857776" sldId="430"/>
            <ac:spMk id="8" creationId="{44225912-E9ED-4220-9C64-E3C2A2C8CD87}"/>
          </ac:spMkLst>
        </pc:spChg>
        <pc:spChg chg="add mod">
          <ac:chgData name="" userId="" providerId="" clId="Web-{E8D24811-2E47-495F-BDE7-4D7C43F02FE6}" dt="2020-05-21T21:21:22.088" v="49" actId="14100"/>
          <ac:spMkLst>
            <pc:docMk/>
            <pc:sldMk cId="111857776" sldId="430"/>
            <ac:spMk id="9" creationId="{F251885E-25A5-489A-9D04-9C2F65A7AC4E}"/>
          </ac:spMkLst>
        </pc:spChg>
        <pc:picChg chg="add mod ord">
          <ac:chgData name="" userId="" providerId="" clId="Web-{E8D24811-2E47-495F-BDE7-4D7C43F02FE6}" dt="2020-05-21T21:19:25.413" v="10" actId="1076"/>
          <ac:picMkLst>
            <pc:docMk/>
            <pc:sldMk cId="111857776" sldId="430"/>
            <ac:picMk id="5" creationId="{120D7DEA-0CB5-4144-8F42-78D3DE9DB007}"/>
          </ac:picMkLst>
        </pc:picChg>
        <pc:picChg chg="add del mod ord">
          <ac:chgData name="" userId="" providerId="" clId="Web-{E8D24811-2E47-495F-BDE7-4D7C43F02FE6}" dt="2020-05-21T21:20:02.945" v="20"/>
          <ac:picMkLst>
            <pc:docMk/>
            <pc:sldMk cId="111857776" sldId="430"/>
            <ac:picMk id="6" creationId="{65DEFBDC-D97E-49CF-B676-01B6C6869CE5}"/>
          </ac:picMkLst>
        </pc:picChg>
        <pc:picChg chg="add del mod">
          <ac:chgData name="" userId="" providerId="" clId="Web-{E8D24811-2E47-495F-BDE7-4D7C43F02FE6}" dt="2020-05-21T21:20:10.789" v="22"/>
          <ac:picMkLst>
            <pc:docMk/>
            <pc:sldMk cId="111857776" sldId="430"/>
            <ac:picMk id="7" creationId="{E9727F83-B32E-40D8-80C7-D80F954D7E07}"/>
          </ac:picMkLst>
        </pc:picChg>
        <pc:picChg chg="add mod ord">
          <ac:chgData name="" userId="" providerId="" clId="Web-{E8D24811-2E47-495F-BDE7-4D7C43F02FE6}" dt="2020-05-21T21:21:34.619" v="55"/>
          <ac:picMkLst>
            <pc:docMk/>
            <pc:sldMk cId="111857776" sldId="430"/>
            <ac:picMk id="10" creationId="{F5E25A1B-A41E-4E8B-9D55-655FC356070F}"/>
          </ac:picMkLst>
        </pc:picChg>
      </pc:sldChg>
    </pc:docChg>
  </pc:docChgLst>
  <pc:docChgLst>
    <pc:chgData clId="Web-{7AE5EF2A-94C8-45EC-8146-5B4B8FADF333}"/>
    <pc:docChg chg="modSld sldOrd">
      <pc:chgData name="" userId="" providerId="" clId="Web-{7AE5EF2A-94C8-45EC-8146-5B4B8FADF333}" dt="2020-05-21T16:22:08.804" v="10"/>
      <pc:docMkLst>
        <pc:docMk/>
      </pc:docMkLst>
      <pc:sldChg chg="modSp mod modClrScheme chgLayout">
        <pc:chgData name="" userId="" providerId="" clId="Web-{7AE5EF2A-94C8-45EC-8146-5B4B8FADF333}" dt="2020-05-21T16:19:05.022" v="9"/>
        <pc:sldMkLst>
          <pc:docMk/>
          <pc:sldMk cId="3214432813" sldId="413"/>
        </pc:sldMkLst>
        <pc:spChg chg="mod ord">
          <ac:chgData name="" userId="" providerId="" clId="Web-{7AE5EF2A-94C8-45EC-8146-5B4B8FADF333}" dt="2020-05-21T16:19:05.022" v="9"/>
          <ac:spMkLst>
            <pc:docMk/>
            <pc:sldMk cId="3214432813" sldId="413"/>
            <ac:spMk id="2" creationId="{00000000-0000-0000-0000-000000000000}"/>
          </ac:spMkLst>
        </pc:spChg>
        <pc:spChg chg="mod ord">
          <ac:chgData name="" userId="" providerId="" clId="Web-{7AE5EF2A-94C8-45EC-8146-5B4B8FADF333}" dt="2020-05-21T16:19:05.022" v="9"/>
          <ac:spMkLst>
            <pc:docMk/>
            <pc:sldMk cId="3214432813" sldId="413"/>
            <ac:spMk id="3" creationId="{00000000-0000-0000-0000-000000000000}"/>
          </ac:spMkLst>
        </pc:spChg>
        <pc:spChg chg="mod ord">
          <ac:chgData name="" userId="" providerId="" clId="Web-{7AE5EF2A-94C8-45EC-8146-5B4B8FADF333}" dt="2020-05-21T16:19:05.022" v="9"/>
          <ac:spMkLst>
            <pc:docMk/>
            <pc:sldMk cId="3214432813" sldId="413"/>
            <ac:spMk id="4" creationId="{00000000-0000-0000-0000-000000000000}"/>
          </ac:spMkLst>
        </pc:spChg>
      </pc:sldChg>
      <pc:sldChg chg="ord">
        <pc:chgData name="" userId="" providerId="" clId="Web-{7AE5EF2A-94C8-45EC-8146-5B4B8FADF333}" dt="2020-05-21T16:22:08.804" v="10"/>
        <pc:sldMkLst>
          <pc:docMk/>
          <pc:sldMk cId="1261160468" sldId="414"/>
        </pc:sldMkLst>
      </pc:sldChg>
    </pc:docChg>
  </pc:docChgLst>
  <pc:docChgLst>
    <pc:chgData clId="Web-{80E494B8-7695-4A75-8527-6075BD14AF1B}"/>
    <pc:docChg chg="modSld">
      <pc:chgData name="" userId="" providerId="" clId="Web-{80E494B8-7695-4A75-8527-6075BD14AF1B}" dt="2020-05-22T06:28:42.317" v="14" actId="20577"/>
      <pc:docMkLst>
        <pc:docMk/>
      </pc:docMkLst>
      <pc:sldChg chg="modSp">
        <pc:chgData name="" userId="" providerId="" clId="Web-{80E494B8-7695-4A75-8527-6075BD14AF1B}" dt="2020-05-22T06:28:13.504" v="12" actId="20577"/>
        <pc:sldMkLst>
          <pc:docMk/>
          <pc:sldMk cId="4064807851" sldId="368"/>
        </pc:sldMkLst>
        <pc:spChg chg="mod">
          <ac:chgData name="" userId="" providerId="" clId="Web-{80E494B8-7695-4A75-8527-6075BD14AF1B}" dt="2020-05-22T06:25:12.687" v="5" actId="20577"/>
          <ac:spMkLst>
            <pc:docMk/>
            <pc:sldMk cId="4064807851" sldId="368"/>
            <ac:spMk id="72" creationId="{6A59A8B4-8620-4D36-AB14-0AAF7BAD74DD}"/>
          </ac:spMkLst>
        </pc:spChg>
        <pc:spChg chg="mod">
          <ac:chgData name="" userId="" providerId="" clId="Web-{80E494B8-7695-4A75-8527-6075BD14AF1B}" dt="2020-05-22T06:28:13.504" v="12" actId="20577"/>
          <ac:spMkLst>
            <pc:docMk/>
            <pc:sldMk cId="4064807851" sldId="368"/>
            <ac:spMk id="74" creationId="{B305D0FC-5FF3-4DAE-817C-7A52B150FE15}"/>
          </ac:spMkLst>
        </pc:spChg>
      </pc:sldChg>
    </pc:docChg>
  </pc:docChgLst>
  <pc:docChgLst>
    <pc:chgData clId="Web-{AFE104CC-8D79-48C9-B56A-EFD1A28B481C}"/>
    <pc:docChg chg="modSld">
      <pc:chgData name="" userId="" providerId="" clId="Web-{AFE104CC-8D79-48C9-B56A-EFD1A28B481C}" dt="2020-05-21T22:37:40.486" v="0" actId="1076"/>
      <pc:docMkLst>
        <pc:docMk/>
      </pc:docMkLst>
      <pc:sldChg chg="modSp">
        <pc:chgData name="" userId="" providerId="" clId="Web-{AFE104CC-8D79-48C9-B56A-EFD1A28B481C}" dt="2020-05-21T22:37:40.486" v="0" actId="1076"/>
        <pc:sldMkLst>
          <pc:docMk/>
          <pc:sldMk cId="3214432813" sldId="413"/>
        </pc:sldMkLst>
        <pc:spChg chg="mod">
          <ac:chgData name="" userId="" providerId="" clId="Web-{AFE104CC-8D79-48C9-B56A-EFD1A28B481C}" dt="2020-05-21T22:37:40.486" v="0" actId="1076"/>
          <ac:spMkLst>
            <pc:docMk/>
            <pc:sldMk cId="3214432813" sldId="413"/>
            <ac:spMk id="4" creationId="{00000000-0000-0000-0000-000000000000}"/>
          </ac:spMkLst>
        </pc:spChg>
      </pc:sldChg>
    </pc:docChg>
  </pc:docChgLst>
  <pc:docChgLst>
    <pc:chgData clId="Web-{57B64624-0BB4-419A-BFA2-690F2039B8AD}"/>
    <pc:docChg chg="modSld sldOrd">
      <pc:chgData name="" userId="" providerId="" clId="Web-{57B64624-0BB4-419A-BFA2-690F2039B8AD}" dt="2020-05-21T01:48:57.001" v="3"/>
      <pc:docMkLst>
        <pc:docMk/>
      </pc:docMkLst>
      <pc:sldChg chg="modSp">
        <pc:chgData name="" userId="" providerId="" clId="Web-{57B64624-0BB4-419A-BFA2-690F2039B8AD}" dt="2020-05-21T01:47:59.390" v="0"/>
        <pc:sldMkLst>
          <pc:docMk/>
          <pc:sldMk cId="531308632" sldId="289"/>
        </pc:sldMkLst>
        <pc:picChg chg="ord">
          <ac:chgData name="" userId="" providerId="" clId="Web-{57B64624-0BB4-419A-BFA2-690F2039B8AD}" dt="2020-05-21T01:47:59.390" v="0"/>
          <ac:picMkLst>
            <pc:docMk/>
            <pc:sldMk cId="531308632" sldId="289"/>
            <ac:picMk id="5" creationId="{00000000-0000-0000-0000-000000000000}"/>
          </ac:picMkLst>
        </pc:picChg>
      </pc:sldChg>
      <pc:sldChg chg="ord">
        <pc:chgData name="" userId="" providerId="" clId="Web-{57B64624-0BB4-419A-BFA2-690F2039B8AD}" dt="2020-05-21T01:48:18.828" v="1"/>
        <pc:sldMkLst>
          <pc:docMk/>
          <pc:sldMk cId="2187359387" sldId="312"/>
        </pc:sldMkLst>
      </pc:sldChg>
      <pc:sldChg chg="ord">
        <pc:chgData name="" userId="" providerId="" clId="Web-{57B64624-0BB4-419A-BFA2-690F2039B8AD}" dt="2020-05-21T01:48:57.001" v="3"/>
        <pc:sldMkLst>
          <pc:docMk/>
          <pc:sldMk cId="3916713018" sldId="400"/>
        </pc:sldMkLst>
      </pc:sldChg>
    </pc:docChg>
  </pc:docChgLst>
  <pc:docChgLst>
    <pc:chgData clId="Web-{14CE2379-2F53-4859-AC51-1D620D88E2B8}"/>
    <pc:docChg chg="addSld modSld">
      <pc:chgData name="" userId="" providerId="" clId="Web-{14CE2379-2F53-4859-AC51-1D620D88E2B8}" dt="2020-05-13T00:12:56.300" v="93" actId="20577"/>
      <pc:docMkLst>
        <pc:docMk/>
      </pc:docMkLst>
      <pc:sldChg chg="addSp delSp modSp">
        <pc:chgData name="" userId="" providerId="" clId="Web-{14CE2379-2F53-4859-AC51-1D620D88E2B8}" dt="2020-05-13T00:12:56.300" v="93" actId="20577"/>
        <pc:sldMkLst>
          <pc:docMk/>
          <pc:sldMk cId="883532081" sldId="263"/>
        </pc:sldMkLst>
        <pc:spChg chg="mod">
          <ac:chgData name="" userId="" providerId="" clId="Web-{14CE2379-2F53-4859-AC51-1D620D88E2B8}" dt="2020-05-13T00:12:56.300" v="93" actId="20577"/>
          <ac:spMkLst>
            <pc:docMk/>
            <pc:sldMk cId="883532081" sldId="263"/>
            <ac:spMk id="3" creationId="{00000000-0000-0000-0000-000000000000}"/>
          </ac:spMkLst>
        </pc:spChg>
        <pc:picChg chg="add del mod">
          <ac:chgData name="" userId="" providerId="" clId="Web-{14CE2379-2F53-4859-AC51-1D620D88E2B8}" dt="2020-05-13T00:01:29.788" v="1"/>
          <ac:picMkLst>
            <pc:docMk/>
            <pc:sldMk cId="883532081" sldId="263"/>
            <ac:picMk id="5" creationId="{469C3681-0E89-4BB5-ACEB-0C2C85340CFA}"/>
          </ac:picMkLst>
        </pc:picChg>
      </pc:sldChg>
      <pc:sldChg chg="modSp new">
        <pc:chgData name="" userId="" providerId="" clId="Web-{14CE2379-2F53-4859-AC51-1D620D88E2B8}" dt="2020-05-13T00:04:06.923" v="38" actId="14100"/>
        <pc:sldMkLst>
          <pc:docMk/>
          <pc:sldMk cId="517297059" sldId="408"/>
        </pc:sldMkLst>
        <pc:spChg chg="mod">
          <ac:chgData name="" userId="" providerId="" clId="Web-{14CE2379-2F53-4859-AC51-1D620D88E2B8}" dt="2020-05-13T00:02:04.665" v="3" actId="20577"/>
          <ac:spMkLst>
            <pc:docMk/>
            <pc:sldMk cId="517297059" sldId="408"/>
            <ac:spMk id="2" creationId="{0B6BD601-CB47-4343-84E3-90A47AA0EE45}"/>
          </ac:spMkLst>
        </pc:spChg>
        <pc:spChg chg="mod">
          <ac:chgData name="" userId="" providerId="" clId="Web-{14CE2379-2F53-4859-AC51-1D620D88E2B8}" dt="2020-05-13T00:04:06.923" v="38" actId="14100"/>
          <ac:spMkLst>
            <pc:docMk/>
            <pc:sldMk cId="517297059" sldId="408"/>
            <ac:spMk id="3" creationId="{F4A25C00-FA74-4C5F-9CBD-1A428E4FD248}"/>
          </ac:spMkLst>
        </pc:spChg>
      </pc:sldChg>
      <pc:sldChg chg="addSp delSp modSp new mod modClrScheme modShow chgLayout">
        <pc:chgData name="" userId="" providerId="" clId="Web-{14CE2379-2F53-4859-AC51-1D620D88E2B8}" dt="2020-05-13T00:11:51.999" v="67" actId="14100"/>
        <pc:sldMkLst>
          <pc:docMk/>
          <pc:sldMk cId="582590476" sldId="409"/>
        </pc:sldMkLst>
        <pc:spChg chg="mod ord">
          <ac:chgData name="" userId="" providerId="" clId="Web-{14CE2379-2F53-4859-AC51-1D620D88E2B8}" dt="2020-05-13T00:04:35.675" v="42"/>
          <ac:spMkLst>
            <pc:docMk/>
            <pc:sldMk cId="582590476" sldId="409"/>
            <ac:spMk id="2" creationId="{0C333DB7-EE1B-4035-AC3C-EF4A74EA711F}"/>
          </ac:spMkLst>
        </pc:spChg>
        <pc:spChg chg="add del mod ord">
          <ac:chgData name="" userId="" providerId="" clId="Web-{14CE2379-2F53-4859-AC51-1D620D88E2B8}" dt="2020-05-13T00:11:40.295" v="64" actId="20577"/>
          <ac:spMkLst>
            <pc:docMk/>
            <pc:sldMk cId="582590476" sldId="409"/>
            <ac:spMk id="5" creationId="{E9E45CB9-25D7-42BE-B5E9-BF4CE1D8E89F}"/>
          </ac:spMkLst>
        </pc:spChg>
        <pc:spChg chg="add del mod ord">
          <ac:chgData name="" userId="" providerId="" clId="Web-{14CE2379-2F53-4859-AC51-1D620D88E2B8}" dt="2020-05-13T00:11:41.404" v="65"/>
          <ac:spMkLst>
            <pc:docMk/>
            <pc:sldMk cId="582590476" sldId="409"/>
            <ac:spMk id="6" creationId="{59E32D82-7106-48A0-AAC2-A8E6535B3759}"/>
          </ac:spMkLst>
        </pc:spChg>
        <pc:picChg chg="add del mod">
          <ac:chgData name="" userId="" providerId="" clId="Web-{14CE2379-2F53-4859-AC51-1D620D88E2B8}" dt="2020-05-13T00:11:22.434" v="51"/>
          <ac:picMkLst>
            <pc:docMk/>
            <pc:sldMk cId="582590476" sldId="409"/>
            <ac:picMk id="3" creationId="{0D48F7BD-7FFF-44F0-BE0A-E4B91ECE8646}"/>
          </ac:picMkLst>
        </pc:picChg>
        <pc:picChg chg="add mod ord">
          <ac:chgData name="" userId="" providerId="" clId="Web-{14CE2379-2F53-4859-AC51-1D620D88E2B8}" dt="2020-05-13T00:11:51.999" v="67" actId="14100"/>
          <ac:picMkLst>
            <pc:docMk/>
            <pc:sldMk cId="582590476" sldId="409"/>
            <ac:picMk id="7" creationId="{A7EF8435-9F6F-4365-8BDB-20AC4C9A76C5}"/>
          </ac:picMkLst>
        </pc:picChg>
      </pc:sldChg>
      <pc:sldChg chg="addSp delSp modSp new">
        <pc:chgData name="" userId="" providerId="" clId="Web-{14CE2379-2F53-4859-AC51-1D620D88E2B8}" dt="2020-05-13T00:12:24.860" v="85"/>
        <pc:sldMkLst>
          <pc:docMk/>
          <pc:sldMk cId="2413710273" sldId="410"/>
        </pc:sldMkLst>
        <pc:spChg chg="mod">
          <ac:chgData name="" userId="" providerId="" clId="Web-{14CE2379-2F53-4859-AC51-1D620D88E2B8}" dt="2020-05-13T00:12:16.750" v="79" actId="20577"/>
          <ac:spMkLst>
            <pc:docMk/>
            <pc:sldMk cId="2413710273" sldId="410"/>
            <ac:spMk id="2" creationId="{204E3AFA-0452-47FC-934C-5B7A590B6F90}"/>
          </ac:spMkLst>
        </pc:spChg>
        <pc:spChg chg="mod">
          <ac:chgData name="" userId="" providerId="" clId="Web-{14CE2379-2F53-4859-AC51-1D620D88E2B8}" dt="2020-05-13T00:12:24.016" v="84" actId="20577"/>
          <ac:spMkLst>
            <pc:docMk/>
            <pc:sldMk cId="2413710273" sldId="410"/>
            <ac:spMk id="3" creationId="{1188A97F-F9CC-4EC8-A63D-506BB7E4B32A}"/>
          </ac:spMkLst>
        </pc:spChg>
        <pc:spChg chg="del">
          <ac:chgData name="" userId="" providerId="" clId="Web-{14CE2379-2F53-4859-AC51-1D620D88E2B8}" dt="2020-05-13T00:12:24.860" v="85"/>
          <ac:spMkLst>
            <pc:docMk/>
            <pc:sldMk cId="2413710273" sldId="410"/>
            <ac:spMk id="4" creationId="{4C1D86AF-4AE0-4D9B-BB9D-2F29FCD7ED09}"/>
          </ac:spMkLst>
        </pc:spChg>
        <pc:picChg chg="add mod ord">
          <ac:chgData name="" userId="" providerId="" clId="Web-{14CE2379-2F53-4859-AC51-1D620D88E2B8}" dt="2020-05-13T00:12:24.860" v="85"/>
          <ac:picMkLst>
            <pc:docMk/>
            <pc:sldMk cId="2413710273" sldId="410"/>
            <ac:picMk id="6" creationId="{953BAFF8-6DDB-45DC-8A04-E3D0274E154D}"/>
          </ac:picMkLst>
        </pc:picChg>
      </pc:sldChg>
    </pc:docChg>
  </pc:docChgLst>
  <pc:docChgLst>
    <pc:chgData clId="Web-{51043CDE-626D-43E1-A156-8EB953D2EFD4}"/>
    <pc:docChg chg="modSld">
      <pc:chgData name="" userId="" providerId="" clId="Web-{51043CDE-626D-43E1-A156-8EB953D2EFD4}" dt="2020-05-22T18:43:15.189" v="120" actId="20577"/>
      <pc:docMkLst>
        <pc:docMk/>
      </pc:docMkLst>
      <pc:sldChg chg="modSp">
        <pc:chgData name="" userId="" providerId="" clId="Web-{51043CDE-626D-43E1-A156-8EB953D2EFD4}" dt="2020-05-22T18:40:11.856" v="110" actId="20577"/>
        <pc:sldMkLst>
          <pc:docMk/>
          <pc:sldMk cId="70011618" sldId="282"/>
        </pc:sldMkLst>
        <pc:spChg chg="mod">
          <ac:chgData name="" userId="" providerId="" clId="Web-{51043CDE-626D-43E1-A156-8EB953D2EFD4}" dt="2020-05-22T18:40:11.856" v="110" actId="20577"/>
          <ac:spMkLst>
            <pc:docMk/>
            <pc:sldMk cId="70011618" sldId="282"/>
            <ac:spMk id="3" creationId="{00000000-0000-0000-0000-000000000000}"/>
          </ac:spMkLst>
        </pc:spChg>
      </pc:sldChg>
      <pc:sldChg chg="modSp">
        <pc:chgData name="" userId="" providerId="" clId="Web-{51043CDE-626D-43E1-A156-8EB953D2EFD4}" dt="2020-05-22T18:43:15.189" v="120" actId="20577"/>
        <pc:sldMkLst>
          <pc:docMk/>
          <pc:sldMk cId="4286714507" sldId="360"/>
        </pc:sldMkLst>
        <pc:spChg chg="mod">
          <ac:chgData name="" userId="" providerId="" clId="Web-{51043CDE-626D-43E1-A156-8EB953D2EFD4}" dt="2020-05-22T18:43:15.189" v="120" actId="20577"/>
          <ac:spMkLst>
            <pc:docMk/>
            <pc:sldMk cId="4286714507" sldId="360"/>
            <ac:spMk id="4" creationId="{00000000-0000-0000-0000-000000000000}"/>
          </ac:spMkLst>
        </pc:spChg>
      </pc:sldChg>
      <pc:sldChg chg="modSp">
        <pc:chgData name="" userId="" providerId="" clId="Web-{51043CDE-626D-43E1-A156-8EB953D2EFD4}" dt="2020-05-22T18:25:58.021" v="61" actId="20577"/>
        <pc:sldMkLst>
          <pc:docMk/>
          <pc:sldMk cId="4064807851" sldId="368"/>
        </pc:sldMkLst>
        <pc:spChg chg="mod">
          <ac:chgData name="" userId="" providerId="" clId="Web-{51043CDE-626D-43E1-A156-8EB953D2EFD4}" dt="2020-05-22T18:23:41.202" v="27" actId="20577"/>
          <ac:spMkLst>
            <pc:docMk/>
            <pc:sldMk cId="4064807851" sldId="368"/>
            <ac:spMk id="64" creationId="{9526121F-2E42-4B86-9CCC-448831938290}"/>
          </ac:spMkLst>
        </pc:spChg>
        <pc:spChg chg="mod">
          <ac:chgData name="" userId="" providerId="" clId="Web-{51043CDE-626D-43E1-A156-8EB953D2EFD4}" dt="2020-05-22T18:23:50.343" v="30" actId="20577"/>
          <ac:spMkLst>
            <pc:docMk/>
            <pc:sldMk cId="4064807851" sldId="368"/>
            <ac:spMk id="66" creationId="{47A0DCD3-EEFF-49E6-A53F-4D5E0D4A155A}"/>
          </ac:spMkLst>
        </pc:spChg>
        <pc:spChg chg="mod">
          <ac:chgData name="" userId="" providerId="" clId="Web-{51043CDE-626D-43E1-A156-8EB953D2EFD4}" dt="2020-05-22T18:23:56.171" v="33" actId="20577"/>
          <ac:spMkLst>
            <pc:docMk/>
            <pc:sldMk cId="4064807851" sldId="368"/>
            <ac:spMk id="67" creationId="{8A3E1B23-4340-426C-A6B1-0750A60A59A8}"/>
          </ac:spMkLst>
        </pc:spChg>
        <pc:spChg chg="mod">
          <ac:chgData name="" userId="" providerId="" clId="Web-{51043CDE-626D-43E1-A156-8EB953D2EFD4}" dt="2020-05-22T18:24:01.749" v="36" actId="20577"/>
          <ac:spMkLst>
            <pc:docMk/>
            <pc:sldMk cId="4064807851" sldId="368"/>
            <ac:spMk id="68" creationId="{BD6A1BC1-3F35-4C79-B6EC-170F458E92A1}"/>
          </ac:spMkLst>
        </pc:spChg>
        <pc:spChg chg="mod">
          <ac:chgData name="" userId="" providerId="" clId="Web-{51043CDE-626D-43E1-A156-8EB953D2EFD4}" dt="2020-05-22T18:25:58.021" v="61" actId="20577"/>
          <ac:spMkLst>
            <pc:docMk/>
            <pc:sldMk cId="4064807851" sldId="368"/>
            <ac:spMk id="69" creationId="{2D64D5DB-804A-4114-BD92-CEC3A63117E3}"/>
          </ac:spMkLst>
        </pc:spChg>
        <pc:spChg chg="mod">
          <ac:chgData name="" userId="" providerId="" clId="Web-{51043CDE-626D-43E1-A156-8EB953D2EFD4}" dt="2020-05-22T18:24:08.687" v="39" actId="20577"/>
          <ac:spMkLst>
            <pc:docMk/>
            <pc:sldMk cId="4064807851" sldId="368"/>
            <ac:spMk id="70" creationId="{101C716F-83E9-4F99-84B8-22EF82740EF9}"/>
          </ac:spMkLst>
        </pc:spChg>
        <pc:spChg chg="mod">
          <ac:chgData name="" userId="" providerId="" clId="Web-{51043CDE-626D-43E1-A156-8EB953D2EFD4}" dt="2020-05-22T18:24:15.687" v="42" actId="20577"/>
          <ac:spMkLst>
            <pc:docMk/>
            <pc:sldMk cId="4064807851" sldId="368"/>
            <ac:spMk id="72" creationId="{6A59A8B4-8620-4D36-AB14-0AAF7BAD74DD}"/>
          </ac:spMkLst>
        </pc:spChg>
        <pc:spChg chg="mod">
          <ac:chgData name="" userId="" providerId="" clId="Web-{51043CDE-626D-43E1-A156-8EB953D2EFD4}" dt="2020-05-22T18:25:19.801" v="58" actId="20577"/>
          <ac:spMkLst>
            <pc:docMk/>
            <pc:sldMk cId="4064807851" sldId="368"/>
            <ac:spMk id="76" creationId="{9037572F-EE67-497E-A033-D3E3F53C9DEF}"/>
          </ac:spMkLst>
        </pc:spChg>
        <pc:spChg chg="mod">
          <ac:chgData name="" userId="" providerId="" clId="Web-{51043CDE-626D-43E1-A156-8EB953D2EFD4}" dt="2020-05-22T18:24:53.066" v="49" actId="20577"/>
          <ac:spMkLst>
            <pc:docMk/>
            <pc:sldMk cId="4064807851" sldId="368"/>
            <ac:spMk id="78" creationId="{FE878284-764B-48F5-80A4-E115D2D7671B}"/>
          </ac:spMkLst>
        </pc:spChg>
        <pc:spChg chg="mod">
          <ac:chgData name="" userId="" providerId="" clId="Web-{51043CDE-626D-43E1-A156-8EB953D2EFD4}" dt="2020-05-22T18:25:00.910" v="52" actId="20577"/>
          <ac:spMkLst>
            <pc:docMk/>
            <pc:sldMk cId="4064807851" sldId="368"/>
            <ac:spMk id="79" creationId="{DDA7F541-AC4F-4FDB-A3D8-D6D2A671834C}"/>
          </ac:spMkLst>
        </pc:spChg>
        <pc:spChg chg="mod">
          <ac:chgData name="" userId="" providerId="" clId="Web-{51043CDE-626D-43E1-A156-8EB953D2EFD4}" dt="2020-05-22T18:25:10.942" v="55" actId="20577"/>
          <ac:spMkLst>
            <pc:docMk/>
            <pc:sldMk cId="4064807851" sldId="368"/>
            <ac:spMk id="83" creationId="{C9EB7178-FEDB-4D65-8E6C-B65F26B44FC3}"/>
          </ac:spMkLst>
        </pc:spChg>
      </pc:sldChg>
      <pc:sldChg chg="modSp">
        <pc:chgData name="" userId="" providerId="" clId="Web-{51043CDE-626D-43E1-A156-8EB953D2EFD4}" dt="2020-05-22T18:28:39.869" v="67" actId="1076"/>
        <pc:sldMkLst>
          <pc:docMk/>
          <pc:sldMk cId="3524663196" sldId="373"/>
        </pc:sldMkLst>
        <pc:spChg chg="mod">
          <ac:chgData name="" userId="" providerId="" clId="Web-{51043CDE-626D-43E1-A156-8EB953D2EFD4}" dt="2020-05-22T18:28:39.869" v="67" actId="1076"/>
          <ac:spMkLst>
            <pc:docMk/>
            <pc:sldMk cId="3524663196" sldId="373"/>
            <ac:spMk id="2" creationId="{00000000-0000-0000-0000-000000000000}"/>
          </ac:spMkLst>
        </pc:spChg>
      </pc:sldChg>
      <pc:sldChg chg="modSp">
        <pc:chgData name="" userId="" providerId="" clId="Web-{51043CDE-626D-43E1-A156-8EB953D2EFD4}" dt="2020-05-22T18:40:42.513" v="111" actId="20577"/>
        <pc:sldMkLst>
          <pc:docMk/>
          <pc:sldMk cId="2675886943" sldId="378"/>
        </pc:sldMkLst>
        <pc:spChg chg="mod">
          <ac:chgData name="" userId="" providerId="" clId="Web-{51043CDE-626D-43E1-A156-8EB953D2EFD4}" dt="2020-05-22T18:40:42.513" v="111" actId="20577"/>
          <ac:spMkLst>
            <pc:docMk/>
            <pc:sldMk cId="2675886943" sldId="378"/>
            <ac:spMk id="3" creationId="{35F23752-B9AB-4FD7-8C5E-11FD6C70DA5B}"/>
          </ac:spMkLst>
        </pc:spChg>
      </pc:sldChg>
      <pc:sldChg chg="modSp">
        <pc:chgData name="" userId="" providerId="" clId="Web-{51043CDE-626D-43E1-A156-8EB953D2EFD4}" dt="2020-05-22T18:42:00.749" v="115"/>
        <pc:sldMkLst>
          <pc:docMk/>
          <pc:sldMk cId="1631997279" sldId="384"/>
        </pc:sldMkLst>
        <pc:graphicFrameChg chg="mod modGraphic">
          <ac:chgData name="" userId="" providerId="" clId="Web-{51043CDE-626D-43E1-A156-8EB953D2EFD4}" dt="2020-05-22T18:42:00.749" v="115"/>
          <ac:graphicFrameMkLst>
            <pc:docMk/>
            <pc:sldMk cId="1631997279" sldId="384"/>
            <ac:graphicFrameMk id="8" creationId="{09F55E8F-5C52-4140-AA1C-733C4BAA80FA}"/>
          </ac:graphicFrameMkLst>
        </pc:graphicFrameChg>
      </pc:sldChg>
      <pc:sldChg chg="modSp">
        <pc:chgData name="" userId="" providerId="" clId="Web-{51043CDE-626D-43E1-A156-8EB953D2EFD4}" dt="2020-05-22T18:33:31.892" v="91" actId="20577"/>
        <pc:sldMkLst>
          <pc:docMk/>
          <pc:sldMk cId="1453613928" sldId="399"/>
        </pc:sldMkLst>
        <pc:spChg chg="mod">
          <ac:chgData name="" userId="" providerId="" clId="Web-{51043CDE-626D-43E1-A156-8EB953D2EFD4}" dt="2020-05-22T18:33:31.892" v="91" actId="20577"/>
          <ac:spMkLst>
            <pc:docMk/>
            <pc:sldMk cId="1453613928" sldId="399"/>
            <ac:spMk id="5" creationId="{00000000-0000-0000-0000-000000000000}"/>
          </ac:spMkLst>
        </pc:spChg>
      </pc:sldChg>
      <pc:sldChg chg="modSp">
        <pc:chgData name="" userId="" providerId="" clId="Web-{51043CDE-626D-43E1-A156-8EB953D2EFD4}" dt="2020-05-22T18:38:54.026" v="108" actId="1076"/>
        <pc:sldMkLst>
          <pc:docMk/>
          <pc:sldMk cId="2390453231" sldId="402"/>
        </pc:sldMkLst>
        <pc:spChg chg="mod">
          <ac:chgData name="" userId="" providerId="" clId="Web-{51043CDE-626D-43E1-A156-8EB953D2EFD4}" dt="2020-05-22T18:38:54.026" v="108" actId="1076"/>
          <ac:spMkLst>
            <pc:docMk/>
            <pc:sldMk cId="2390453231" sldId="402"/>
            <ac:spMk id="2" creationId="{00000000-0000-0000-0000-000000000000}"/>
          </ac:spMkLst>
        </pc:spChg>
      </pc:sldChg>
      <pc:sldChg chg="modSp">
        <pc:chgData name="" userId="" providerId="" clId="Web-{51043CDE-626D-43E1-A156-8EB953D2EFD4}" dt="2020-05-22T18:31:50.733" v="83" actId="20577"/>
        <pc:sldMkLst>
          <pc:docMk/>
          <pc:sldMk cId="3214432813" sldId="413"/>
        </pc:sldMkLst>
        <pc:spChg chg="mod">
          <ac:chgData name="" userId="" providerId="" clId="Web-{51043CDE-626D-43E1-A156-8EB953D2EFD4}" dt="2020-05-22T18:30:41.216" v="71" actId="20577"/>
          <ac:spMkLst>
            <pc:docMk/>
            <pc:sldMk cId="3214432813" sldId="413"/>
            <ac:spMk id="3" creationId="{00000000-0000-0000-0000-000000000000}"/>
          </ac:spMkLst>
        </pc:spChg>
        <pc:spChg chg="mod">
          <ac:chgData name="" userId="" providerId="" clId="Web-{51043CDE-626D-43E1-A156-8EB953D2EFD4}" dt="2020-05-22T18:31:50.733" v="83" actId="20577"/>
          <ac:spMkLst>
            <pc:docMk/>
            <pc:sldMk cId="3214432813" sldId="413"/>
            <ac:spMk id="4" creationId="{00000000-0000-0000-0000-000000000000}"/>
          </ac:spMkLst>
        </pc:spChg>
      </pc:sldChg>
      <pc:sldChg chg="modSp">
        <pc:chgData name="" userId="" providerId="" clId="Web-{51043CDE-626D-43E1-A156-8EB953D2EFD4}" dt="2020-05-22T18:37:13.367" v="105" actId="20577"/>
        <pc:sldMkLst>
          <pc:docMk/>
          <pc:sldMk cId="4040721729" sldId="417"/>
        </pc:sldMkLst>
        <pc:spChg chg="mod">
          <ac:chgData name="" userId="" providerId="" clId="Web-{51043CDE-626D-43E1-A156-8EB953D2EFD4}" dt="2020-05-22T18:37:13.367" v="105" actId="20577"/>
          <ac:spMkLst>
            <pc:docMk/>
            <pc:sldMk cId="4040721729" sldId="417"/>
            <ac:spMk id="4" creationId="{00000000-0000-0000-0000-000000000000}"/>
          </ac:spMkLst>
        </pc:spChg>
      </pc:sldChg>
      <pc:sldChg chg="modSp">
        <pc:chgData name="" userId="" providerId="" clId="Web-{51043CDE-626D-43E1-A156-8EB953D2EFD4}" dt="2020-05-22T18:32:59.938" v="84" actId="20577"/>
        <pc:sldMkLst>
          <pc:docMk/>
          <pc:sldMk cId="2190961422" sldId="418"/>
        </pc:sldMkLst>
        <pc:spChg chg="mod">
          <ac:chgData name="" userId="" providerId="" clId="Web-{51043CDE-626D-43E1-A156-8EB953D2EFD4}" dt="2020-05-22T18:32:59.938" v="84" actId="20577"/>
          <ac:spMkLst>
            <pc:docMk/>
            <pc:sldMk cId="2190961422" sldId="418"/>
            <ac:spMk id="4" creationId="{00000000-0000-0000-0000-000000000000}"/>
          </ac:spMkLst>
        </pc:spChg>
      </pc:sldChg>
      <pc:sldChg chg="modSp">
        <pc:chgData name="" userId="" providerId="" clId="Web-{51043CDE-626D-43E1-A156-8EB953D2EFD4}" dt="2020-05-22T18:29:15.729" v="69"/>
        <pc:sldMkLst>
          <pc:docMk/>
          <pc:sldMk cId="2364186122" sldId="421"/>
        </pc:sldMkLst>
        <pc:graphicFrameChg chg="mod modGraphic">
          <ac:chgData name="" userId="" providerId="" clId="Web-{51043CDE-626D-43E1-A156-8EB953D2EFD4}" dt="2020-05-22T18:29:15.729" v="69"/>
          <ac:graphicFrameMkLst>
            <pc:docMk/>
            <pc:sldMk cId="2364186122" sldId="421"/>
            <ac:graphicFrameMk id="5" creationId="{00000000-0000-0000-0000-000000000000}"/>
          </ac:graphicFrameMkLst>
        </pc:graphicFrameChg>
      </pc:sldChg>
    </pc:docChg>
  </pc:docChgLst>
  <pc:docChgLst>
    <pc:chgData clId="Web-{6E800AE0-0B73-4746-9EA3-35BFAE0DC983}"/>
    <pc:docChg chg="modSld">
      <pc:chgData name="" userId="" providerId="" clId="Web-{6E800AE0-0B73-4746-9EA3-35BFAE0DC983}" dt="2020-05-21T22:19:38.740" v="348" actId="1076"/>
      <pc:docMkLst>
        <pc:docMk/>
      </pc:docMkLst>
      <pc:sldChg chg="modSp">
        <pc:chgData name="" userId="" providerId="" clId="Web-{6E800AE0-0B73-4746-9EA3-35BFAE0DC983}" dt="2020-05-21T22:19:38.740" v="348" actId="1076"/>
        <pc:sldMkLst>
          <pc:docMk/>
          <pc:sldMk cId="3976808819" sldId="393"/>
        </pc:sldMkLst>
        <pc:spChg chg="mod">
          <ac:chgData name="" userId="" providerId="" clId="Web-{6E800AE0-0B73-4746-9EA3-35BFAE0DC983}" dt="2020-05-21T22:19:38.740" v="348" actId="1076"/>
          <ac:spMkLst>
            <pc:docMk/>
            <pc:sldMk cId="3976808819" sldId="393"/>
            <ac:spMk id="3" creationId="{00000000-0000-0000-0000-000000000000}"/>
          </ac:spMkLst>
        </pc:spChg>
      </pc:sldChg>
      <pc:sldChg chg="addSp modSp">
        <pc:chgData name="" userId="" providerId="" clId="Web-{6E800AE0-0B73-4746-9EA3-35BFAE0DC983}" dt="2020-05-21T22:17:53.487" v="301" actId="20577"/>
        <pc:sldMkLst>
          <pc:docMk/>
          <pc:sldMk cId="3552843284" sldId="405"/>
        </pc:sldMkLst>
        <pc:spChg chg="add mod">
          <ac:chgData name="" userId="" providerId="" clId="Web-{6E800AE0-0B73-4746-9EA3-35BFAE0DC983}" dt="2020-05-21T22:17:53.487" v="301" actId="20577"/>
          <ac:spMkLst>
            <pc:docMk/>
            <pc:sldMk cId="3552843284" sldId="405"/>
            <ac:spMk id="3" creationId="{FAC32FE1-F69F-416E-B68F-FCAA94278BB0}"/>
          </ac:spMkLst>
        </pc:spChg>
        <pc:picChg chg="mod">
          <ac:chgData name="" userId="" providerId="" clId="Web-{6E800AE0-0B73-4746-9EA3-35BFAE0DC983}" dt="2020-05-21T22:17:43.846" v="295" actId="1076"/>
          <ac:picMkLst>
            <pc:docMk/>
            <pc:sldMk cId="3552843284" sldId="405"/>
            <ac:picMk id="6" creationId="{00000000-0000-0000-0000-000000000000}"/>
          </ac:picMkLst>
        </pc:picChg>
      </pc:sldChg>
      <pc:sldChg chg="modSp">
        <pc:chgData name="" userId="" providerId="" clId="Web-{6E800AE0-0B73-4746-9EA3-35BFAE0DC983}" dt="2020-05-21T22:16:28.563" v="290" actId="20577"/>
        <pc:sldMkLst>
          <pc:docMk/>
          <pc:sldMk cId="3214432813" sldId="413"/>
        </pc:sldMkLst>
        <pc:spChg chg="mod">
          <ac:chgData name="" userId="" providerId="" clId="Web-{6E800AE0-0B73-4746-9EA3-35BFAE0DC983}" dt="2020-05-21T22:16:28.563" v="290" actId="20577"/>
          <ac:spMkLst>
            <pc:docMk/>
            <pc:sldMk cId="3214432813" sldId="413"/>
            <ac:spMk id="4" creationId="{00000000-0000-0000-0000-000000000000}"/>
          </ac:spMkLst>
        </pc:spChg>
      </pc:sldChg>
      <pc:sldChg chg="modSp">
        <pc:chgData name="" userId="" providerId="" clId="Web-{6E800AE0-0B73-4746-9EA3-35BFAE0DC983}" dt="2020-05-21T22:10:02.069" v="178" actId="14100"/>
        <pc:sldMkLst>
          <pc:docMk/>
          <pc:sldMk cId="2357889013" sldId="426"/>
        </pc:sldMkLst>
        <pc:spChg chg="mod">
          <ac:chgData name="" userId="" providerId="" clId="Web-{6E800AE0-0B73-4746-9EA3-35BFAE0DC983}" dt="2020-05-21T22:10:02.069" v="178" actId="14100"/>
          <ac:spMkLst>
            <pc:docMk/>
            <pc:sldMk cId="2357889013" sldId="426"/>
            <ac:spMk id="4" creationId="{00000000-0000-0000-0000-000000000000}"/>
          </ac:spMkLst>
        </pc:spChg>
      </pc:sldChg>
    </pc:docChg>
  </pc:docChgLst>
  <pc:docChgLst>
    <pc:chgData clId="Web-{308A01E1-CB43-485C-83DA-E0BB86F60A58}"/>
    <pc:docChg chg="addSld modSld">
      <pc:chgData name="" userId="" providerId="" clId="Web-{308A01E1-CB43-485C-83DA-E0BB86F60A58}" dt="2020-05-21T03:30:34.034" v="15" actId="20577"/>
      <pc:docMkLst>
        <pc:docMk/>
      </pc:docMkLst>
      <pc:sldChg chg="modSp">
        <pc:chgData name="" userId="" providerId="" clId="Web-{308A01E1-CB43-485C-83DA-E0BB86F60A58}" dt="2020-05-21T03:30:15.784" v="13" actId="14100"/>
        <pc:sldMkLst>
          <pc:docMk/>
          <pc:sldMk cId="2190961422" sldId="418"/>
        </pc:sldMkLst>
        <pc:spChg chg="mod">
          <ac:chgData name="" userId="" providerId="" clId="Web-{308A01E1-CB43-485C-83DA-E0BB86F60A58}" dt="2020-05-21T03:30:15.784" v="13" actId="14100"/>
          <ac:spMkLst>
            <pc:docMk/>
            <pc:sldMk cId="2190961422" sldId="418"/>
            <ac:spMk id="4" creationId="{00000000-0000-0000-0000-000000000000}"/>
          </ac:spMkLst>
        </pc:spChg>
      </pc:sldChg>
      <pc:sldChg chg="modSp add replId">
        <pc:chgData name="" userId="" providerId="" clId="Web-{308A01E1-CB43-485C-83DA-E0BB86F60A58}" dt="2020-05-21T03:30:34.034" v="15" actId="20577"/>
        <pc:sldMkLst>
          <pc:docMk/>
          <pc:sldMk cId="920995359" sldId="419"/>
        </pc:sldMkLst>
        <pc:spChg chg="mod">
          <ac:chgData name="" userId="" providerId="" clId="Web-{308A01E1-CB43-485C-83DA-E0BB86F60A58}" dt="2020-05-21T03:30:34.034" v="15" actId="20577"/>
          <ac:spMkLst>
            <pc:docMk/>
            <pc:sldMk cId="920995359" sldId="419"/>
            <ac:spMk id="4" creationId="{00000000-0000-0000-0000-000000000000}"/>
          </ac:spMkLst>
        </pc:spChg>
      </pc:sldChg>
    </pc:docChg>
  </pc:docChgLst>
  <pc:docChgLst>
    <pc:chgData clId="Web-{78B982D0-80D2-4D91-8222-0371A152CCD8}"/>
    <pc:docChg chg="modSld">
      <pc:chgData name="" userId="" providerId="" clId="Web-{78B982D0-80D2-4D91-8222-0371A152CCD8}" dt="2020-08-31T23:40:14.658" v="765"/>
      <pc:docMkLst>
        <pc:docMk/>
      </pc:docMkLst>
      <pc:sldChg chg="delSp modSp">
        <pc:chgData name="" userId="" providerId="" clId="Web-{78B982D0-80D2-4D91-8222-0371A152CCD8}" dt="2020-08-31T23:40:14.658" v="765"/>
        <pc:sldMkLst>
          <pc:docMk/>
          <pc:sldMk cId="2545587375" sldId="403"/>
        </pc:sldMkLst>
        <pc:spChg chg="del">
          <ac:chgData name="" userId="" providerId="" clId="Web-{78B982D0-80D2-4D91-8222-0371A152CCD8}" dt="2020-08-31T23:40:14.658" v="765"/>
          <ac:spMkLst>
            <pc:docMk/>
            <pc:sldMk cId="2545587375" sldId="403"/>
            <ac:spMk id="5" creationId="{00000000-0000-0000-0000-000000000000}"/>
          </ac:spMkLst>
        </pc:spChg>
        <pc:graphicFrameChg chg="mod modGraphic">
          <ac:chgData name="" userId="" providerId="" clId="Web-{78B982D0-80D2-4D91-8222-0371A152CCD8}" dt="2020-08-31T23:39:14.357" v="763"/>
          <ac:graphicFrameMkLst>
            <pc:docMk/>
            <pc:sldMk cId="2545587375" sldId="403"/>
            <ac:graphicFrameMk id="4" creationId="{00000000-0000-0000-0000-000000000000}"/>
          </ac:graphicFrameMkLst>
        </pc:graphicFrameChg>
      </pc:sldChg>
      <pc:sldChg chg="delSp modSp">
        <pc:chgData name="" userId="" providerId="" clId="Web-{78B982D0-80D2-4D91-8222-0371A152CCD8}" dt="2020-08-31T23:40:02.876" v="764"/>
        <pc:sldMkLst>
          <pc:docMk/>
          <pc:sldMk cId="1184899610" sldId="416"/>
        </pc:sldMkLst>
        <pc:spChg chg="del">
          <ac:chgData name="" userId="" providerId="" clId="Web-{78B982D0-80D2-4D91-8222-0371A152CCD8}" dt="2020-08-31T23:40:02.876" v="764"/>
          <ac:spMkLst>
            <pc:docMk/>
            <pc:sldMk cId="1184899610" sldId="416"/>
            <ac:spMk id="5" creationId="{00000000-0000-0000-0000-000000000000}"/>
          </ac:spMkLst>
        </pc:spChg>
        <pc:graphicFrameChg chg="mod modGraphic">
          <ac:chgData name="" userId="" providerId="" clId="Web-{78B982D0-80D2-4D91-8222-0371A152CCD8}" dt="2020-08-31T23:37:57.243" v="697"/>
          <ac:graphicFrameMkLst>
            <pc:docMk/>
            <pc:sldMk cId="1184899610" sldId="416"/>
            <ac:graphicFrameMk id="4" creationId="{00000000-0000-0000-0000-000000000000}"/>
          </ac:graphicFrameMkLst>
        </pc:graphicFrameChg>
      </pc:sldChg>
    </pc:docChg>
  </pc:docChgLst>
  <pc:docChgLst>
    <pc:chgData clId="Web-{73DAA0CE-BB29-4232-B7D2-3388BE3432B0}"/>
    <pc:docChg chg="modSld">
      <pc:chgData name="" userId="" providerId="" clId="Web-{73DAA0CE-BB29-4232-B7D2-3388BE3432B0}" dt="2020-05-21T22:31:07.241" v="350" actId="20577"/>
      <pc:docMkLst>
        <pc:docMk/>
      </pc:docMkLst>
      <pc:sldChg chg="modSp">
        <pc:chgData name="" userId="" providerId="" clId="Web-{73DAA0CE-BB29-4232-B7D2-3388BE3432B0}" dt="2020-05-21T21:56:35.032" v="13" actId="20577"/>
        <pc:sldMkLst>
          <pc:docMk/>
          <pc:sldMk cId="531308632" sldId="289"/>
        </pc:sldMkLst>
        <pc:spChg chg="mod">
          <ac:chgData name="" userId="" providerId="" clId="Web-{73DAA0CE-BB29-4232-B7D2-3388BE3432B0}" dt="2020-05-21T21:56:35.032" v="13" actId="20577"/>
          <ac:spMkLst>
            <pc:docMk/>
            <pc:sldMk cId="531308632" sldId="289"/>
            <ac:spMk id="4" creationId="{00000000-0000-0000-0000-000000000000}"/>
          </ac:spMkLst>
        </pc:spChg>
        <pc:picChg chg="mod">
          <ac:chgData name="" userId="" providerId="" clId="Web-{73DAA0CE-BB29-4232-B7D2-3388BE3432B0}" dt="2020-05-21T21:54:17.498" v="0" actId="14100"/>
          <ac:picMkLst>
            <pc:docMk/>
            <pc:sldMk cId="531308632" sldId="289"/>
            <ac:picMk id="5" creationId="{00000000-0000-0000-0000-000000000000}"/>
          </ac:picMkLst>
        </pc:picChg>
      </pc:sldChg>
      <pc:sldChg chg="modSp">
        <pc:chgData name="" userId="" providerId="" clId="Web-{73DAA0CE-BB29-4232-B7D2-3388BE3432B0}" dt="2020-05-21T22:31:07.241" v="350" actId="20577"/>
        <pc:sldMkLst>
          <pc:docMk/>
          <pc:sldMk cId="3214432813" sldId="413"/>
        </pc:sldMkLst>
        <pc:spChg chg="mod">
          <ac:chgData name="" userId="" providerId="" clId="Web-{73DAA0CE-BB29-4232-B7D2-3388BE3432B0}" dt="2020-05-21T22:12:52.588" v="66" actId="1076"/>
          <ac:spMkLst>
            <pc:docMk/>
            <pc:sldMk cId="3214432813" sldId="413"/>
            <ac:spMk id="3" creationId="{00000000-0000-0000-0000-000000000000}"/>
          </ac:spMkLst>
        </pc:spChg>
        <pc:spChg chg="mod">
          <ac:chgData name="" userId="" providerId="" clId="Web-{73DAA0CE-BB29-4232-B7D2-3388BE3432B0}" dt="2020-05-21T22:31:07.241" v="350" actId="20577"/>
          <ac:spMkLst>
            <pc:docMk/>
            <pc:sldMk cId="3214432813" sldId="413"/>
            <ac:spMk id="4" creationId="{00000000-0000-0000-0000-000000000000}"/>
          </ac:spMkLst>
        </pc:spChg>
      </pc:sldChg>
    </pc:docChg>
  </pc:docChgLst>
  <pc:docChgLst>
    <pc:chgData clId="Web-{AEA3AC11-2503-44D8-A22A-835290294CD1}"/>
    <pc:docChg chg="modSld">
      <pc:chgData name="" userId="" providerId="" clId="Web-{AEA3AC11-2503-44D8-A22A-835290294CD1}" dt="2020-05-21T22:38:26.034" v="1" actId="20577"/>
      <pc:docMkLst>
        <pc:docMk/>
      </pc:docMkLst>
      <pc:sldChg chg="modSp">
        <pc:chgData name="" userId="" providerId="" clId="Web-{AEA3AC11-2503-44D8-A22A-835290294CD1}" dt="2020-05-21T22:38:26.034" v="1" actId="20577"/>
        <pc:sldMkLst>
          <pc:docMk/>
          <pc:sldMk cId="3214432813" sldId="413"/>
        </pc:sldMkLst>
        <pc:spChg chg="mod">
          <ac:chgData name="" userId="" providerId="" clId="Web-{AEA3AC11-2503-44D8-A22A-835290294CD1}" dt="2020-05-21T22:38:26.034" v="1" actId="20577"/>
          <ac:spMkLst>
            <pc:docMk/>
            <pc:sldMk cId="3214432813" sldId="413"/>
            <ac:spMk id="3" creationId="{00000000-0000-0000-0000-000000000000}"/>
          </ac:spMkLst>
        </pc:spChg>
      </pc:sldChg>
    </pc:docChg>
  </pc:docChgLst>
  <pc:docChgLst>
    <pc:chgData clId="Web-{6E088B39-A917-4BF4-ACA0-A56F4138B205}"/>
    <pc:docChg chg="modSld">
      <pc:chgData name="" userId="" providerId="" clId="Web-{6E088B39-A917-4BF4-ACA0-A56F4138B205}" dt="2020-05-22T06:19:58.421" v="3" actId="1076"/>
      <pc:docMkLst>
        <pc:docMk/>
      </pc:docMkLst>
      <pc:sldChg chg="modSp">
        <pc:chgData name="" userId="" providerId="" clId="Web-{6E088B39-A917-4BF4-ACA0-A56F4138B205}" dt="2020-05-22T06:19:58.421" v="3" actId="1076"/>
        <pc:sldMkLst>
          <pc:docMk/>
          <pc:sldMk cId="4064807851" sldId="368"/>
        </pc:sldMkLst>
        <pc:spChg chg="mod">
          <ac:chgData name="" userId="" providerId="" clId="Web-{6E088B39-A917-4BF4-ACA0-A56F4138B205}" dt="2020-05-22T06:19:30.353" v="0" actId="20577"/>
          <ac:spMkLst>
            <pc:docMk/>
            <pc:sldMk cId="4064807851" sldId="368"/>
            <ac:spMk id="72" creationId="{6A59A8B4-8620-4D36-AB14-0AAF7BAD74DD}"/>
          </ac:spMkLst>
        </pc:spChg>
        <pc:cxnChg chg="mod">
          <ac:chgData name="" userId="" providerId="" clId="Web-{6E088B39-A917-4BF4-ACA0-A56F4138B205}" dt="2020-05-22T06:19:58.421" v="3" actId="1076"/>
          <ac:cxnSpMkLst>
            <pc:docMk/>
            <pc:sldMk cId="4064807851" sldId="368"/>
            <ac:cxnSpMk id="22" creationId="{D87533E6-E1B4-4796-B884-8B5A5A58A063}"/>
          </ac:cxnSpMkLst>
        </pc:cxnChg>
      </pc:sldChg>
    </pc:docChg>
  </pc:docChgLst>
  <pc:docChgLst>
    <pc:chgData clId="Web-{3A45205A-41A1-47C7-8CB9-F4A257813355}"/>
    <pc:docChg chg="modSld">
      <pc:chgData name="" userId="" providerId="" clId="Web-{3A45205A-41A1-47C7-8CB9-F4A257813355}" dt="2020-05-21T02:59:11.528" v="34" actId="20577"/>
      <pc:docMkLst>
        <pc:docMk/>
      </pc:docMkLst>
      <pc:sldChg chg="modSp">
        <pc:chgData name="" userId="" providerId="" clId="Web-{3A45205A-41A1-47C7-8CB9-F4A257813355}" dt="2020-05-21T02:59:11.528" v="34" actId="20577"/>
        <pc:sldMkLst>
          <pc:docMk/>
          <pc:sldMk cId="2190961422" sldId="418"/>
        </pc:sldMkLst>
        <pc:spChg chg="mod">
          <ac:chgData name="" userId="" providerId="" clId="Web-{3A45205A-41A1-47C7-8CB9-F4A257813355}" dt="2020-05-21T02:59:11.528" v="34" actId="20577"/>
          <ac:spMkLst>
            <pc:docMk/>
            <pc:sldMk cId="2190961422" sldId="418"/>
            <ac:spMk id="4" creationId="{00000000-0000-0000-0000-000000000000}"/>
          </ac:spMkLst>
        </pc:spChg>
      </pc:sldChg>
    </pc:docChg>
  </pc:docChgLst>
  <pc:docChgLst>
    <pc:chgData clId="Web-{2A28DCCB-4E50-461C-A0CC-4302400A9E1F}"/>
    <pc:docChg chg="modSld">
      <pc:chgData name="" userId="" providerId="" clId="Web-{2A28DCCB-4E50-461C-A0CC-4302400A9E1F}" dt="2020-05-22T06:12:41.155" v="5" actId="20577"/>
      <pc:docMkLst>
        <pc:docMk/>
      </pc:docMkLst>
      <pc:sldChg chg="modSp">
        <pc:chgData name="" userId="" providerId="" clId="Web-{2A28DCCB-4E50-461C-A0CC-4302400A9E1F}" dt="2020-05-22T06:12:41.155" v="4" actId="20577"/>
        <pc:sldMkLst>
          <pc:docMk/>
          <pc:sldMk cId="4064807851" sldId="368"/>
        </pc:sldMkLst>
        <pc:spChg chg="mod">
          <ac:chgData name="" userId="" providerId="" clId="Web-{2A28DCCB-4E50-461C-A0CC-4302400A9E1F}" dt="2020-05-22T06:12:41.155" v="4" actId="20577"/>
          <ac:spMkLst>
            <pc:docMk/>
            <pc:sldMk cId="4064807851" sldId="368"/>
            <ac:spMk id="72" creationId="{6A59A8B4-8620-4D36-AB14-0AAF7BAD74DD}"/>
          </ac:spMkLst>
        </pc:spChg>
      </pc:sldChg>
    </pc:docChg>
  </pc:docChgLst>
  <pc:docChgLst>
    <pc:chgData clId="Web-{FA489D1D-D66E-4B5C-9B06-BBE959546AB1}"/>
    <pc:docChg chg="addSld modSld sldOrd">
      <pc:chgData name="" userId="" providerId="" clId="Web-{FA489D1D-D66E-4B5C-9B06-BBE959546AB1}" dt="2020-05-21T22:31:14.023" v="49" actId="14100"/>
      <pc:docMkLst>
        <pc:docMk/>
      </pc:docMkLst>
      <pc:sldChg chg="modSp">
        <pc:chgData name="" userId="" providerId="" clId="Web-{FA489D1D-D66E-4B5C-9B06-BBE959546AB1}" dt="2020-05-21T22:30:13.334" v="41" actId="20577"/>
        <pc:sldMkLst>
          <pc:docMk/>
          <pc:sldMk cId="3976808819" sldId="393"/>
        </pc:sldMkLst>
        <pc:spChg chg="mod">
          <ac:chgData name="" userId="" providerId="" clId="Web-{FA489D1D-D66E-4B5C-9B06-BBE959546AB1}" dt="2020-05-21T22:30:13.334" v="41" actId="20577"/>
          <ac:spMkLst>
            <pc:docMk/>
            <pc:sldMk cId="3976808819" sldId="393"/>
            <ac:spMk id="3" creationId="{00000000-0000-0000-0000-000000000000}"/>
          </ac:spMkLst>
        </pc:spChg>
      </pc:sldChg>
      <pc:sldChg chg="modSp">
        <pc:chgData name="" userId="" providerId="" clId="Web-{FA489D1D-D66E-4B5C-9B06-BBE959546AB1}" dt="2020-05-21T22:31:14.023" v="49" actId="14100"/>
        <pc:sldMkLst>
          <pc:docMk/>
          <pc:sldMk cId="3552843284" sldId="405"/>
        </pc:sldMkLst>
        <pc:spChg chg="mod">
          <ac:chgData name="" userId="" providerId="" clId="Web-{FA489D1D-D66E-4B5C-9B06-BBE959546AB1}" dt="2020-05-21T22:31:14.023" v="49" actId="14100"/>
          <ac:spMkLst>
            <pc:docMk/>
            <pc:sldMk cId="3552843284" sldId="405"/>
            <ac:spMk id="3" creationId="{FAC32FE1-F69F-416E-B68F-FCAA94278BB0}"/>
          </ac:spMkLst>
        </pc:spChg>
      </pc:sldChg>
      <pc:sldChg chg="modSp">
        <pc:chgData name="" userId="" providerId="" clId="Web-{FA489D1D-D66E-4B5C-9B06-BBE959546AB1}" dt="2020-05-21T22:25:10.529" v="36" actId="20577"/>
        <pc:sldMkLst>
          <pc:docMk/>
          <pc:sldMk cId="4040721729" sldId="417"/>
        </pc:sldMkLst>
        <pc:spChg chg="mod">
          <ac:chgData name="" userId="" providerId="" clId="Web-{FA489D1D-D66E-4B5C-9B06-BBE959546AB1}" dt="2020-05-21T22:25:10.529" v="36" actId="20577"/>
          <ac:spMkLst>
            <pc:docMk/>
            <pc:sldMk cId="4040721729" sldId="417"/>
            <ac:spMk id="4" creationId="{00000000-0000-0000-0000-000000000000}"/>
          </ac:spMkLst>
        </pc:spChg>
      </pc:sldChg>
      <pc:sldChg chg="add ord replId">
        <pc:chgData name="" userId="" providerId="" clId="Web-{FA489D1D-D66E-4B5C-9B06-BBE959546AB1}" dt="2020-05-21T22:27:46.580" v="38"/>
        <pc:sldMkLst>
          <pc:docMk/>
          <pc:sldMk cId="1828140042" sldId="431"/>
        </pc:sldMkLst>
      </pc:sldChg>
    </pc:docChg>
  </pc:docChgLst>
  <pc:docChgLst>
    <pc:chgData clId="Web-{96D5EE7A-C557-4A1D-91A8-861C18640A80}"/>
    <pc:docChg chg="modSld">
      <pc:chgData name="" userId="" providerId="" clId="Web-{96D5EE7A-C557-4A1D-91A8-861C18640A80}" dt="2020-05-12T23:13:37.751" v="38" actId="14100"/>
      <pc:docMkLst>
        <pc:docMk/>
      </pc:docMkLst>
      <pc:sldChg chg="modSp">
        <pc:chgData name="" userId="" providerId="" clId="Web-{96D5EE7A-C557-4A1D-91A8-861C18640A80}" dt="2020-05-12T23:13:37.751" v="38" actId="14100"/>
        <pc:sldMkLst>
          <pc:docMk/>
          <pc:sldMk cId="1556853295" sldId="389"/>
        </pc:sldMkLst>
        <pc:spChg chg="mod">
          <ac:chgData name="" userId="" providerId="" clId="Web-{96D5EE7A-C557-4A1D-91A8-861C18640A80}" dt="2020-05-12T23:13:37.751" v="38" actId="14100"/>
          <ac:spMkLst>
            <pc:docMk/>
            <pc:sldMk cId="1556853295" sldId="389"/>
            <ac:spMk id="4" creationId="{00000000-0000-0000-0000-000000000000}"/>
          </ac:spMkLst>
        </pc:spChg>
      </pc:sldChg>
      <pc:sldChg chg="addSp delSp modSp">
        <pc:chgData name="" userId="" providerId="" clId="Web-{96D5EE7A-C557-4A1D-91A8-861C18640A80}" dt="2020-05-12T23:06:31.803" v="16" actId="1076"/>
        <pc:sldMkLst>
          <pc:docMk/>
          <pc:sldMk cId="3916713018" sldId="400"/>
        </pc:sldMkLst>
        <pc:spChg chg="mod">
          <ac:chgData name="" userId="" providerId="" clId="Web-{96D5EE7A-C557-4A1D-91A8-861C18640A80}" dt="2020-05-12T23:06:31.803" v="16" actId="1076"/>
          <ac:spMkLst>
            <pc:docMk/>
            <pc:sldMk cId="3916713018" sldId="400"/>
            <ac:spMk id="9" creationId="{00000000-0000-0000-0000-000000000000}"/>
          </ac:spMkLst>
        </pc:spChg>
        <pc:spChg chg="del">
          <ac:chgData name="" userId="" providerId="" clId="Web-{96D5EE7A-C557-4A1D-91A8-861C18640A80}" dt="2020-05-12T23:05:12.751" v="8"/>
          <ac:spMkLst>
            <pc:docMk/>
            <pc:sldMk cId="3916713018" sldId="400"/>
            <ac:spMk id="10" creationId="{00000000-0000-0000-0000-000000000000}"/>
          </ac:spMkLst>
        </pc:spChg>
        <pc:spChg chg="del">
          <ac:chgData name="" userId="" providerId="" clId="Web-{96D5EE7A-C557-4A1D-91A8-861C18640A80}" dt="2020-05-12T23:05:09.297" v="6"/>
          <ac:spMkLst>
            <pc:docMk/>
            <pc:sldMk cId="3916713018" sldId="400"/>
            <ac:spMk id="11" creationId="{00000000-0000-0000-0000-000000000000}"/>
          </ac:spMkLst>
        </pc:spChg>
        <pc:picChg chg="del">
          <ac:chgData name="" userId="" providerId="" clId="Web-{96D5EE7A-C557-4A1D-91A8-861C18640A80}" dt="2020-05-12T23:05:07.110" v="5"/>
          <ac:picMkLst>
            <pc:docMk/>
            <pc:sldMk cId="3916713018" sldId="400"/>
            <ac:picMk id="3" creationId="{29285552-03AC-4C5D-81E9-34448FE10934}"/>
          </ac:picMkLst>
        </pc:picChg>
        <pc:picChg chg="del">
          <ac:chgData name="" userId="" providerId="" clId="Web-{96D5EE7A-C557-4A1D-91A8-861C18640A80}" dt="2020-05-12T23:05:11.016" v="7"/>
          <ac:picMkLst>
            <pc:docMk/>
            <pc:sldMk cId="3916713018" sldId="400"/>
            <ac:picMk id="5" creationId="{16C59DCF-EA0C-4DE9-AA88-650DAD6A7C7F}"/>
          </ac:picMkLst>
        </pc:picChg>
        <pc:picChg chg="del">
          <ac:chgData name="" userId="" providerId="" clId="Web-{96D5EE7A-C557-4A1D-91A8-861C18640A80}" dt="2020-05-12T23:04:02.778" v="3"/>
          <ac:picMkLst>
            <pc:docMk/>
            <pc:sldMk cId="3916713018" sldId="400"/>
            <ac:picMk id="6" creationId="{00000000-0000-0000-0000-000000000000}"/>
          </ac:picMkLst>
        </pc:picChg>
        <pc:picChg chg="add mod">
          <ac:chgData name="" userId="" providerId="" clId="Web-{96D5EE7A-C557-4A1D-91A8-861C18640A80}" dt="2020-05-12T23:06:31.803" v="14" actId="1076"/>
          <ac:picMkLst>
            <pc:docMk/>
            <pc:sldMk cId="3916713018" sldId="400"/>
            <ac:picMk id="7" creationId="{72E7C1D0-2F91-4079-A83F-13B89734EF0C}"/>
          </ac:picMkLst>
        </pc:picChg>
        <pc:picChg chg="add mod">
          <ac:chgData name="" userId="" providerId="" clId="Web-{96D5EE7A-C557-4A1D-91A8-861C18640A80}" dt="2020-05-12T23:06:31.803" v="15" actId="1076"/>
          <ac:picMkLst>
            <pc:docMk/>
            <pc:sldMk cId="3916713018" sldId="400"/>
            <ac:picMk id="12" creationId="{1131DD7D-BE86-4CA3-A217-B44B9C1DFD3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9/4/2020</a:t>
            </a:fld>
            <a:endParaRPr lang="en-US" dirty="0"/>
          </a:p>
        </p:txBody>
      </p:sp>
      <p:sp>
        <p:nvSpPr>
          <p:cNvPr id="4" name="Footer Placeholder 3"/>
          <p:cNvSpPr>
            <a:spLocks noGrp="1"/>
          </p:cNvSpPr>
          <p:nvPr>
            <p:ph type="ftr" sz="quarter" idx="2"/>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9/4/2020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dirty="0"/>
          </a:p>
        </p:txBody>
      </p:sp>
    </p:spTree>
    <p:extLst>
      <p:ext uri="{BB962C8B-B14F-4D97-AF65-F5344CB8AC3E}">
        <p14:creationId xmlns:p14="http://schemas.microsoft.com/office/powerpoint/2010/main" val="356024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dirty="0"/>
          </a:p>
        </p:txBody>
      </p:sp>
    </p:spTree>
    <p:extLst>
      <p:ext uri="{BB962C8B-B14F-4D97-AF65-F5344CB8AC3E}">
        <p14:creationId xmlns:p14="http://schemas.microsoft.com/office/powerpoint/2010/main" val="1940079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pic>
        <p:nvPicPr>
          <p:cNvPr id="6" name="Picture 5"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Tree>
    <p:extLst>
      <p:ext uri="{BB962C8B-B14F-4D97-AF65-F5344CB8AC3E}">
        <p14:creationId xmlns:p14="http://schemas.microsoft.com/office/powerpoint/2010/main" val="200225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7" name="Picture 16"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8" name="Picture 17"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9" name="Rectangle 18"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88773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10474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8" name="Picture 17"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9" name="Picture 1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0" name="Rectangle 19"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97634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03808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Blank ">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63132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9" name="Picture 1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0" name="Picture 1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1" name="Rectangle 2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6426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1" name="Picture 2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2" name="Picture 2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3" name="Rectangle 2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1690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5" name="Picture 2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6" name="Picture 25"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27" name="Rectangle 26"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019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7" name="Picture 16"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8" name="Picture 17"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9" name="Rectangle 18"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3024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6" name="Picture 15"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7" name="Rectangle 16"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51560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1" name="Picture 2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2" name="Picture 2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3" name="Rectangle 2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671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1" name="Picture 2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2" name="Picture 2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3" name="Rectangle 2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311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9372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0" r:id="rId12"/>
    <p:sldLayoutId id="2147483661" r:id="rId13"/>
    <p:sldLayoutId id="2147483662" r:id="rId14"/>
    <p:sldLayoutId id="2147483663" r:id="rId15"/>
    <p:sldLayoutId id="2147483664" r:id="rId16"/>
    <p:sldLayoutId id="2147483665" r:id="rId17"/>
    <p:sldLayoutId id="2147483667" r:id="rId18"/>
    <p:sldLayoutId id="2147483668" r:id="rId19"/>
    <p:sldLayoutId id="2147483651" r:id="rId20"/>
    <p:sldLayoutId id="2147483671" r:id="rId21"/>
    <p:sldLayoutId id="2147483712" r:id="rId2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11.xml"/><Relationship Id="rId4" Type="http://schemas.openxmlformats.org/officeDocument/2006/relationships/hyperlink" Target="https://www.compensationcafe.com/2011/01/grandfathering-red-circled-jobs.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s://docs.google.com/spreadsheets/d/14ttxma7tY-YbCUJ-rmehosEneXC0ez7nTB-Db5h-2gc/edit#gid=652199320"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4126153"/>
            <a:ext cx="8336975" cy="773472"/>
          </a:xfrm>
        </p:spPr>
        <p:txBody>
          <a:bodyPr/>
          <a:lstStyle/>
          <a:p>
            <a:r>
              <a:rPr lang="en-US" sz="4400" cap="none" dirty="0"/>
              <a:t>DG3 LESSONS LEARNED</a:t>
            </a:r>
          </a:p>
        </p:txBody>
      </p:sp>
      <p:sp>
        <p:nvSpPr>
          <p:cNvPr id="3" name="Text Placeholder 2"/>
          <p:cNvSpPr>
            <a:spLocks noGrp="1"/>
          </p:cNvSpPr>
          <p:nvPr>
            <p:ph type="body" sz="quarter" idx="10"/>
          </p:nvPr>
        </p:nvSpPr>
        <p:spPr>
          <a:xfrm>
            <a:off x="437137" y="4992758"/>
            <a:ext cx="8662436" cy="1112400"/>
          </a:xfrm>
        </p:spPr>
        <p:txBody>
          <a:bodyPr anchor="t"/>
          <a:lstStyle/>
          <a:p>
            <a:r>
              <a:rPr lang="en-US" sz="1800" b="1" dirty="0"/>
              <a:t>Report Compiled by ctcLink Project Management Office (PMO) Team</a:t>
            </a:r>
          </a:p>
          <a:p>
            <a:r>
              <a:rPr lang="en-US" sz="1800" b="1" dirty="0"/>
              <a:t>July 2020</a:t>
            </a:r>
          </a:p>
          <a:p>
            <a:endParaRPr lang="en-US" sz="1200" b="1" dirty="0"/>
          </a:p>
        </p:txBody>
      </p:sp>
    </p:spTree>
    <p:extLst>
      <p:ext uri="{BB962C8B-B14F-4D97-AF65-F5344CB8AC3E}">
        <p14:creationId xmlns:p14="http://schemas.microsoft.com/office/powerpoint/2010/main" val="3976808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72" y="1386100"/>
            <a:ext cx="8508570" cy="545742"/>
          </a:xfrm>
        </p:spPr>
        <p:txBody>
          <a:bodyPr/>
          <a:lstStyle/>
          <a:p>
            <a:r>
              <a:rPr lang="en-US" dirty="0" smtClean="0"/>
              <a:t>College suggestions for BPFG, </a:t>
            </a:r>
            <a:r>
              <a:rPr lang="en-US" dirty="0"/>
              <a:t>CONT’D</a:t>
            </a:r>
          </a:p>
        </p:txBody>
      </p:sp>
      <p:sp>
        <p:nvSpPr>
          <p:cNvPr id="3" name="Slide Number Placeholder 2"/>
          <p:cNvSpPr>
            <a:spLocks noGrp="1"/>
          </p:cNvSpPr>
          <p:nvPr>
            <p:ph type="sldNum" sz="quarter" idx="12"/>
          </p:nvPr>
        </p:nvSpPr>
        <p:spPr>
          <a:xfrm>
            <a:off x="8546996" y="6486774"/>
            <a:ext cx="457199" cy="191623"/>
          </a:xfrm>
        </p:spPr>
        <p:txBody>
          <a:bodyPr/>
          <a:lstStyle/>
          <a:p>
            <a:fld id="{DEE5BC03-7CE3-4FE3-BC0A-0ACCA8AC1F24}" type="slidenum">
              <a:rPr lang="en-US" smtClean="0"/>
              <a:pPr/>
              <a:t>10</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9703659"/>
              </p:ext>
            </p:extLst>
          </p:nvPr>
        </p:nvGraphicFramePr>
        <p:xfrm>
          <a:off x="408079" y="1931842"/>
          <a:ext cx="8302336" cy="4746555"/>
        </p:xfrm>
        <a:graphic>
          <a:graphicData uri="http://schemas.openxmlformats.org/drawingml/2006/table">
            <a:tbl>
              <a:tblPr firstRow="1" bandRow="1">
                <a:tableStyleId>{93296810-A885-4BE3-A3E7-6D5BEEA58F35}</a:tableStyleId>
              </a:tblPr>
              <a:tblGrid>
                <a:gridCol w="1565100">
                  <a:extLst>
                    <a:ext uri="{9D8B030D-6E8A-4147-A177-3AD203B41FA5}">
                      <a16:colId xmlns:a16="http://schemas.microsoft.com/office/drawing/2014/main" val="1713346494"/>
                    </a:ext>
                  </a:extLst>
                </a:gridCol>
                <a:gridCol w="2371483">
                  <a:extLst>
                    <a:ext uri="{9D8B030D-6E8A-4147-A177-3AD203B41FA5}">
                      <a16:colId xmlns:a16="http://schemas.microsoft.com/office/drawing/2014/main" val="2471427435"/>
                    </a:ext>
                  </a:extLst>
                </a:gridCol>
                <a:gridCol w="1565250">
                  <a:extLst>
                    <a:ext uri="{9D8B030D-6E8A-4147-A177-3AD203B41FA5}">
                      <a16:colId xmlns:a16="http://schemas.microsoft.com/office/drawing/2014/main" val="2626980171"/>
                    </a:ext>
                  </a:extLst>
                </a:gridCol>
                <a:gridCol w="991402">
                  <a:extLst>
                    <a:ext uri="{9D8B030D-6E8A-4147-A177-3AD203B41FA5}">
                      <a16:colId xmlns:a16="http://schemas.microsoft.com/office/drawing/2014/main" val="3309640718"/>
                    </a:ext>
                  </a:extLst>
                </a:gridCol>
                <a:gridCol w="1809101">
                  <a:extLst>
                    <a:ext uri="{9D8B030D-6E8A-4147-A177-3AD203B41FA5}">
                      <a16:colId xmlns:a16="http://schemas.microsoft.com/office/drawing/2014/main" val="341350392"/>
                    </a:ext>
                  </a:extLst>
                </a:gridCol>
              </a:tblGrid>
              <a:tr h="430478">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827635">
                <a:tc>
                  <a:txBody>
                    <a:bodyPr/>
                    <a:lstStyle/>
                    <a:p>
                      <a:pPr algn="l" fontAlgn="b"/>
                      <a:r>
                        <a:rPr lang="en-US" sz="1100" b="0" i="0" u="none" strike="noStrike" dirty="0">
                          <a:solidFill>
                            <a:srgbClr val="000000"/>
                          </a:solidFill>
                          <a:effectLst/>
                          <a:latin typeface="Arial" panose="020B0604020202020204" pitchFamily="34" charset="0"/>
                        </a:rPr>
                        <a:t>Future State Knowledge/SME Continuity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SMEs making decisions without context.</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Cascadia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Updated BPFG content to help with this and weekly sessions to address follow-up questions</a:t>
                      </a:r>
                    </a:p>
                  </a:txBody>
                  <a:tcPr marL="36576" marR="0" marT="0" marB="0" anchor="ctr"/>
                </a:tc>
                <a:extLst>
                  <a:ext uri="{0D108BD9-81ED-4DB2-BD59-A6C34878D82A}">
                    <a16:rowId xmlns:a16="http://schemas.microsoft.com/office/drawing/2014/main" val="2278540927"/>
                  </a:ext>
                </a:extLst>
              </a:tr>
              <a:tr h="602399">
                <a:tc>
                  <a:txBody>
                    <a:bodyPr/>
                    <a:lstStyle/>
                    <a:p>
                      <a:pPr algn="l" fontAlgn="b"/>
                      <a:r>
                        <a:rPr lang="en-US" sz="1100" b="0" i="0" u="none" strike="noStrike" dirty="0">
                          <a:solidFill>
                            <a:srgbClr val="000000"/>
                          </a:solidFill>
                          <a:effectLst/>
                          <a:latin typeface="Arial" panose="020B0604020202020204" pitchFamily="34" charset="0"/>
                        </a:rPr>
                        <a:t>Gap between BPFGs and Go-Live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Concern of so much time has passed between decisions made during BPFGs and go-live.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Revisit decisions made prior to go-live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Olympic &amp; 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a:t>
                      </a:r>
                      <a:r>
                        <a:rPr lang="en-US" sz="1100" b="0" i="0" u="none" strike="noStrike" baseline="0" dirty="0">
                          <a:solidFill>
                            <a:srgbClr val="000000"/>
                          </a:solidFill>
                          <a:effectLst/>
                          <a:latin typeface="Arial" panose="020B0604020202020204" pitchFamily="34" charset="0"/>
                        </a:rPr>
                        <a:t> can </a:t>
                      </a:r>
                      <a:r>
                        <a:rPr lang="en-US" sz="1100" b="0" i="0" u="none" strike="noStrike" dirty="0">
                          <a:solidFill>
                            <a:srgbClr val="000000"/>
                          </a:solidFill>
                          <a:effectLst/>
                          <a:latin typeface="Arial" panose="020B0604020202020204" pitchFamily="34" charset="0"/>
                        </a:rPr>
                        <a:t>include reviews as part of UAT</a:t>
                      </a:r>
                    </a:p>
                  </a:txBody>
                  <a:tcPr marL="36576" marR="0" marT="0" marB="0" anchor="ctr"/>
                </a:tc>
                <a:extLst>
                  <a:ext uri="{0D108BD9-81ED-4DB2-BD59-A6C34878D82A}">
                    <a16:rowId xmlns:a16="http://schemas.microsoft.com/office/drawing/2014/main" val="279319228"/>
                  </a:ext>
                </a:extLst>
              </a:tr>
              <a:tr h="993162">
                <a:tc>
                  <a:txBody>
                    <a:bodyPr/>
                    <a:lstStyle/>
                    <a:p>
                      <a:pPr algn="l" fontAlgn="b"/>
                      <a:r>
                        <a:rPr lang="en-US" sz="1100" b="0" i="0" u="none" strike="noStrike" dirty="0">
                          <a:solidFill>
                            <a:srgbClr val="000000"/>
                          </a:solidFill>
                          <a:effectLst/>
                          <a:latin typeface="Arial" panose="020B0604020202020204" pitchFamily="34" charset="0"/>
                        </a:rPr>
                        <a:t>Assignment of attendance per BPFG falls to one person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Need more clarity about who to attend for decision-making and attendance; Conversation and learning from other colleges beneficial.</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Better decision process to help colleges decide who to attend, cross-pillar representation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Olympic &amp; 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Completed, this is part of work College Advisor is doing to cross GDA and BPFG attendees to homework</a:t>
                      </a:r>
                    </a:p>
                  </a:txBody>
                  <a:tcPr marL="36576" marR="0" marT="0" marB="0" anchor="ctr"/>
                </a:tc>
                <a:extLst>
                  <a:ext uri="{0D108BD9-81ED-4DB2-BD59-A6C34878D82A}">
                    <a16:rowId xmlns:a16="http://schemas.microsoft.com/office/drawing/2014/main" val="2968606128"/>
                  </a:ext>
                </a:extLst>
              </a:tr>
              <a:tr h="734192">
                <a:tc>
                  <a:txBody>
                    <a:bodyPr/>
                    <a:lstStyle/>
                    <a:p>
                      <a:pPr algn="l" fontAlgn="b"/>
                      <a:r>
                        <a:rPr lang="en-US" sz="1100" b="0" i="0" u="none" strike="noStrike" dirty="0">
                          <a:solidFill>
                            <a:srgbClr val="000000"/>
                          </a:solidFill>
                          <a:effectLst/>
                          <a:latin typeface="Arial" panose="020B0604020202020204" pitchFamily="34" charset="0"/>
                        </a:rPr>
                        <a:t>Cross-Pillar Session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Business processes overlap. Need a session(s) for overlap.</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Invite cross-pillar/module SMEs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 &amp; Pierce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Completed, this has already been incorporated into the DG5 schedule</a:t>
                      </a:r>
                    </a:p>
                  </a:txBody>
                  <a:tcPr marL="36576" marR="0" marT="0" marB="0" anchor="ctr"/>
                </a:tc>
                <a:extLst>
                  <a:ext uri="{0D108BD9-81ED-4DB2-BD59-A6C34878D82A}">
                    <a16:rowId xmlns:a16="http://schemas.microsoft.com/office/drawing/2014/main" val="1209855242"/>
                  </a:ext>
                </a:extLst>
              </a:tr>
              <a:tr h="1158689">
                <a:tc>
                  <a:txBody>
                    <a:bodyPr/>
                    <a:lstStyle/>
                    <a:p>
                      <a:pPr algn="l" fontAlgn="b"/>
                      <a:r>
                        <a:rPr lang="en-US" sz="1100" b="0" i="0" u="none" strike="noStrike" dirty="0">
                          <a:solidFill>
                            <a:srgbClr val="000000"/>
                          </a:solidFill>
                          <a:effectLst/>
                          <a:latin typeface="Arial" panose="020B0604020202020204" pitchFamily="34" charset="0"/>
                        </a:rPr>
                        <a:t>Session Scheduling</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had a situation where same person was needed to be in 2 places at once for FWL and Curriculum Management BPFGs.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Not overlapping sessions even if in different pillars.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Olympic</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w</a:t>
                      </a:r>
                      <a:r>
                        <a:rPr lang="en-US" sz="1100" b="0" i="0" u="none" strike="noStrike" dirty="0">
                          <a:solidFill>
                            <a:srgbClr val="000000"/>
                          </a:solidFill>
                          <a:effectLst/>
                          <a:latin typeface="Arial" panose="020B0604020202020204" pitchFamily="34" charset="0"/>
                        </a:rPr>
                        <a:t>e have taken this into consideration with future deployments and built schedules with minimal if any overlap</a:t>
                      </a:r>
                    </a:p>
                  </a:txBody>
                  <a:tcPr marL="36576" marR="0" marT="0" marB="0" anchor="ctr"/>
                </a:tc>
                <a:extLst>
                  <a:ext uri="{0D108BD9-81ED-4DB2-BD59-A6C34878D82A}">
                    <a16:rowId xmlns:a16="http://schemas.microsoft.com/office/drawing/2014/main" val="3097205379"/>
                  </a:ext>
                </a:extLst>
              </a:tr>
            </a:tbl>
          </a:graphicData>
        </a:graphic>
      </p:graphicFrame>
    </p:spTree>
    <p:extLst>
      <p:ext uri="{BB962C8B-B14F-4D97-AF65-F5344CB8AC3E}">
        <p14:creationId xmlns:p14="http://schemas.microsoft.com/office/powerpoint/2010/main" val="3929289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11</a:t>
            </a:fld>
            <a:endParaRPr lang="en-US" dirty="0"/>
          </a:p>
        </p:txBody>
      </p:sp>
      <p:sp>
        <p:nvSpPr>
          <p:cNvPr id="2" name="Title 1"/>
          <p:cNvSpPr>
            <a:spLocks noGrp="1"/>
          </p:cNvSpPr>
          <p:nvPr>
            <p:ph type="title"/>
          </p:nvPr>
        </p:nvSpPr>
        <p:spPr>
          <a:xfrm>
            <a:off x="453422" y="294198"/>
            <a:ext cx="8302337" cy="629911"/>
          </a:xfrm>
        </p:spPr>
        <p:txBody>
          <a:bodyPr/>
          <a:lstStyle/>
          <a:p>
            <a:r>
              <a:rPr lang="en-US" dirty="0"/>
              <a:t>Data conversion &amp; validation</a:t>
            </a:r>
          </a:p>
        </p:txBody>
      </p:sp>
      <p:graphicFrame>
        <p:nvGraphicFramePr>
          <p:cNvPr id="6" name="Table 5"/>
          <p:cNvGraphicFramePr>
            <a:graphicFrameLocks noGrp="1"/>
          </p:cNvGraphicFramePr>
          <p:nvPr>
            <p:extLst>
              <p:ext uri="{D42A27DB-BD31-4B8C-83A1-F6EECF244321}">
                <p14:modId xmlns:p14="http://schemas.microsoft.com/office/powerpoint/2010/main" val="1252486502"/>
              </p:ext>
            </p:extLst>
          </p:nvPr>
        </p:nvGraphicFramePr>
        <p:xfrm>
          <a:off x="453422" y="924109"/>
          <a:ext cx="8237156" cy="5570752"/>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528989">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84151">
                <a:tc>
                  <a:txBody>
                    <a:bodyPr/>
                    <a:lstStyle/>
                    <a:p>
                      <a:pPr algn="l" fontAlgn="b"/>
                      <a:r>
                        <a:rPr lang="en-US" sz="1100" b="0" i="0" u="none" strike="noStrike" dirty="0">
                          <a:solidFill>
                            <a:srgbClr val="000000"/>
                          </a:solidFill>
                          <a:effectLst/>
                          <a:latin typeface="Arial" panose="020B0604020202020204" pitchFamily="34" charset="0"/>
                        </a:rPr>
                        <a:t>SF Conversion Approach</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Approach needs to be more detailed (with micro-subset level).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Cycle #2 could be macro level and Cycle #4 would be micro level detail for DG4.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SF</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per recommendation</a:t>
                      </a:r>
                    </a:p>
                  </a:txBody>
                  <a:tcPr marL="36576" marR="7620" marT="7620" marB="0" anchor="ctr"/>
                </a:tc>
                <a:extLst>
                  <a:ext uri="{0D108BD9-81ED-4DB2-BD59-A6C34878D82A}">
                    <a16:rowId xmlns:a16="http://schemas.microsoft.com/office/drawing/2014/main" val="2278540927"/>
                  </a:ext>
                </a:extLst>
              </a:tr>
              <a:tr h="743564">
                <a:tc>
                  <a:txBody>
                    <a:bodyPr/>
                    <a:lstStyle/>
                    <a:p>
                      <a:pPr algn="l" fontAlgn="b"/>
                      <a:r>
                        <a:rPr lang="en-US" sz="1100" b="0" i="0" u="none" strike="noStrike" dirty="0">
                          <a:solidFill>
                            <a:srgbClr val="000000"/>
                          </a:solidFill>
                          <a:effectLst/>
                          <a:latin typeface="Arial" panose="020B0604020202020204" pitchFamily="34" charset="0"/>
                        </a:rPr>
                        <a:t>Priority Logic for CS/Bio Demo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Priority logic (trumping rules).  DG3 first time we used this conversion logic.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Will look at the approach for DG4 and enhance the conversion logic.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CS Core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a:t>
                      </a:r>
                      <a:r>
                        <a:rPr lang="en-US" sz="1100" b="0" i="0" u="none" strike="noStrike" dirty="0">
                          <a:solidFill>
                            <a:srgbClr val="000000"/>
                          </a:solidFill>
                          <a:effectLst/>
                          <a:latin typeface="Arial" panose="020B0604020202020204" pitchFamily="34" charset="0"/>
                        </a:rPr>
                        <a:t>cycle 1 removed and incorporated into cycle #2 for better understanding</a:t>
                      </a:r>
                    </a:p>
                  </a:txBody>
                  <a:tcPr marL="36576" marR="7620" marT="7620" marB="0" anchor="ctr"/>
                </a:tc>
                <a:extLst>
                  <a:ext uri="{0D108BD9-81ED-4DB2-BD59-A6C34878D82A}">
                    <a16:rowId xmlns:a16="http://schemas.microsoft.com/office/drawing/2014/main" val="279319228"/>
                  </a:ext>
                </a:extLst>
              </a:tr>
              <a:tr h="743564">
                <a:tc>
                  <a:txBody>
                    <a:bodyPr/>
                    <a:lstStyle/>
                    <a:p>
                      <a:pPr algn="l" fontAlgn="b"/>
                      <a:r>
                        <a:rPr lang="en-US" sz="1100" b="0" i="0" u="none" strike="noStrike" dirty="0">
                          <a:solidFill>
                            <a:srgbClr val="000000"/>
                          </a:solidFill>
                          <a:effectLst/>
                          <a:latin typeface="Arial" panose="020B0604020202020204" pitchFamily="34" charset="0"/>
                        </a:rPr>
                        <a:t>Enrollment Conversion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Updated conversion logic that helped reduce go live errors for enrollment and reporting.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This was updated from DG2 for DG3 and then again modified from DG3A to DG3B.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CS Core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and implemented for future</a:t>
                      </a:r>
                      <a:r>
                        <a:rPr lang="en-US" sz="1100" b="0" i="0" u="none" strike="noStrike" baseline="0" dirty="0">
                          <a:solidFill>
                            <a:srgbClr val="000000"/>
                          </a:solidFill>
                          <a:effectLst/>
                          <a:latin typeface="Arial" panose="020B0604020202020204" pitchFamily="34" charset="0"/>
                        </a:rPr>
                        <a:t> deployment groups</a:t>
                      </a:r>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2968606128"/>
                  </a:ext>
                </a:extLst>
              </a:tr>
              <a:tr h="743564">
                <a:tc>
                  <a:txBody>
                    <a:bodyPr/>
                    <a:lstStyle/>
                    <a:p>
                      <a:pPr algn="l" fontAlgn="b"/>
                      <a:r>
                        <a:rPr lang="en-US" sz="1100" b="0" i="0" u="none" strike="noStrike" dirty="0">
                          <a:solidFill>
                            <a:srgbClr val="000000"/>
                          </a:solidFill>
                          <a:effectLst/>
                          <a:latin typeface="Arial" panose="020B0604020202020204" pitchFamily="34" charset="0"/>
                        </a:rPr>
                        <a:t>Program/Plan Discontinuation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Updated conversion logic that helped reduce go live issues for reporting.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Update was made from DG3A for DG3B</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CS Core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and implemented for future</a:t>
                      </a:r>
                      <a:r>
                        <a:rPr lang="en-US" sz="1100" b="0" i="0" u="none" strike="noStrike" baseline="0" dirty="0">
                          <a:solidFill>
                            <a:srgbClr val="000000"/>
                          </a:solidFill>
                          <a:effectLst/>
                          <a:latin typeface="Arial" panose="020B0604020202020204" pitchFamily="34" charset="0"/>
                        </a:rPr>
                        <a:t> deployment groups</a:t>
                      </a:r>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1209855242"/>
                  </a:ext>
                </a:extLst>
              </a:tr>
              <a:tr h="743564">
                <a:tc>
                  <a:txBody>
                    <a:bodyPr/>
                    <a:lstStyle/>
                    <a:p>
                      <a:pPr algn="l" fontAlgn="b"/>
                      <a:r>
                        <a:rPr lang="en-US" sz="1100" b="0" i="0" u="none" strike="noStrike" dirty="0">
                          <a:solidFill>
                            <a:srgbClr val="000000"/>
                          </a:solidFill>
                          <a:effectLst/>
                          <a:latin typeface="Arial" panose="020B0604020202020204" pitchFamily="34" charset="0"/>
                        </a:rPr>
                        <a:t>AR/SF Cross Pillar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have improved in this areas and had joint team sessions to review the data together for DG3.</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Both teams will need to review data errors and make improvements for the AR/SF data conversion cycles. Legacy data also needs to be reviewed closely by the colleges.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Done, and implemented for future DG</a:t>
                      </a:r>
                    </a:p>
                  </a:txBody>
                  <a:tcPr marL="36576" marR="7620" marT="7620" marB="0" anchor="ctr"/>
                </a:tc>
                <a:extLst>
                  <a:ext uri="{0D108BD9-81ED-4DB2-BD59-A6C34878D82A}">
                    <a16:rowId xmlns:a16="http://schemas.microsoft.com/office/drawing/2014/main" val="3097205379"/>
                  </a:ext>
                </a:extLst>
              </a:tr>
              <a:tr h="743564">
                <a:tc>
                  <a:txBody>
                    <a:bodyPr/>
                    <a:lstStyle/>
                    <a:p>
                      <a:pPr algn="l" fontAlgn="b"/>
                      <a:r>
                        <a:rPr lang="en-US" sz="1100" b="0" i="0" u="none" strike="noStrike" dirty="0">
                          <a:solidFill>
                            <a:srgbClr val="000000"/>
                          </a:solidFill>
                          <a:effectLst/>
                          <a:latin typeface="Arial" panose="020B0604020202020204" pitchFamily="34" charset="0"/>
                        </a:rPr>
                        <a:t>Recording Data-Related Follow-Up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This was beneficial to record the sessions to show a process.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Continue to do this for DG4.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Done, and implemented for future DG</a:t>
                      </a:r>
                    </a:p>
                  </a:txBody>
                  <a:tcPr marL="36576" marR="7620" marT="7620" marB="0" anchor="ctr"/>
                </a:tc>
                <a:extLst>
                  <a:ext uri="{0D108BD9-81ED-4DB2-BD59-A6C34878D82A}">
                    <a16:rowId xmlns:a16="http://schemas.microsoft.com/office/drawing/2014/main" val="1117792466"/>
                  </a:ext>
                </a:extLst>
              </a:tr>
            </a:tbl>
          </a:graphicData>
        </a:graphic>
      </p:graphicFrame>
    </p:spTree>
    <p:extLst>
      <p:ext uri="{BB962C8B-B14F-4D97-AF65-F5344CB8AC3E}">
        <p14:creationId xmlns:p14="http://schemas.microsoft.com/office/powerpoint/2010/main" val="1829103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8" y="1449355"/>
            <a:ext cx="8302337" cy="543158"/>
          </a:xfrm>
        </p:spPr>
        <p:txBody>
          <a:bodyPr/>
          <a:lstStyle/>
          <a:p>
            <a:r>
              <a:rPr lang="en-US" dirty="0"/>
              <a:t>Data conversion &amp; validation, cont’d </a:t>
            </a:r>
          </a:p>
        </p:txBody>
      </p:sp>
      <p:sp>
        <p:nvSpPr>
          <p:cNvPr id="3" name="Slide Number Placeholder 2"/>
          <p:cNvSpPr>
            <a:spLocks noGrp="1"/>
          </p:cNvSpPr>
          <p:nvPr>
            <p:ph type="sldNum" sz="quarter" idx="12"/>
          </p:nvPr>
        </p:nvSpPr>
        <p:spPr/>
        <p:txBody>
          <a:bodyPr/>
          <a:lstStyle/>
          <a:p>
            <a:fld id="{DEE5BC03-7CE3-4FE3-BC0A-0ACCA8AC1F24}" type="slidenum">
              <a:rPr lang="en-US" smtClean="0"/>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66800632"/>
              </p:ext>
            </p:extLst>
          </p:nvPr>
        </p:nvGraphicFramePr>
        <p:xfrm>
          <a:off x="408079" y="1992513"/>
          <a:ext cx="8237156" cy="4588351"/>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330224">
                  <a:extLst>
                    <a:ext uri="{9D8B030D-6E8A-4147-A177-3AD203B41FA5}">
                      <a16:colId xmlns:a16="http://schemas.microsoft.com/office/drawing/2014/main" val="2471427435"/>
                    </a:ext>
                  </a:extLst>
                </a:gridCol>
                <a:gridCol w="2150534">
                  <a:extLst>
                    <a:ext uri="{9D8B030D-6E8A-4147-A177-3AD203B41FA5}">
                      <a16:colId xmlns:a16="http://schemas.microsoft.com/office/drawing/2014/main" val="2626980171"/>
                    </a:ext>
                  </a:extLst>
                </a:gridCol>
                <a:gridCol w="64949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535691">
                <a:tc>
                  <a:txBody>
                    <a:bodyPr/>
                    <a:lstStyle/>
                    <a:p>
                      <a:pPr algn="l" fontAlgn="b"/>
                      <a:r>
                        <a:rPr lang="en-US" sz="1100" u="none" strike="noStrike" dirty="0">
                          <a:effectLst/>
                          <a:latin typeface="Arial" panose="020B0604020202020204" pitchFamily="34" charset="0"/>
                          <a:cs typeface="Arial" panose="020B0604020202020204" pitchFamily="34" charset="0"/>
                        </a:rPr>
                        <a:t>Lessons Learned</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Description/Issue</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Recommendation</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Source </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ctcLink PMO Comments</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extLst>
                  <a:ext uri="{0D108BD9-81ED-4DB2-BD59-A6C34878D82A}">
                    <a16:rowId xmlns:a16="http://schemas.microsoft.com/office/drawing/2014/main" val="2836252449"/>
                  </a:ext>
                </a:extLst>
              </a:tr>
              <a:tr h="752984">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Grants &amp; Projects Cross-Walks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Reframe assignments or data requests.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Team will be enhancing this for DG4 Cycle 3.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 team will be working on these improvements</a:t>
                      </a:r>
                      <a:r>
                        <a:rPr lang="en-US" sz="1100" u="none" strike="noStrike" baseline="0" dirty="0">
                          <a:solidFill>
                            <a:srgbClr val="000000"/>
                          </a:solidFill>
                          <a:effectLst/>
                          <a:latin typeface="Arial" panose="020B0604020202020204" pitchFamily="34" charset="0"/>
                          <a:cs typeface="Arial" panose="020B0604020202020204" pitchFamily="34" charset="0"/>
                        </a:rPr>
                        <a:t> for DG4.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279319228"/>
                  </a:ext>
                </a:extLst>
              </a:tr>
              <a:tr h="1026300">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Operational Budget Line Conversion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At Go-Live, general budget line is not available as part of the conversion program.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After GL conversion, develop and run the program to get the journal line in to the budget line so colleges can review it and load it or have our team load it.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 team will be working on these improvements</a:t>
                      </a:r>
                      <a:r>
                        <a:rPr lang="en-US" sz="1100" u="none" strike="noStrike" baseline="0" dirty="0">
                          <a:solidFill>
                            <a:srgbClr val="000000"/>
                          </a:solidFill>
                          <a:effectLst/>
                          <a:latin typeface="Arial" panose="020B0604020202020204" pitchFamily="34" charset="0"/>
                          <a:cs typeface="Arial" panose="020B0604020202020204" pitchFamily="34" charset="0"/>
                        </a:rPr>
                        <a:t> for DG4.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2968606128"/>
                  </a:ext>
                </a:extLst>
              </a:tr>
              <a:tr h="1077312">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PCard Multiple Proxy User Assignment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Colleges have multiple proxy list.  CI template does not work, so manual work is needed to add more than one user.  This impacts data validation activities for the team.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Revisit CI template.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 team will be working on these improvements</a:t>
                      </a:r>
                      <a:r>
                        <a:rPr lang="en-US" sz="1100" u="none" strike="noStrike" baseline="0" dirty="0">
                          <a:solidFill>
                            <a:srgbClr val="000000"/>
                          </a:solidFill>
                          <a:effectLst/>
                          <a:latin typeface="Arial" panose="020B0604020202020204" pitchFamily="34" charset="0"/>
                          <a:cs typeface="Arial" panose="020B0604020202020204" pitchFamily="34" charset="0"/>
                        </a:rPr>
                        <a:t> for DG4.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1209855242"/>
                  </a:ext>
                </a:extLst>
              </a:tr>
              <a:tr h="1196064">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Grants &amp; Projects Conversion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Currently, run an excel to CI before the conversion program can begin and with the number of colleges it becomes longer and longer.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Team has started to test out and move tables.  More research is needed, idea is to have DMS script or have this built by colleges in PRD.  Needs to be reviewed for DG4 in Cycle 3.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 team will be working on these improvements</a:t>
                      </a:r>
                      <a:r>
                        <a:rPr lang="en-US" sz="1100" u="none" strike="noStrike" baseline="0" dirty="0">
                          <a:solidFill>
                            <a:srgbClr val="000000"/>
                          </a:solidFill>
                          <a:effectLst/>
                          <a:latin typeface="Arial" panose="020B0604020202020204" pitchFamily="34" charset="0"/>
                          <a:cs typeface="Arial" panose="020B0604020202020204" pitchFamily="34" charset="0"/>
                        </a:rPr>
                        <a:t> for DG4.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3097205379"/>
                  </a:ext>
                </a:extLst>
              </a:tr>
            </a:tbl>
          </a:graphicData>
        </a:graphic>
      </p:graphicFrame>
    </p:spTree>
    <p:extLst>
      <p:ext uri="{BB962C8B-B14F-4D97-AF65-F5344CB8AC3E}">
        <p14:creationId xmlns:p14="http://schemas.microsoft.com/office/powerpoint/2010/main" val="2786987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079" y="1771732"/>
            <a:ext cx="8302337" cy="631328"/>
          </a:xfrm>
        </p:spPr>
        <p:txBody>
          <a:bodyPr/>
          <a:lstStyle/>
          <a:p>
            <a:r>
              <a:rPr lang="en-US" dirty="0"/>
              <a:t>Data conversion &amp; validation, cont’d</a:t>
            </a:r>
          </a:p>
        </p:txBody>
      </p:sp>
      <p:sp>
        <p:nvSpPr>
          <p:cNvPr id="3" name="Slide Number Placeholder 2"/>
          <p:cNvSpPr>
            <a:spLocks noGrp="1"/>
          </p:cNvSpPr>
          <p:nvPr>
            <p:ph type="sldNum" sz="quarter" idx="12"/>
          </p:nvPr>
        </p:nvSpPr>
        <p:spPr/>
        <p:txBody>
          <a:bodyPr/>
          <a:lstStyle/>
          <a:p>
            <a:fld id="{DEE5BC03-7CE3-4FE3-BC0A-0ACCA8AC1F24}"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74551731"/>
              </p:ext>
            </p:extLst>
          </p:nvPr>
        </p:nvGraphicFramePr>
        <p:xfrm>
          <a:off x="542759" y="2506133"/>
          <a:ext cx="8058482" cy="2678569"/>
        </p:xfrm>
        <a:graphic>
          <a:graphicData uri="http://schemas.openxmlformats.org/drawingml/2006/table">
            <a:tbl>
              <a:tblPr firstRow="1" bandRow="1">
                <a:tableStyleId>{93296810-A885-4BE3-A3E7-6D5BEEA58F35}</a:tableStyleId>
              </a:tblPr>
              <a:tblGrid>
                <a:gridCol w="1611695">
                  <a:extLst>
                    <a:ext uri="{9D8B030D-6E8A-4147-A177-3AD203B41FA5}">
                      <a16:colId xmlns:a16="http://schemas.microsoft.com/office/drawing/2014/main" val="1713346494"/>
                    </a:ext>
                  </a:extLst>
                </a:gridCol>
                <a:gridCol w="2209264">
                  <a:extLst>
                    <a:ext uri="{9D8B030D-6E8A-4147-A177-3AD203B41FA5}">
                      <a16:colId xmlns:a16="http://schemas.microsoft.com/office/drawing/2014/main" val="2471427435"/>
                    </a:ext>
                  </a:extLst>
                </a:gridCol>
                <a:gridCol w="1843868">
                  <a:extLst>
                    <a:ext uri="{9D8B030D-6E8A-4147-A177-3AD203B41FA5}">
                      <a16:colId xmlns:a16="http://schemas.microsoft.com/office/drawing/2014/main" val="2626980171"/>
                    </a:ext>
                  </a:extLst>
                </a:gridCol>
                <a:gridCol w="965835">
                  <a:extLst>
                    <a:ext uri="{9D8B030D-6E8A-4147-A177-3AD203B41FA5}">
                      <a16:colId xmlns:a16="http://schemas.microsoft.com/office/drawing/2014/main" val="3309640718"/>
                    </a:ext>
                  </a:extLst>
                </a:gridCol>
                <a:gridCol w="1427820">
                  <a:extLst>
                    <a:ext uri="{9D8B030D-6E8A-4147-A177-3AD203B41FA5}">
                      <a16:colId xmlns:a16="http://schemas.microsoft.com/office/drawing/2014/main" val="341350392"/>
                    </a:ext>
                  </a:extLst>
                </a:gridCol>
              </a:tblGrid>
              <a:tr h="407290">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84151">
                <a:tc>
                  <a:txBody>
                    <a:bodyPr/>
                    <a:lstStyle/>
                    <a:p>
                      <a:pPr algn="l" fontAlgn="b"/>
                      <a:r>
                        <a:rPr lang="en-US" sz="1100" b="0" i="0" u="none" strike="noStrike" dirty="0">
                          <a:solidFill>
                            <a:srgbClr val="000000"/>
                          </a:solidFill>
                          <a:effectLst/>
                          <a:latin typeface="Arial" panose="020B0604020202020204" pitchFamily="34" charset="0"/>
                        </a:rPr>
                        <a:t>HR Resource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Identified a resource to access the legacy data.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This was an enhancement the team made to improve the approach.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Done, as part of their preload of HW</a:t>
                      </a:r>
                    </a:p>
                  </a:txBody>
                  <a:tcPr marL="36576" marR="7620" marT="7620" marB="0" anchor="ctr"/>
                </a:tc>
                <a:extLst>
                  <a:ext uri="{0D108BD9-81ED-4DB2-BD59-A6C34878D82A}">
                    <a16:rowId xmlns:a16="http://schemas.microsoft.com/office/drawing/2014/main" val="2278540927"/>
                  </a:ext>
                </a:extLst>
              </a:tr>
              <a:tr h="743564">
                <a:tc>
                  <a:txBody>
                    <a:bodyPr/>
                    <a:lstStyle/>
                    <a:p>
                      <a:pPr algn="l" fontAlgn="b"/>
                      <a:r>
                        <a:rPr lang="en-US" sz="1100" b="0" i="0" u="none" strike="noStrike" dirty="0">
                          <a:solidFill>
                            <a:srgbClr val="000000"/>
                          </a:solidFill>
                          <a:effectLst/>
                          <a:latin typeface="Arial" panose="020B0604020202020204" pitchFamily="34" charset="0"/>
                        </a:rPr>
                        <a:t>HCM Data Validation Guides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Guides needed to be improved to provide guidance to the colleges.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Testing coordinators have helped change this information to a better format in Canvas.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Done, and implemented for DG4</a:t>
                      </a:r>
                    </a:p>
                  </a:txBody>
                  <a:tcPr marL="36576" marR="7620" marT="7620" marB="0" anchor="ctr">
                    <a:solidFill>
                      <a:schemeClr val="bg2">
                        <a:lumMod val="20000"/>
                        <a:lumOff val="80000"/>
                      </a:schemeClr>
                    </a:solidFill>
                  </a:tcPr>
                </a:tc>
                <a:extLst>
                  <a:ext uri="{0D108BD9-81ED-4DB2-BD59-A6C34878D82A}">
                    <a16:rowId xmlns:a16="http://schemas.microsoft.com/office/drawing/2014/main" val="279319228"/>
                  </a:ext>
                </a:extLst>
              </a:tr>
              <a:tr h="743564">
                <a:tc>
                  <a:txBody>
                    <a:bodyPr/>
                    <a:lstStyle/>
                    <a:p>
                      <a:pPr algn="l" fontAlgn="b"/>
                      <a:r>
                        <a:rPr lang="en-US" sz="1100" b="0" i="0" u="none" strike="noStrike" dirty="0">
                          <a:solidFill>
                            <a:srgbClr val="000000"/>
                          </a:solidFill>
                          <a:effectLst/>
                          <a:latin typeface="Arial" panose="020B0604020202020204" pitchFamily="34" charset="0"/>
                        </a:rPr>
                        <a:t>HCM Legacy Data Clean-Up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Data errors for SMEs are not clear.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Team is providing better information on legacy data cleansing instructions.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 </a:t>
                      </a:r>
                    </a:p>
                  </a:txBody>
                  <a:tcPr marL="36576" marR="7620" marT="7620" marB="0" anchor="ctr">
                    <a:solidFill>
                      <a:schemeClr val="accent5">
                        <a:lumMod val="20000"/>
                        <a:lumOff val="80000"/>
                      </a:schemeClr>
                    </a:solidFill>
                  </a:tcPr>
                </a:tc>
                <a:tc>
                  <a:txBody>
                    <a:bodyPr/>
                    <a:lstStyle/>
                    <a:p>
                      <a:pPr algn="l" fontAlgn="b"/>
                      <a:r>
                        <a:rPr lang="en-US" sz="1100" b="0" i="0" u="none" strike="noStrike" dirty="0">
                          <a:solidFill>
                            <a:srgbClr val="000000"/>
                          </a:solidFill>
                          <a:effectLst/>
                          <a:latin typeface="Arial" panose="020B0604020202020204" pitchFamily="34" charset="0"/>
                        </a:rPr>
                        <a:t>Done, College Advisor has worked on this</a:t>
                      </a:r>
                    </a:p>
                  </a:txBody>
                  <a:tcPr marL="36576" marR="7620" marT="7620" marB="0" anchor="ctr">
                    <a:solidFill>
                      <a:schemeClr val="accent5">
                        <a:lumMod val="20000"/>
                        <a:lumOff val="80000"/>
                      </a:schemeClr>
                    </a:solidFill>
                  </a:tcPr>
                </a:tc>
                <a:extLst>
                  <a:ext uri="{0D108BD9-81ED-4DB2-BD59-A6C34878D82A}">
                    <a16:rowId xmlns:a16="http://schemas.microsoft.com/office/drawing/2014/main" val="2968606128"/>
                  </a:ext>
                </a:extLst>
              </a:tr>
            </a:tbl>
          </a:graphicData>
        </a:graphic>
      </p:graphicFrame>
    </p:spTree>
    <p:extLst>
      <p:ext uri="{BB962C8B-B14F-4D97-AF65-F5344CB8AC3E}">
        <p14:creationId xmlns:p14="http://schemas.microsoft.com/office/powerpoint/2010/main" val="1999829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83" y="1238915"/>
            <a:ext cx="8302337" cy="984806"/>
          </a:xfrm>
        </p:spPr>
        <p:txBody>
          <a:bodyPr/>
          <a:lstStyle/>
          <a:p>
            <a:r>
              <a:rPr lang="en-US" dirty="0"/>
              <a:t>College suggestions for data conversion &amp; validation </a:t>
            </a:r>
          </a:p>
        </p:txBody>
      </p:sp>
      <p:sp>
        <p:nvSpPr>
          <p:cNvPr id="3" name="Slide Number Placeholder 2"/>
          <p:cNvSpPr>
            <a:spLocks noGrp="1"/>
          </p:cNvSpPr>
          <p:nvPr>
            <p:ph type="sldNum" sz="quarter" idx="12"/>
          </p:nvPr>
        </p:nvSpPr>
        <p:spPr>
          <a:xfrm>
            <a:off x="8507321" y="6550521"/>
            <a:ext cx="457199" cy="191623"/>
          </a:xfrm>
        </p:spPr>
        <p:txBody>
          <a:bodyPr/>
          <a:lstStyle/>
          <a:p>
            <a:fld id="{DEE5BC03-7CE3-4FE3-BC0A-0ACCA8AC1F24}" type="slidenum">
              <a:rPr lang="en-US" smtClean="0"/>
              <a:pPr/>
              <a:t>14</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61991908"/>
              </p:ext>
            </p:extLst>
          </p:nvPr>
        </p:nvGraphicFramePr>
        <p:xfrm>
          <a:off x="433582" y="2330798"/>
          <a:ext cx="8302337" cy="4112645"/>
        </p:xfrm>
        <a:graphic>
          <a:graphicData uri="http://schemas.openxmlformats.org/drawingml/2006/table">
            <a:tbl>
              <a:tblPr firstRow="1" bandRow="1">
                <a:tableStyleId>{93296810-A885-4BE3-A3E7-6D5BEEA58F35}</a:tableStyleId>
              </a:tblPr>
              <a:tblGrid>
                <a:gridCol w="1643191">
                  <a:extLst>
                    <a:ext uri="{9D8B030D-6E8A-4147-A177-3AD203B41FA5}">
                      <a16:colId xmlns:a16="http://schemas.microsoft.com/office/drawing/2014/main" val="1713346494"/>
                    </a:ext>
                  </a:extLst>
                </a:gridCol>
                <a:gridCol w="2526224">
                  <a:extLst>
                    <a:ext uri="{9D8B030D-6E8A-4147-A177-3AD203B41FA5}">
                      <a16:colId xmlns:a16="http://schemas.microsoft.com/office/drawing/2014/main" val="2471427435"/>
                    </a:ext>
                  </a:extLst>
                </a:gridCol>
                <a:gridCol w="1728061">
                  <a:extLst>
                    <a:ext uri="{9D8B030D-6E8A-4147-A177-3AD203B41FA5}">
                      <a16:colId xmlns:a16="http://schemas.microsoft.com/office/drawing/2014/main" val="2626980171"/>
                    </a:ext>
                  </a:extLst>
                </a:gridCol>
                <a:gridCol w="933834">
                  <a:extLst>
                    <a:ext uri="{9D8B030D-6E8A-4147-A177-3AD203B41FA5}">
                      <a16:colId xmlns:a16="http://schemas.microsoft.com/office/drawing/2014/main" val="3309640718"/>
                    </a:ext>
                  </a:extLst>
                </a:gridCol>
                <a:gridCol w="1471027">
                  <a:extLst>
                    <a:ext uri="{9D8B030D-6E8A-4147-A177-3AD203B41FA5}">
                      <a16:colId xmlns:a16="http://schemas.microsoft.com/office/drawing/2014/main" val="341350392"/>
                    </a:ext>
                  </a:extLst>
                </a:gridCol>
              </a:tblGrid>
              <a:tr h="518700">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369122">
                <a:tc>
                  <a:txBody>
                    <a:bodyPr/>
                    <a:lstStyle/>
                    <a:p>
                      <a:pPr algn="l" fontAlgn="b"/>
                      <a:r>
                        <a:rPr lang="en-US" sz="1100" b="0" i="0" u="none" strike="noStrike" dirty="0">
                          <a:solidFill>
                            <a:srgbClr val="000000"/>
                          </a:solidFill>
                          <a:effectLst/>
                          <a:latin typeface="Arial" panose="020B0604020202020204" pitchFamily="34" charset="0"/>
                        </a:rPr>
                        <a:t>Supplemental Systems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Everything related to this was left up to the colleges; how to make them work. Did not have a good system to bring data down to ctcLink.</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Having instructions on how to bring information into new system would be extremely helpful. Had to find own way to make the information convert the way needed; was a great deal of work. (DataLink)</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Cascadia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The team will consider</a:t>
                      </a:r>
                      <a:r>
                        <a:rPr lang="en-US" sz="1100" b="0" i="0" u="none" strike="noStrike" baseline="0" dirty="0">
                          <a:solidFill>
                            <a:srgbClr val="000000"/>
                          </a:solidFill>
                          <a:effectLst/>
                          <a:latin typeface="Arial" panose="020B0604020202020204" pitchFamily="34" charset="0"/>
                        </a:rPr>
                        <a:t> this lessons learned.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278540927"/>
                  </a:ext>
                </a:extLst>
              </a:tr>
              <a:tr h="855701">
                <a:tc>
                  <a:txBody>
                    <a:bodyPr/>
                    <a:lstStyle/>
                    <a:p>
                      <a:pPr algn="l" fontAlgn="b"/>
                      <a:r>
                        <a:rPr lang="en-US" sz="1100" b="0" i="0" u="none" strike="noStrike" dirty="0">
                          <a:solidFill>
                            <a:srgbClr val="000000"/>
                          </a:solidFill>
                          <a:effectLst/>
                          <a:latin typeface="Arial" panose="020B0604020202020204" pitchFamily="34" charset="0"/>
                        </a:rPr>
                        <a:t>Timing of resources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Local Configuration Guides - received mid-week of the week before go-live.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Would have liked more time to fully review.</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a:t>
                      </a:r>
                      <a:r>
                        <a:rPr lang="en-US" sz="1100" b="0" i="0" u="none" strike="noStrike" baseline="0" dirty="0">
                          <a:solidFill>
                            <a:srgbClr val="000000"/>
                          </a:solidFill>
                          <a:effectLst/>
                          <a:latin typeface="Arial" panose="020B0604020202020204" pitchFamily="34" charset="0"/>
                        </a:rPr>
                        <a:t> will provide this information well in advance of go-live data validation activities.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79319228"/>
                  </a:ext>
                </a:extLst>
              </a:tr>
              <a:tr h="1369122">
                <a:tc>
                  <a:txBody>
                    <a:bodyPr/>
                    <a:lstStyle/>
                    <a:p>
                      <a:pPr algn="l" fontAlgn="b"/>
                      <a:r>
                        <a:rPr lang="en-US" sz="1100" b="0" i="0" u="none" strike="noStrike" dirty="0">
                          <a:solidFill>
                            <a:srgbClr val="000000"/>
                          </a:solidFill>
                          <a:effectLst/>
                          <a:latin typeface="Arial" panose="020B0604020202020204" pitchFamily="34" charset="0"/>
                        </a:rPr>
                        <a:t>Data validation workload</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Data validation periods are very short for the volume of data being reviewed. There is also a huge gap from when the snapshot is taken and when data is validated. This makes it difficult to validate that configuration changes and clean-up efforts have been successful</a:t>
                      </a:r>
                      <a:r>
                        <a:rPr lang="en-US" sz="1100" b="0" i="0" u="none" strike="noStrike" dirty="0" smtClean="0">
                          <a:solidFill>
                            <a:srgbClr val="000000"/>
                          </a:solidFill>
                          <a:effectLst/>
                          <a:latin typeface="Arial" panose="020B0604020202020204" pitchFamily="34" charset="0"/>
                        </a:rPr>
                        <a:t>.</a:t>
                      </a:r>
                    </a:p>
                    <a:p>
                      <a:pPr algn="l" fontAlgn="b"/>
                      <a:endParaRPr lang="en-US" sz="1100" b="0" i="0" u="none" strike="noStrike" dirty="0">
                        <a:solidFill>
                          <a:srgbClr val="000000"/>
                        </a:solidFill>
                        <a:effectLst/>
                        <a:latin typeface="Arial" panose="020B0604020202020204" pitchFamily="34" charset="0"/>
                      </a:endParaRP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NA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have looked at the timing and recognize the timing is very short in duration.  We will do our best to provide the colleges adequate time.  </a:t>
                      </a:r>
                    </a:p>
                  </a:txBody>
                  <a:tcPr marL="36576" marR="0" marT="0" marB="0" anchor="ctr"/>
                </a:tc>
                <a:extLst>
                  <a:ext uri="{0D108BD9-81ED-4DB2-BD59-A6C34878D82A}">
                    <a16:rowId xmlns:a16="http://schemas.microsoft.com/office/drawing/2014/main" val="2721335087"/>
                  </a:ext>
                </a:extLst>
              </a:tr>
            </a:tbl>
          </a:graphicData>
        </a:graphic>
      </p:graphicFrame>
    </p:spTree>
    <p:extLst>
      <p:ext uri="{BB962C8B-B14F-4D97-AF65-F5344CB8AC3E}">
        <p14:creationId xmlns:p14="http://schemas.microsoft.com/office/powerpoint/2010/main" val="3409243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079" y="1457982"/>
            <a:ext cx="8302337" cy="514751"/>
          </a:xfrm>
        </p:spPr>
        <p:txBody>
          <a:bodyPr/>
          <a:lstStyle/>
          <a:p>
            <a:r>
              <a:rPr lang="en-US" dirty="0"/>
              <a:t>Project plan/schedule	</a:t>
            </a:r>
          </a:p>
        </p:txBody>
      </p:sp>
      <p:sp>
        <p:nvSpPr>
          <p:cNvPr id="3" name="Slide Number Placeholder 2"/>
          <p:cNvSpPr>
            <a:spLocks noGrp="1"/>
          </p:cNvSpPr>
          <p:nvPr>
            <p:ph type="sldNum" sz="quarter" idx="12"/>
          </p:nvPr>
        </p:nvSpPr>
        <p:spPr/>
        <p:txBody>
          <a:bodyPr/>
          <a:lstStyle/>
          <a:p>
            <a:fld id="{DEE5BC03-7CE3-4FE3-BC0A-0ACCA8AC1F24}" type="slidenum">
              <a:rPr lang="en-US" smtClean="0"/>
              <a:pPr/>
              <a:t>15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17321562"/>
              </p:ext>
            </p:extLst>
          </p:nvPr>
        </p:nvGraphicFramePr>
        <p:xfrm>
          <a:off x="408079" y="2090057"/>
          <a:ext cx="8237156" cy="3726543"/>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597453">
                <a:tc>
                  <a:txBody>
                    <a:bodyPr/>
                    <a:lstStyle/>
                    <a:p>
                      <a:pPr algn="l" fontAlgn="b"/>
                      <a:r>
                        <a:rPr lang="en-US" sz="1100" u="none" strike="noStrike" dirty="0">
                          <a:effectLst/>
                          <a:latin typeface="Arial" panose="020B0604020202020204" pitchFamily="34" charset="0"/>
                          <a:cs typeface="Arial" panose="020B0604020202020204" pitchFamily="34" charset="0"/>
                        </a:rPr>
                        <a:t>Lessons Learned</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Description/Issue</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Recommendation</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Source </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effectLst/>
                          <a:latin typeface="Arial" panose="020B0604020202020204" pitchFamily="34" charset="0"/>
                          <a:cs typeface="Arial" panose="020B0604020202020204" pitchFamily="34" charset="0"/>
                        </a:rPr>
                        <a:t>ctcLink PMO Comments</a:t>
                      </a:r>
                      <a:endParaRPr lang="en-US" sz="1100" b="0" i="0" u="none" strike="noStrike" dirty="0">
                        <a:solidFill>
                          <a:srgbClr val="FFFFFF"/>
                        </a:solidFill>
                        <a:effectLst/>
                        <a:latin typeface="Arial" panose="020B0604020202020204" pitchFamily="34" charset="0"/>
                        <a:cs typeface="Arial" panose="020B0604020202020204" pitchFamily="34" charset="0"/>
                      </a:endParaRPr>
                    </a:p>
                  </a:txBody>
                  <a:tcPr marL="36576" marR="0" marT="0" marB="0" anchor="ctr"/>
                </a:tc>
                <a:extLst>
                  <a:ext uri="{0D108BD9-81ED-4DB2-BD59-A6C34878D82A}">
                    <a16:rowId xmlns:a16="http://schemas.microsoft.com/office/drawing/2014/main" val="2836252449"/>
                  </a:ext>
                </a:extLst>
              </a:tr>
              <a:tr h="1995314">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Payroll Parallel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Steps and ownership were not clear in the plan.  Communication to SMEs of what environments and their purpose.</a:t>
                      </a:r>
                    </a:p>
                    <a:p>
                      <a:pPr algn="l" fontAlgn="b"/>
                      <a:endParaRPr lang="en-US" sz="1100" u="none" strike="noStrike" dirty="0">
                        <a:solidFill>
                          <a:srgbClr val="000000"/>
                        </a:solidFill>
                        <a:effectLst/>
                        <a:latin typeface="Arial" panose="020B0604020202020204" pitchFamily="34" charset="0"/>
                        <a:cs typeface="Arial" panose="020B0604020202020204" pitchFamily="34" charset="0"/>
                      </a:endParaRPr>
                    </a:p>
                    <a:p>
                      <a:pPr algn="l" fontAlgn="b"/>
                      <a:r>
                        <a:rPr lang="en-US" sz="1100" u="none" strike="noStrike" dirty="0">
                          <a:solidFill>
                            <a:srgbClr val="000000"/>
                          </a:solidFill>
                          <a:effectLst/>
                          <a:latin typeface="Arial" panose="020B0604020202020204" pitchFamily="34" charset="0"/>
                          <a:cs typeface="Arial" panose="020B0604020202020204" pitchFamily="34" charset="0"/>
                        </a:rPr>
                        <a:t>Parallel testing kept sliding in the schedule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Align tasks and ownership for payroll parallel. Needs to be scheduled about a month prior (2 major tasks: building test environment, provisioning accounts for user access)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HCM &amp; Legacy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Changed</a:t>
                      </a:r>
                      <a:r>
                        <a:rPr lang="en-US" sz="1100" u="none" strike="noStrike" baseline="0" dirty="0">
                          <a:solidFill>
                            <a:srgbClr val="000000"/>
                          </a:solidFill>
                          <a:effectLst/>
                          <a:latin typeface="Arial" panose="020B0604020202020204" pitchFamily="34" charset="0"/>
                          <a:cs typeface="Arial" panose="020B0604020202020204" pitchFamily="34" charset="0"/>
                        </a:rPr>
                        <a:t> approached for DG4 and beyond.  Coordinated work effort with testing team.  Timeline and materials have been aligned to begin earlier in the schedule.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2278540927"/>
                  </a:ext>
                </a:extLst>
              </a:tr>
              <a:tr h="1133776">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Communicate Legacy Shut Down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Legacy</a:t>
                      </a:r>
                      <a:r>
                        <a:rPr lang="en-US" sz="1100" u="none" strike="noStrike" baseline="0" dirty="0">
                          <a:solidFill>
                            <a:srgbClr val="000000"/>
                          </a:solidFill>
                          <a:effectLst/>
                          <a:latin typeface="Arial" panose="020B0604020202020204" pitchFamily="34" charset="0"/>
                          <a:cs typeface="Arial" panose="020B0604020202020204" pitchFamily="34" charset="0"/>
                        </a:rPr>
                        <a:t> Manager </a:t>
                      </a:r>
                      <a:r>
                        <a:rPr lang="en-US" sz="1100" u="none" strike="noStrike" dirty="0">
                          <a:solidFill>
                            <a:srgbClr val="000000"/>
                          </a:solidFill>
                          <a:effectLst/>
                          <a:latin typeface="Arial" panose="020B0604020202020204" pitchFamily="34" charset="0"/>
                          <a:cs typeface="Arial" panose="020B0604020202020204" pitchFamily="34" charset="0"/>
                        </a:rPr>
                        <a:t>had to abort users on Friday AM on 5/8/2020.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Need better communication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Legacy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For DG4, we will include</a:t>
                      </a:r>
                      <a:r>
                        <a:rPr lang="en-US" sz="1100" u="none" strike="noStrike" baseline="0" dirty="0">
                          <a:solidFill>
                            <a:srgbClr val="000000"/>
                          </a:solidFill>
                          <a:effectLst/>
                          <a:latin typeface="Arial" panose="020B0604020202020204" pitchFamily="34" charset="0"/>
                          <a:cs typeface="Arial" panose="020B0604020202020204" pitchFamily="34" charset="0"/>
                        </a:rPr>
                        <a:t> the communication activities in the Project Plan and Cutover Schedule.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extLst>
                  <a:ext uri="{0D108BD9-81ED-4DB2-BD59-A6C34878D82A}">
                    <a16:rowId xmlns:a16="http://schemas.microsoft.com/office/drawing/2014/main" val="279319228"/>
                  </a:ext>
                </a:extLst>
              </a:tr>
            </a:tbl>
          </a:graphicData>
        </a:graphic>
      </p:graphicFrame>
    </p:spTree>
    <p:extLst>
      <p:ext uri="{BB962C8B-B14F-4D97-AF65-F5344CB8AC3E}">
        <p14:creationId xmlns:p14="http://schemas.microsoft.com/office/powerpoint/2010/main" val="2464811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831" y="1548882"/>
            <a:ext cx="8302337" cy="900340"/>
          </a:xfrm>
        </p:spPr>
        <p:txBody>
          <a:bodyPr/>
          <a:lstStyle/>
          <a:p>
            <a:r>
              <a:rPr lang="en-US" dirty="0"/>
              <a:t>College suggestions for project plan/schedule</a:t>
            </a:r>
          </a:p>
        </p:txBody>
      </p:sp>
      <p:sp>
        <p:nvSpPr>
          <p:cNvPr id="3" name="Slide Number Placeholder 2"/>
          <p:cNvSpPr>
            <a:spLocks noGrp="1"/>
          </p:cNvSpPr>
          <p:nvPr>
            <p:ph type="sldNum" sz="quarter" idx="12"/>
          </p:nvPr>
        </p:nvSpPr>
        <p:spPr/>
        <p:txBody>
          <a:bodyPr/>
          <a:lstStyle/>
          <a:p>
            <a:fld id="{DEE5BC03-7CE3-4FE3-BC0A-0ACCA8AC1F24}" type="slidenum">
              <a:rPr lang="en-US" smtClean="0"/>
              <a:pPr/>
              <a:t>16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34475546"/>
              </p:ext>
            </p:extLst>
          </p:nvPr>
        </p:nvGraphicFramePr>
        <p:xfrm>
          <a:off x="571497" y="2640841"/>
          <a:ext cx="8151671" cy="3767481"/>
        </p:xfrm>
        <a:graphic>
          <a:graphicData uri="http://schemas.openxmlformats.org/drawingml/2006/table">
            <a:tbl>
              <a:tblPr firstRow="1" bandRow="1">
                <a:tableStyleId>{93296810-A885-4BE3-A3E7-6D5BEEA58F35}</a:tableStyleId>
              </a:tblPr>
              <a:tblGrid>
                <a:gridCol w="1630333">
                  <a:extLst>
                    <a:ext uri="{9D8B030D-6E8A-4147-A177-3AD203B41FA5}">
                      <a16:colId xmlns:a16="http://schemas.microsoft.com/office/drawing/2014/main" val="1713346494"/>
                    </a:ext>
                  </a:extLst>
                </a:gridCol>
                <a:gridCol w="2044850">
                  <a:extLst>
                    <a:ext uri="{9D8B030D-6E8A-4147-A177-3AD203B41FA5}">
                      <a16:colId xmlns:a16="http://schemas.microsoft.com/office/drawing/2014/main" val="2471427435"/>
                    </a:ext>
                  </a:extLst>
                </a:gridCol>
                <a:gridCol w="1646814">
                  <a:extLst>
                    <a:ext uri="{9D8B030D-6E8A-4147-A177-3AD203B41FA5}">
                      <a16:colId xmlns:a16="http://schemas.microsoft.com/office/drawing/2014/main" val="2626980171"/>
                    </a:ext>
                  </a:extLst>
                </a:gridCol>
                <a:gridCol w="1108747">
                  <a:extLst>
                    <a:ext uri="{9D8B030D-6E8A-4147-A177-3AD203B41FA5}">
                      <a16:colId xmlns:a16="http://schemas.microsoft.com/office/drawing/2014/main" val="3309640718"/>
                    </a:ext>
                  </a:extLst>
                </a:gridCol>
                <a:gridCol w="1720927">
                  <a:extLst>
                    <a:ext uri="{9D8B030D-6E8A-4147-A177-3AD203B41FA5}">
                      <a16:colId xmlns:a16="http://schemas.microsoft.com/office/drawing/2014/main" val="341350392"/>
                    </a:ext>
                  </a:extLst>
                </a:gridCol>
              </a:tblGrid>
              <a:tr h="534159">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479298">
                <a:tc>
                  <a:txBody>
                    <a:bodyPr/>
                    <a:lstStyle/>
                    <a:p>
                      <a:pPr algn="l" fontAlgn="b"/>
                      <a:r>
                        <a:rPr lang="en-US" sz="1100" b="0" i="0" u="none" strike="noStrike" dirty="0">
                          <a:solidFill>
                            <a:srgbClr val="000000"/>
                          </a:solidFill>
                          <a:effectLst/>
                          <a:latin typeface="Arial" panose="020B0604020202020204" pitchFamily="34" charset="0"/>
                        </a:rPr>
                        <a:t>dataLink</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Problematic because live data not available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Colleges sign MOU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 Olympic</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Data Services is coordinating with the colleges for</a:t>
                      </a:r>
                      <a:r>
                        <a:rPr lang="en-US" sz="1100" b="0" i="0" u="none" strike="noStrike" baseline="0" dirty="0">
                          <a:solidFill>
                            <a:srgbClr val="000000"/>
                          </a:solidFill>
                          <a:effectLst/>
                          <a:latin typeface="Arial" panose="020B0604020202020204" pitchFamily="34" charset="0"/>
                        </a:rPr>
                        <a:t> an instance for data that the colleges can use to test their integration and downstream processes.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278540927"/>
                  </a:ext>
                </a:extLst>
              </a:tr>
              <a:tr h="1754024">
                <a:tc>
                  <a:txBody>
                    <a:bodyPr/>
                    <a:lstStyle/>
                    <a:p>
                      <a:pPr algn="l" fontAlgn="b"/>
                      <a:r>
                        <a:rPr lang="en-US" sz="1100" b="0" i="0" u="none" strike="noStrike" dirty="0">
                          <a:solidFill>
                            <a:srgbClr val="000000"/>
                          </a:solidFill>
                          <a:effectLst/>
                          <a:latin typeface="Arial" panose="020B0604020202020204" pitchFamily="34" charset="0"/>
                        </a:rPr>
                        <a:t>Timeline Concerns / Compression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Timelines changed but the colleges were not given additional time. Many activities were at high peak times for the college making it difficult to engage more people.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NA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0" marT="0" marB="0" anchor="ctr"/>
                </a:tc>
                <a:tc>
                  <a:txBody>
                    <a:bodyPr/>
                    <a:lstStyle/>
                    <a:p>
                      <a:pPr algn="l" fontAlgn="b"/>
                      <a:endParaRPr lang="en-US" sz="1100" b="0" i="0" u="none" strike="noStrike" dirty="0">
                        <a:solidFill>
                          <a:srgbClr val="000000"/>
                        </a:solidFill>
                        <a:effectLst/>
                        <a:latin typeface="Arial" panose="020B0604020202020204" pitchFamily="34" charset="0"/>
                      </a:endParaRPr>
                    </a:p>
                    <a:p>
                      <a:pPr algn="l" fontAlgn="b"/>
                      <a:r>
                        <a:rPr lang="en-US" sz="1100" b="0" i="0" u="none" strike="noStrike" dirty="0">
                          <a:solidFill>
                            <a:srgbClr val="000000"/>
                          </a:solidFill>
                          <a:effectLst/>
                          <a:latin typeface="Arial" panose="020B0604020202020204" pitchFamily="34" charset="0"/>
                        </a:rPr>
                        <a:t>The project team makes every effort to not compress schedule and overlap activities.</a:t>
                      </a:r>
                      <a:r>
                        <a:rPr lang="en-US" sz="1100" b="0" i="0" u="none" strike="noStrike" baseline="0" dirty="0">
                          <a:solidFill>
                            <a:srgbClr val="000000"/>
                          </a:solidFill>
                          <a:effectLst/>
                          <a:latin typeface="Arial" panose="020B0604020202020204" pitchFamily="34" charset="0"/>
                        </a:rPr>
                        <a:t> Unfortunately, based on unknown risks/issues there has been compression of the schedule.  </a:t>
                      </a:r>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279319228"/>
                  </a:ext>
                </a:extLst>
              </a:tr>
            </a:tbl>
          </a:graphicData>
        </a:graphic>
      </p:graphicFrame>
    </p:spTree>
    <p:extLst>
      <p:ext uri="{BB962C8B-B14F-4D97-AF65-F5344CB8AC3E}">
        <p14:creationId xmlns:p14="http://schemas.microsoft.com/office/powerpoint/2010/main" val="2038248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17</a:t>
            </a:fld>
            <a:endParaRPr lang="en-US" dirty="0"/>
          </a:p>
        </p:txBody>
      </p:sp>
      <p:sp>
        <p:nvSpPr>
          <p:cNvPr id="2" name="Title 1"/>
          <p:cNvSpPr>
            <a:spLocks noGrp="1"/>
          </p:cNvSpPr>
          <p:nvPr>
            <p:ph type="title"/>
          </p:nvPr>
        </p:nvSpPr>
        <p:spPr>
          <a:xfrm>
            <a:off x="519539" y="514618"/>
            <a:ext cx="8455381" cy="933469"/>
          </a:xfrm>
        </p:spPr>
        <p:txBody>
          <a:bodyPr/>
          <a:lstStyle/>
          <a:p>
            <a:r>
              <a:rPr lang="en-US" sz="3200" dirty="0">
                <a:solidFill>
                  <a:srgbClr val="00153E"/>
                </a:solidFill>
              </a:rPr>
              <a:t>User acceptance </a:t>
            </a:r>
            <a:r>
              <a:rPr lang="en-US" sz="3200" dirty="0" smtClean="0">
                <a:solidFill>
                  <a:srgbClr val="00153E"/>
                </a:solidFill>
              </a:rPr>
              <a:t>testing (UAT)</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2360465523"/>
              </p:ext>
            </p:extLst>
          </p:nvPr>
        </p:nvGraphicFramePr>
        <p:xfrm>
          <a:off x="509398" y="1306397"/>
          <a:ext cx="8135837" cy="5085935"/>
        </p:xfrm>
        <a:graphic>
          <a:graphicData uri="http://schemas.openxmlformats.org/drawingml/2006/table">
            <a:tbl>
              <a:tblPr firstRow="1" bandRow="1">
                <a:tableStyleId>{93296810-A885-4BE3-A3E7-6D5BEEA58F35}</a:tableStyleId>
              </a:tblPr>
              <a:tblGrid>
                <a:gridCol w="1627167">
                  <a:extLst>
                    <a:ext uri="{9D8B030D-6E8A-4147-A177-3AD203B41FA5}">
                      <a16:colId xmlns:a16="http://schemas.microsoft.com/office/drawing/2014/main" val="1713346494"/>
                    </a:ext>
                  </a:extLst>
                </a:gridCol>
                <a:gridCol w="2230471">
                  <a:extLst>
                    <a:ext uri="{9D8B030D-6E8A-4147-A177-3AD203B41FA5}">
                      <a16:colId xmlns:a16="http://schemas.microsoft.com/office/drawing/2014/main" val="2471427435"/>
                    </a:ext>
                  </a:extLst>
                </a:gridCol>
                <a:gridCol w="2167556">
                  <a:extLst>
                    <a:ext uri="{9D8B030D-6E8A-4147-A177-3AD203B41FA5}">
                      <a16:colId xmlns:a16="http://schemas.microsoft.com/office/drawing/2014/main" val="2626980171"/>
                    </a:ext>
                  </a:extLst>
                </a:gridCol>
                <a:gridCol w="669117">
                  <a:extLst>
                    <a:ext uri="{9D8B030D-6E8A-4147-A177-3AD203B41FA5}">
                      <a16:colId xmlns:a16="http://schemas.microsoft.com/office/drawing/2014/main" val="3309640718"/>
                    </a:ext>
                  </a:extLst>
                </a:gridCol>
                <a:gridCol w="1441526">
                  <a:extLst>
                    <a:ext uri="{9D8B030D-6E8A-4147-A177-3AD203B41FA5}">
                      <a16:colId xmlns:a16="http://schemas.microsoft.com/office/drawing/2014/main" val="341350392"/>
                    </a:ext>
                  </a:extLst>
                </a:gridCol>
              </a:tblGrid>
              <a:tr h="478954">
                <a:tc>
                  <a:txBody>
                    <a:bodyPr/>
                    <a:lstStyle/>
                    <a:p>
                      <a:pPr algn="l" fontAlgn="b"/>
                      <a:r>
                        <a:rPr lang="en-US" sz="1100" b="0" u="none" strike="noStrike" dirty="0">
                          <a:effectLst/>
                          <a:latin typeface="+mj-lt"/>
                          <a:cs typeface="Arial" panose="020B0604020202020204" pitchFamily="34" charset="0"/>
                        </a:rPr>
                        <a:t>Lessons Learned</a:t>
                      </a:r>
                      <a:endParaRPr lang="en-US" sz="1100" b="0" i="0" u="none" strike="noStrike" dirty="0">
                        <a:solidFill>
                          <a:srgbClr val="FFFFFF"/>
                        </a:solidFill>
                        <a:effectLst/>
                        <a:latin typeface="+mj-lt"/>
                        <a:cs typeface="Arial" panose="020B0604020202020204" pitchFamily="34" charset="0"/>
                      </a:endParaRPr>
                    </a:p>
                  </a:txBody>
                  <a:tcPr marL="36576" marR="0" marT="0" marB="0" anchor="ctr"/>
                </a:tc>
                <a:tc>
                  <a:txBody>
                    <a:bodyPr/>
                    <a:lstStyle/>
                    <a:p>
                      <a:pPr algn="l" fontAlgn="b"/>
                      <a:r>
                        <a:rPr lang="en-US" sz="1100" b="0" u="none" strike="noStrike" dirty="0">
                          <a:effectLst/>
                          <a:latin typeface="+mj-lt"/>
                          <a:cs typeface="Arial" panose="020B0604020202020204" pitchFamily="34" charset="0"/>
                        </a:rPr>
                        <a:t>Description/Issue</a:t>
                      </a:r>
                      <a:endParaRPr lang="en-US" sz="1100" b="0" i="0" u="none" strike="noStrike" dirty="0">
                        <a:solidFill>
                          <a:srgbClr val="FFFFFF"/>
                        </a:solidFill>
                        <a:effectLst/>
                        <a:latin typeface="+mj-lt"/>
                        <a:cs typeface="Arial" panose="020B0604020202020204" pitchFamily="34" charset="0"/>
                      </a:endParaRPr>
                    </a:p>
                  </a:txBody>
                  <a:tcPr marL="36576" marR="0" marT="0" marB="0" anchor="ctr"/>
                </a:tc>
                <a:tc>
                  <a:txBody>
                    <a:bodyPr/>
                    <a:lstStyle/>
                    <a:p>
                      <a:pPr algn="l" fontAlgn="b"/>
                      <a:r>
                        <a:rPr lang="en-US" sz="1100" b="0" u="none" strike="noStrike" dirty="0">
                          <a:effectLst/>
                          <a:latin typeface="+mj-lt"/>
                          <a:cs typeface="Arial" panose="020B0604020202020204" pitchFamily="34" charset="0"/>
                        </a:rPr>
                        <a:t>Recommendation</a:t>
                      </a:r>
                      <a:endParaRPr lang="en-US" sz="1100" b="0" i="0" u="none" strike="noStrike" dirty="0">
                        <a:solidFill>
                          <a:srgbClr val="FFFFFF"/>
                        </a:solidFill>
                        <a:effectLst/>
                        <a:latin typeface="+mj-lt"/>
                        <a:cs typeface="Arial" panose="020B0604020202020204" pitchFamily="34" charset="0"/>
                      </a:endParaRPr>
                    </a:p>
                  </a:txBody>
                  <a:tcPr marL="36576" marR="0" marT="0" marB="0" anchor="ctr"/>
                </a:tc>
                <a:tc>
                  <a:txBody>
                    <a:bodyPr/>
                    <a:lstStyle/>
                    <a:p>
                      <a:pPr algn="l" fontAlgn="b"/>
                      <a:r>
                        <a:rPr lang="en-US" sz="1100" b="0" u="none" strike="noStrike" dirty="0">
                          <a:effectLst/>
                          <a:latin typeface="+mj-lt"/>
                          <a:cs typeface="Arial" panose="020B0604020202020204" pitchFamily="34" charset="0"/>
                        </a:rPr>
                        <a:t>Source </a:t>
                      </a:r>
                      <a:endParaRPr lang="en-US" sz="1100" b="0" i="0" u="none" strike="noStrike" dirty="0">
                        <a:solidFill>
                          <a:srgbClr val="FFFFFF"/>
                        </a:solidFill>
                        <a:effectLst/>
                        <a:latin typeface="+mj-lt"/>
                        <a:cs typeface="Arial" panose="020B0604020202020204" pitchFamily="34" charset="0"/>
                      </a:endParaRPr>
                    </a:p>
                  </a:txBody>
                  <a:tcPr marL="36576" marR="0" marT="0" marB="0" anchor="ctr"/>
                </a:tc>
                <a:tc>
                  <a:txBody>
                    <a:bodyPr/>
                    <a:lstStyle/>
                    <a:p>
                      <a:pPr algn="l" fontAlgn="b"/>
                      <a:r>
                        <a:rPr lang="en-US" sz="1100" b="0" u="none" strike="noStrike" dirty="0">
                          <a:effectLst/>
                          <a:latin typeface="+mj-lt"/>
                          <a:cs typeface="Arial" panose="020B0604020202020204" pitchFamily="34" charset="0"/>
                        </a:rPr>
                        <a:t>ctcLink PMO Comments</a:t>
                      </a:r>
                      <a:endParaRPr lang="en-US" sz="1100" b="0" i="0" u="none" strike="noStrike" dirty="0">
                        <a:solidFill>
                          <a:srgbClr val="FFFFFF"/>
                        </a:solidFill>
                        <a:effectLst/>
                        <a:latin typeface="+mj-lt"/>
                        <a:cs typeface="Arial" panose="020B0604020202020204" pitchFamily="34" charset="0"/>
                      </a:endParaRPr>
                    </a:p>
                  </a:txBody>
                  <a:tcPr marL="36576" marR="0" marT="0" marB="0" anchor="ctr"/>
                </a:tc>
                <a:extLst>
                  <a:ext uri="{0D108BD9-81ED-4DB2-BD59-A6C34878D82A}">
                    <a16:rowId xmlns:a16="http://schemas.microsoft.com/office/drawing/2014/main" val="2836252449"/>
                  </a:ext>
                </a:extLst>
              </a:tr>
              <a:tr h="1967485">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FA UAT /Dual Processing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solidFill>
                            <a:srgbClr val="000000"/>
                          </a:solidFill>
                          <a:effectLst/>
                          <a:latin typeface="Arial" panose="020B0604020202020204" pitchFamily="34" charset="0"/>
                          <a:cs typeface="Arial" panose="020B0604020202020204" pitchFamily="34" charset="0"/>
                        </a:rPr>
                        <a:t>SIT was not completed and configuration was missing or not moved over. Dual processing was not completed and SMEs did not understand what they are testing.   Huge impact for post-go live with SMEs.</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solidFill>
                            <a:srgbClr val="000000"/>
                          </a:solidFill>
                          <a:effectLst/>
                          <a:latin typeface="Arial" panose="020B0604020202020204" pitchFamily="34" charset="0"/>
                          <a:cs typeface="Arial" panose="020B0604020202020204" pitchFamily="34" charset="0"/>
                        </a:rPr>
                        <a:t>FA team will work better as a team to make sure everyone is on the same page to ensure that SIT is complete. FA team will work closely with DG4 SMEs in this testing engagement and provide better data knowledge transfer and understanding what they are testing.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FA</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We have re-aligned our testing team to have more</a:t>
                      </a:r>
                      <a:r>
                        <a:rPr lang="en-US" sz="1100" u="none" strike="noStrike" baseline="0" dirty="0">
                          <a:solidFill>
                            <a:srgbClr val="000000"/>
                          </a:solidFill>
                          <a:effectLst/>
                          <a:latin typeface="Arial" panose="020B0604020202020204" pitchFamily="34" charset="0"/>
                          <a:cs typeface="Arial" panose="020B0604020202020204" pitchFamily="34" charset="0"/>
                        </a:rPr>
                        <a:t> quality controls around SIT, UAT and parallel testing.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2278540927"/>
                  </a:ext>
                </a:extLst>
              </a:tr>
              <a:tr h="926161">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UAT Approach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Pre-UAT or Just in Time Training Concept for DG2 has been incorporated in the testing approach.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This will be incorporated in to the UAT approach for DG4.  Project team will be facilitating the morning session.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HCM</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Completed, implemented </a:t>
                      </a:r>
                      <a:r>
                        <a:rPr lang="en-US" sz="1100" u="none" strike="noStrike" baseline="0" dirty="0">
                          <a:solidFill>
                            <a:srgbClr val="000000"/>
                          </a:solidFill>
                          <a:effectLst/>
                          <a:latin typeface="Arial" panose="020B0604020202020204" pitchFamily="34" charset="0"/>
                          <a:cs typeface="Arial" panose="020B0604020202020204" pitchFamily="34" charset="0"/>
                        </a:rPr>
                        <a:t> for DG4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2332193052"/>
                  </a:ext>
                </a:extLst>
              </a:tr>
              <a:tr h="1040101">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AWE (Approval Workflow Engine) Testing</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College SMEs struggled with AWE concept and visualize this once they are live in PS.  Lack of real users involved in this testing process.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Provide better information,  have their security configured and have additional SMEs to be able to participate in the approval process.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7620" marT="7620" marB="0" anchor="ctr"/>
                </a:tc>
                <a:tc>
                  <a:txBody>
                    <a:bodyPr/>
                    <a:lstStyle/>
                    <a:p>
                      <a:r>
                        <a:rPr lang="en-US" sz="1100" dirty="0">
                          <a:solidFill>
                            <a:srgbClr val="000000"/>
                          </a:solidFill>
                          <a:latin typeface="Arial" panose="020B0604020202020204" pitchFamily="34" charset="0"/>
                          <a:cs typeface="Arial" panose="020B0604020202020204" pitchFamily="34" charset="0"/>
                        </a:rPr>
                        <a:t>Encourage more college users to</a:t>
                      </a:r>
                      <a:r>
                        <a:rPr lang="en-US" sz="1100" baseline="0" dirty="0">
                          <a:solidFill>
                            <a:srgbClr val="000000"/>
                          </a:solidFill>
                          <a:latin typeface="Arial" panose="020B0604020202020204" pitchFamily="34" charset="0"/>
                          <a:cs typeface="Arial" panose="020B0604020202020204" pitchFamily="34" charset="0"/>
                        </a:rPr>
                        <a:t> participate in testing activities who will be approving.  </a:t>
                      </a:r>
                      <a:endParaRPr lang="en-US" sz="1100" dirty="0">
                        <a:solidFill>
                          <a:srgbClr val="000000"/>
                        </a:solidFill>
                        <a:latin typeface="Arial" panose="020B0604020202020204" pitchFamily="34" charset="0"/>
                        <a:cs typeface="Arial" panose="020B0604020202020204" pitchFamily="34" charset="0"/>
                      </a:endParaRPr>
                    </a:p>
                  </a:txBody>
                  <a:tcPr marL="36576" marR="7620" marT="7620" marB="0" anchor="ctr"/>
                </a:tc>
                <a:extLst>
                  <a:ext uri="{0D108BD9-81ED-4DB2-BD59-A6C34878D82A}">
                    <a16:rowId xmlns:a16="http://schemas.microsoft.com/office/drawing/2014/main" val="2968606128"/>
                  </a:ext>
                </a:extLst>
              </a:tr>
              <a:tr h="673234">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SF to GL Testing (Parallel)</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Scope and it can be mapped out better.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We need to discuss this for DG4 with both teams.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FIN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tc>
                  <a:txBody>
                    <a:bodyPr/>
                    <a:lstStyle/>
                    <a:p>
                      <a:pPr algn="l" fontAlgn="b"/>
                      <a:r>
                        <a:rPr lang="en-US" sz="1100" u="none" strike="noStrike" dirty="0">
                          <a:solidFill>
                            <a:srgbClr val="000000"/>
                          </a:solidFill>
                          <a:effectLst/>
                          <a:latin typeface="Arial" panose="020B0604020202020204" pitchFamily="34" charset="0"/>
                          <a:cs typeface="Arial" panose="020B0604020202020204" pitchFamily="34" charset="0"/>
                        </a:rPr>
                        <a:t>Joint</a:t>
                      </a:r>
                      <a:r>
                        <a:rPr lang="en-US" sz="1100" u="none" strike="noStrike" baseline="0" dirty="0">
                          <a:solidFill>
                            <a:srgbClr val="000000"/>
                          </a:solidFill>
                          <a:effectLst/>
                          <a:latin typeface="Arial" panose="020B0604020202020204" pitchFamily="34" charset="0"/>
                          <a:cs typeface="Arial" panose="020B0604020202020204" pitchFamily="34" charset="0"/>
                        </a:rPr>
                        <a:t> effort by the teams to coordinate this effort.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36576" marR="0" marT="0" marB="0" anchor="ctr"/>
                </a:tc>
                <a:extLst>
                  <a:ext uri="{0D108BD9-81ED-4DB2-BD59-A6C34878D82A}">
                    <a16:rowId xmlns:a16="http://schemas.microsoft.com/office/drawing/2014/main" val="580015132"/>
                  </a:ext>
                </a:extLst>
              </a:tr>
            </a:tbl>
          </a:graphicData>
        </a:graphic>
      </p:graphicFrame>
    </p:spTree>
    <p:extLst>
      <p:ext uri="{BB962C8B-B14F-4D97-AF65-F5344CB8AC3E}">
        <p14:creationId xmlns:p14="http://schemas.microsoft.com/office/powerpoint/2010/main" val="3228272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488" y="1397367"/>
            <a:ext cx="8302337" cy="534531"/>
          </a:xfrm>
        </p:spPr>
        <p:txBody>
          <a:bodyPr/>
          <a:lstStyle/>
          <a:p>
            <a:r>
              <a:rPr lang="en-US" dirty="0"/>
              <a:t>College suggestions for </a:t>
            </a:r>
            <a:r>
              <a:rPr lang="en-US" dirty="0" smtClean="0"/>
              <a:t>UAT</a:t>
            </a:r>
            <a:endParaRPr lang="en-US" dirty="0"/>
          </a:p>
        </p:txBody>
      </p:sp>
      <p:sp>
        <p:nvSpPr>
          <p:cNvPr id="3" name="Slide Number Placeholder 2"/>
          <p:cNvSpPr>
            <a:spLocks noGrp="1"/>
          </p:cNvSpPr>
          <p:nvPr>
            <p:ph type="sldNum" sz="quarter" idx="12"/>
          </p:nvPr>
        </p:nvSpPr>
        <p:spPr/>
        <p:txBody>
          <a:bodyPr/>
          <a:lstStyle/>
          <a:p>
            <a:fld id="{DEE5BC03-7CE3-4FE3-BC0A-0ACCA8AC1F24}" type="slidenum">
              <a:rPr lang="en-US" smtClean="0"/>
              <a:pPr/>
              <a:t>18</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22064361"/>
              </p:ext>
            </p:extLst>
          </p:nvPr>
        </p:nvGraphicFramePr>
        <p:xfrm>
          <a:off x="408078" y="1992513"/>
          <a:ext cx="8302337" cy="4537339"/>
        </p:xfrm>
        <a:graphic>
          <a:graphicData uri="http://schemas.openxmlformats.org/drawingml/2006/table">
            <a:tbl>
              <a:tblPr firstRow="1" bandRow="1">
                <a:tableStyleId>{93296810-A885-4BE3-A3E7-6D5BEEA58F35}</a:tableStyleId>
              </a:tblPr>
              <a:tblGrid>
                <a:gridCol w="1488455">
                  <a:extLst>
                    <a:ext uri="{9D8B030D-6E8A-4147-A177-3AD203B41FA5}">
                      <a16:colId xmlns:a16="http://schemas.microsoft.com/office/drawing/2014/main" val="1713346494"/>
                    </a:ext>
                  </a:extLst>
                </a:gridCol>
                <a:gridCol w="2184400">
                  <a:extLst>
                    <a:ext uri="{9D8B030D-6E8A-4147-A177-3AD203B41FA5}">
                      <a16:colId xmlns:a16="http://schemas.microsoft.com/office/drawing/2014/main" val="2471427435"/>
                    </a:ext>
                  </a:extLst>
                </a:gridCol>
                <a:gridCol w="2163393">
                  <a:extLst>
                    <a:ext uri="{9D8B030D-6E8A-4147-A177-3AD203B41FA5}">
                      <a16:colId xmlns:a16="http://schemas.microsoft.com/office/drawing/2014/main" val="2626980171"/>
                    </a:ext>
                  </a:extLst>
                </a:gridCol>
                <a:gridCol w="740674">
                  <a:extLst>
                    <a:ext uri="{9D8B030D-6E8A-4147-A177-3AD203B41FA5}">
                      <a16:colId xmlns:a16="http://schemas.microsoft.com/office/drawing/2014/main" val="3309640718"/>
                    </a:ext>
                  </a:extLst>
                </a:gridCol>
                <a:gridCol w="1725415">
                  <a:extLst>
                    <a:ext uri="{9D8B030D-6E8A-4147-A177-3AD203B41FA5}">
                      <a16:colId xmlns:a16="http://schemas.microsoft.com/office/drawing/2014/main" val="341350392"/>
                    </a:ext>
                  </a:extLst>
                </a:gridCol>
              </a:tblGrid>
              <a:tr h="518083">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149287">
                <a:tc>
                  <a:txBody>
                    <a:bodyPr/>
                    <a:lstStyle/>
                    <a:p>
                      <a:pPr algn="l" fontAlgn="b"/>
                      <a:r>
                        <a:rPr lang="en-US" sz="1100" b="0" i="0" u="none" strike="noStrike" dirty="0">
                          <a:solidFill>
                            <a:srgbClr val="000000"/>
                          </a:solidFill>
                          <a:effectLst/>
                          <a:latin typeface="Arial" panose="020B0604020202020204" pitchFamily="34" charset="0"/>
                        </a:rPr>
                        <a:t>Timing of Training/Testing</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Didn't have enough SMEs so were learning while testing, this was security-related as well. Didn't know if people had correct permissions</a:t>
                      </a:r>
                    </a:p>
                  </a:txBody>
                  <a:tcPr marL="36576" marR="0" marT="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Visibility of and training on MetaLink would be helpful. Need overview of test processes just prior to testing. Had been too long since BPFG/training sessions to understand requirements.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Cascadia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Based on DG2/3 feedback changed approached. </a:t>
                      </a:r>
                    </a:p>
                  </a:txBody>
                  <a:tcPr marL="36576" marR="0" marT="0" marB="0" anchor="ctr"/>
                </a:tc>
                <a:extLst>
                  <a:ext uri="{0D108BD9-81ED-4DB2-BD59-A6C34878D82A}">
                    <a16:rowId xmlns:a16="http://schemas.microsoft.com/office/drawing/2014/main" val="2278540927"/>
                  </a:ext>
                </a:extLst>
              </a:tr>
              <a:tr h="907217">
                <a:tc>
                  <a:txBody>
                    <a:bodyPr/>
                    <a:lstStyle/>
                    <a:p>
                      <a:pPr algn="l" fontAlgn="b"/>
                      <a:r>
                        <a:rPr lang="en-US" sz="1100" b="0" i="0" u="none" strike="noStrike" dirty="0">
                          <a:solidFill>
                            <a:srgbClr val="000000"/>
                          </a:solidFill>
                          <a:effectLst/>
                          <a:latin typeface="Arial" panose="020B0604020202020204" pitchFamily="34" charset="0"/>
                        </a:rPr>
                        <a:t>Sandbox</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No “sandbox” for finance with real information to test or even for validation.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Solution Validation Environment; timed with security work and their data was better aligned and available for DG4. </a:t>
                      </a:r>
                    </a:p>
                  </a:txBody>
                  <a:tcPr marL="36576" marR="0" marT="0" marB="0" anchor="ctr"/>
                </a:tc>
                <a:extLst>
                  <a:ext uri="{0D108BD9-81ED-4DB2-BD59-A6C34878D82A}">
                    <a16:rowId xmlns:a16="http://schemas.microsoft.com/office/drawing/2014/main" val="279319228"/>
                  </a:ext>
                </a:extLst>
              </a:tr>
              <a:tr h="1234518">
                <a:tc>
                  <a:txBody>
                    <a:bodyPr/>
                    <a:lstStyle/>
                    <a:p>
                      <a:pPr algn="l" fontAlgn="b"/>
                      <a:r>
                        <a:rPr lang="en-US" sz="1100" b="0" i="0" u="none" strike="noStrike" dirty="0">
                          <a:solidFill>
                            <a:srgbClr val="000000"/>
                          </a:solidFill>
                          <a:effectLst/>
                          <a:latin typeface="Arial" panose="020B0604020202020204" pitchFamily="34" charset="0"/>
                        </a:rPr>
                        <a:t>Employee and Manager Self Service in UAT</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Environment suggestion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Having ESS and MSS set up in UAT would have made it helpful for training employees prior to go-live.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ESS and MSS are included in the enhanced</a:t>
                      </a:r>
                      <a:r>
                        <a:rPr lang="en-US" sz="1100" b="0" i="0" u="none" strike="noStrike" baseline="0" dirty="0">
                          <a:solidFill>
                            <a:srgbClr val="000000"/>
                          </a:solidFill>
                          <a:effectLst/>
                          <a:latin typeface="Arial" panose="020B0604020202020204" pitchFamily="34" charset="0"/>
                        </a:rPr>
                        <a:t> self-paced training approach prior to UAT.  During UAT, additional knowledge transfer will be addressed.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968606128"/>
                  </a:ext>
                </a:extLst>
              </a:tr>
              <a:tr h="728234">
                <a:tc>
                  <a:txBody>
                    <a:bodyPr/>
                    <a:lstStyle/>
                    <a:p>
                      <a:pPr algn="l" fontAlgn="b"/>
                      <a:r>
                        <a:rPr lang="en-US" sz="1100" b="0" i="0" u="none" strike="noStrike" dirty="0">
                          <a:solidFill>
                            <a:srgbClr val="000000"/>
                          </a:solidFill>
                          <a:effectLst/>
                          <a:latin typeface="Arial" panose="020B0604020202020204" pitchFamily="34" charset="0"/>
                        </a:rPr>
                        <a:t>OTM</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Be proactive in OTM tickets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During UAT testing, stay on top of OTM tickets. Make sure you are not waiting for answers or help.</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Engage</a:t>
                      </a:r>
                      <a:r>
                        <a:rPr lang="en-US" sz="1100" b="0" i="0" u="none" strike="noStrike" baseline="0" dirty="0">
                          <a:solidFill>
                            <a:srgbClr val="000000"/>
                          </a:solidFill>
                          <a:effectLst/>
                          <a:latin typeface="Arial" panose="020B0604020202020204" pitchFamily="34" charset="0"/>
                        </a:rPr>
                        <a:t> more with the testing manager.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1209855242"/>
                  </a:ext>
                </a:extLst>
              </a:tr>
            </a:tbl>
          </a:graphicData>
        </a:graphic>
      </p:graphicFrame>
    </p:spTree>
    <p:extLst>
      <p:ext uri="{BB962C8B-B14F-4D97-AF65-F5344CB8AC3E}">
        <p14:creationId xmlns:p14="http://schemas.microsoft.com/office/powerpoint/2010/main" val="763925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327" y="1457983"/>
            <a:ext cx="8302337" cy="534530"/>
          </a:xfrm>
        </p:spPr>
        <p:txBody>
          <a:bodyPr/>
          <a:lstStyle/>
          <a:p>
            <a:r>
              <a:rPr lang="en-US" dirty="0"/>
              <a:t>Security</a:t>
            </a:r>
          </a:p>
        </p:txBody>
      </p:sp>
      <p:sp>
        <p:nvSpPr>
          <p:cNvPr id="3" name="Slide Number Placeholder 2"/>
          <p:cNvSpPr>
            <a:spLocks noGrp="1"/>
          </p:cNvSpPr>
          <p:nvPr>
            <p:ph type="sldNum" sz="quarter" idx="12"/>
          </p:nvPr>
        </p:nvSpPr>
        <p:spPr/>
        <p:txBody>
          <a:bodyPr/>
          <a:lstStyle/>
          <a:p>
            <a:fld id="{DEE5BC03-7CE3-4FE3-BC0A-0ACCA8AC1F24}" type="slidenum">
              <a:rPr lang="en-US" smtClean="0"/>
              <a:pPr/>
              <a:t>19</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9094067"/>
              </p:ext>
            </p:extLst>
          </p:nvPr>
        </p:nvGraphicFramePr>
        <p:xfrm>
          <a:off x="572916" y="2069467"/>
          <a:ext cx="8269746" cy="4383431"/>
        </p:xfrm>
        <a:graphic>
          <a:graphicData uri="http://schemas.openxmlformats.org/drawingml/2006/table">
            <a:tbl>
              <a:tblPr firstRow="1" bandRow="1">
                <a:tableStyleId>{93296810-A885-4BE3-A3E7-6D5BEEA58F35}</a:tableStyleId>
              </a:tblPr>
              <a:tblGrid>
                <a:gridCol w="1388354">
                  <a:extLst>
                    <a:ext uri="{9D8B030D-6E8A-4147-A177-3AD203B41FA5}">
                      <a16:colId xmlns:a16="http://schemas.microsoft.com/office/drawing/2014/main" val="1713346494"/>
                    </a:ext>
                  </a:extLst>
                </a:gridCol>
                <a:gridCol w="2184542">
                  <a:extLst>
                    <a:ext uri="{9D8B030D-6E8A-4147-A177-3AD203B41FA5}">
                      <a16:colId xmlns:a16="http://schemas.microsoft.com/office/drawing/2014/main" val="2471427435"/>
                    </a:ext>
                  </a:extLst>
                </a:gridCol>
                <a:gridCol w="1793535">
                  <a:extLst>
                    <a:ext uri="{9D8B030D-6E8A-4147-A177-3AD203B41FA5}">
                      <a16:colId xmlns:a16="http://schemas.microsoft.com/office/drawing/2014/main" val="2626980171"/>
                    </a:ext>
                  </a:extLst>
                </a:gridCol>
                <a:gridCol w="926518">
                  <a:extLst>
                    <a:ext uri="{9D8B030D-6E8A-4147-A177-3AD203B41FA5}">
                      <a16:colId xmlns:a16="http://schemas.microsoft.com/office/drawing/2014/main" val="3309640718"/>
                    </a:ext>
                  </a:extLst>
                </a:gridCol>
                <a:gridCol w="1976797">
                  <a:extLst>
                    <a:ext uri="{9D8B030D-6E8A-4147-A177-3AD203B41FA5}">
                      <a16:colId xmlns:a16="http://schemas.microsoft.com/office/drawing/2014/main" val="341350392"/>
                    </a:ext>
                  </a:extLst>
                </a:gridCol>
              </a:tblGrid>
              <a:tr h="624038">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490048">
                <a:tc>
                  <a:txBody>
                    <a:bodyPr/>
                    <a:lstStyle/>
                    <a:p>
                      <a:pPr algn="l" fontAlgn="b"/>
                      <a:r>
                        <a:rPr lang="en-US" sz="1100" b="0" i="0" u="none" strike="noStrike" dirty="0">
                          <a:solidFill>
                            <a:srgbClr val="000000"/>
                          </a:solidFill>
                          <a:effectLst/>
                          <a:latin typeface="Arial" panose="020B0604020202020204" pitchFamily="34" charset="0"/>
                        </a:rPr>
                        <a:t>Validation Query Security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Data was classified as highly sensitive data and would not return results.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Communicate with the PMs the options for pulling that data.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CS Core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have ensured in our migration approach to prepare for</a:t>
                      </a:r>
                      <a:r>
                        <a:rPr lang="en-US" sz="1100" b="0" i="0" u="none" strike="noStrike" baseline="0" dirty="0">
                          <a:solidFill>
                            <a:srgbClr val="000000"/>
                          </a:solidFill>
                          <a:effectLst/>
                          <a:latin typeface="Arial" panose="020B0604020202020204" pitchFamily="34" charset="0"/>
                        </a:rPr>
                        <a:t> UAT that the CS Core queries are appropriately migrated with the correct security.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278540927"/>
                  </a:ext>
                </a:extLst>
              </a:tr>
              <a:tr h="2269345">
                <a:tc>
                  <a:txBody>
                    <a:bodyPr/>
                    <a:lstStyle/>
                    <a:p>
                      <a:pPr algn="l" fontAlgn="b"/>
                      <a:r>
                        <a:rPr lang="en-US" sz="1100" b="0" i="0" u="none" strike="noStrike" dirty="0">
                          <a:solidFill>
                            <a:srgbClr val="000000"/>
                          </a:solidFill>
                          <a:effectLst/>
                          <a:latin typeface="Arial" panose="020B0604020202020204" pitchFamily="34" charset="0"/>
                        </a:rPr>
                        <a:t>Local Configuration Guides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changed our method for the configuration guides and it provided insight that the local security roles were not tested.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will need to work with our support team to maintain the  security role definitions needed to access the local config guides.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CS Core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The local configuration guides are posted in the ctcLink</a:t>
                      </a:r>
                      <a:r>
                        <a:rPr lang="en-US" sz="1100" b="0" i="0" u="none" strike="noStrike" baseline="0" dirty="0">
                          <a:solidFill>
                            <a:srgbClr val="000000"/>
                          </a:solidFill>
                          <a:effectLst/>
                          <a:latin typeface="Arial" panose="020B0604020202020204" pitchFamily="34" charset="0"/>
                        </a:rPr>
                        <a:t> Reference Center for the colleges so they have access to pull the values as needed during the implementation and post implementation.  Security documentation is also located in the ctcLink Reference Center.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79319228"/>
                  </a:ext>
                </a:extLst>
              </a:tr>
            </a:tbl>
          </a:graphicData>
        </a:graphic>
      </p:graphicFrame>
    </p:spTree>
    <p:extLst>
      <p:ext uri="{BB962C8B-B14F-4D97-AF65-F5344CB8AC3E}">
        <p14:creationId xmlns:p14="http://schemas.microsoft.com/office/powerpoint/2010/main" val="574182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a:extLst>
              <a:ext uri="{FF2B5EF4-FFF2-40B4-BE49-F238E27FC236}">
                <a16:creationId xmlns:a16="http://schemas.microsoft.com/office/drawing/2014/main" id="{44C810B2-638F-4A57-A6E3-DEE7A3EDA4E4}"/>
              </a:ext>
            </a:extLst>
          </p:cNvPr>
          <p:cNvSpPr>
            <a:spLocks noGrp="1"/>
          </p:cNvSpPr>
          <p:nvPr>
            <p:ph type="sldNum" sz="quarter" idx="12"/>
          </p:nvPr>
        </p:nvSpPr>
        <p:spPr/>
        <p:txBody>
          <a:bodyPr/>
          <a:lstStyle/>
          <a:p>
            <a:fld id="{0BB45480-2940-43F0-8A14-527A8A2F4EC9}" type="slidenum">
              <a:rPr lang="en-US" sz="900" smtClean="0"/>
              <a:t>2</a:t>
            </a:fld>
            <a:endParaRPr lang="en-US" sz="900" dirty="0"/>
          </a:p>
        </p:txBody>
      </p:sp>
      <p:pic>
        <p:nvPicPr>
          <p:cNvPr id="4" name="Picture 3"/>
          <p:cNvPicPr>
            <a:picLocks noChangeAspect="1"/>
          </p:cNvPicPr>
          <p:nvPr/>
        </p:nvPicPr>
        <p:blipFill>
          <a:blip r:embed="rId2"/>
          <a:stretch>
            <a:fillRect/>
          </a:stretch>
        </p:blipFill>
        <p:spPr>
          <a:xfrm>
            <a:off x="113023" y="257380"/>
            <a:ext cx="8917954" cy="6343240"/>
          </a:xfrm>
          <a:prstGeom prst="rect">
            <a:avLst/>
          </a:prstGeom>
        </p:spPr>
      </p:pic>
      <p:pic>
        <p:nvPicPr>
          <p:cNvPr id="3" name="Picture 2">
            <a:extLst>
              <a:ext uri="{FF2B5EF4-FFF2-40B4-BE49-F238E27FC236}">
                <a16:creationId xmlns:a16="http://schemas.microsoft.com/office/drawing/2014/main" id="{0B0F2AE8-327E-45B4-94A4-E7EB2E7FFEA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tretch>
            <a:fillRect/>
          </a:stretch>
        </p:blipFill>
        <p:spPr>
          <a:xfrm rot="18455646">
            <a:off x="191057" y="3325594"/>
            <a:ext cx="3223532" cy="3471685"/>
          </a:xfrm>
          <a:prstGeom prst="rect">
            <a:avLst/>
          </a:prstGeom>
        </p:spPr>
      </p:pic>
    </p:spTree>
    <p:extLst>
      <p:ext uri="{BB962C8B-B14F-4D97-AF65-F5344CB8AC3E}">
        <p14:creationId xmlns:p14="http://schemas.microsoft.com/office/powerpoint/2010/main" val="1366472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20</a:t>
            </a:fld>
            <a:endParaRPr lang="en-US" dirty="0"/>
          </a:p>
        </p:txBody>
      </p:sp>
      <p:sp>
        <p:nvSpPr>
          <p:cNvPr id="2" name="Title 1"/>
          <p:cNvSpPr>
            <a:spLocks noGrp="1"/>
          </p:cNvSpPr>
          <p:nvPr>
            <p:ph type="title"/>
          </p:nvPr>
        </p:nvSpPr>
        <p:spPr>
          <a:xfrm>
            <a:off x="420831" y="370398"/>
            <a:ext cx="8302337" cy="571895"/>
          </a:xfrm>
        </p:spPr>
        <p:txBody>
          <a:bodyPr/>
          <a:lstStyle/>
          <a:p>
            <a:r>
              <a:rPr lang="en-US" dirty="0"/>
              <a:t>College suggestions for Security</a:t>
            </a:r>
          </a:p>
        </p:txBody>
      </p:sp>
      <p:graphicFrame>
        <p:nvGraphicFramePr>
          <p:cNvPr id="4" name="Table 3"/>
          <p:cNvGraphicFramePr>
            <a:graphicFrameLocks noGrp="1"/>
          </p:cNvGraphicFramePr>
          <p:nvPr>
            <p:extLst>
              <p:ext uri="{D42A27DB-BD31-4B8C-83A1-F6EECF244321}">
                <p14:modId xmlns:p14="http://schemas.microsoft.com/office/powerpoint/2010/main" val="3853272649"/>
              </p:ext>
            </p:extLst>
          </p:nvPr>
        </p:nvGraphicFramePr>
        <p:xfrm>
          <a:off x="519540" y="966054"/>
          <a:ext cx="8354295" cy="5590956"/>
        </p:xfrm>
        <a:graphic>
          <a:graphicData uri="http://schemas.openxmlformats.org/drawingml/2006/table">
            <a:tbl>
              <a:tblPr firstRow="1" bandRow="1">
                <a:tableStyleId>{93296810-A885-4BE3-A3E7-6D5BEEA58F35}</a:tableStyleId>
              </a:tblPr>
              <a:tblGrid>
                <a:gridCol w="1368527">
                  <a:extLst>
                    <a:ext uri="{9D8B030D-6E8A-4147-A177-3AD203B41FA5}">
                      <a16:colId xmlns:a16="http://schemas.microsoft.com/office/drawing/2014/main" val="1713346494"/>
                    </a:ext>
                  </a:extLst>
                </a:gridCol>
                <a:gridCol w="2015066">
                  <a:extLst>
                    <a:ext uri="{9D8B030D-6E8A-4147-A177-3AD203B41FA5}">
                      <a16:colId xmlns:a16="http://schemas.microsoft.com/office/drawing/2014/main" val="2471427435"/>
                    </a:ext>
                  </a:extLst>
                </a:gridCol>
                <a:gridCol w="2312993">
                  <a:extLst>
                    <a:ext uri="{9D8B030D-6E8A-4147-A177-3AD203B41FA5}">
                      <a16:colId xmlns:a16="http://schemas.microsoft.com/office/drawing/2014/main" val="2626980171"/>
                    </a:ext>
                  </a:extLst>
                </a:gridCol>
                <a:gridCol w="963607">
                  <a:extLst>
                    <a:ext uri="{9D8B030D-6E8A-4147-A177-3AD203B41FA5}">
                      <a16:colId xmlns:a16="http://schemas.microsoft.com/office/drawing/2014/main" val="3309640718"/>
                    </a:ext>
                  </a:extLst>
                </a:gridCol>
                <a:gridCol w="1694102">
                  <a:extLst>
                    <a:ext uri="{9D8B030D-6E8A-4147-A177-3AD203B41FA5}">
                      <a16:colId xmlns:a16="http://schemas.microsoft.com/office/drawing/2014/main" val="341350392"/>
                    </a:ext>
                  </a:extLst>
                </a:gridCol>
              </a:tblGrid>
              <a:tr h="356409">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528326">
                <a:tc>
                  <a:txBody>
                    <a:bodyPr/>
                    <a:lstStyle/>
                    <a:p>
                      <a:pPr algn="l" fontAlgn="b"/>
                      <a:r>
                        <a:rPr lang="en-US" sz="1100" b="0" i="0" u="none" strike="noStrike" dirty="0">
                          <a:solidFill>
                            <a:srgbClr val="000000"/>
                          </a:solidFill>
                          <a:effectLst/>
                          <a:latin typeface="Arial" panose="020B0604020202020204" pitchFamily="34" charset="0"/>
                        </a:rPr>
                        <a:t>PM Perspective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Learning process - to be able to train team so they are able to do tasks.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Making sure it's resourced properly.</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Olympic</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Providing</a:t>
                      </a:r>
                      <a:r>
                        <a:rPr lang="en-US" sz="1100" b="0" i="0" u="none" strike="noStrike" baseline="0" dirty="0">
                          <a:solidFill>
                            <a:srgbClr val="000000"/>
                          </a:solidFill>
                          <a:effectLst/>
                          <a:latin typeface="Arial" panose="020B0604020202020204" pitchFamily="34" charset="0"/>
                        </a:rPr>
                        <a:t> knowledge transfer and identifying college roles earlier.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278540927"/>
                  </a:ext>
                </a:extLst>
              </a:tr>
              <a:tr h="1010154">
                <a:tc>
                  <a:txBody>
                    <a:bodyPr/>
                    <a:lstStyle/>
                    <a:p>
                      <a:pPr algn="l" fontAlgn="b"/>
                      <a:r>
                        <a:rPr lang="en-US" sz="1100" b="0" i="0" u="none" strike="noStrike" dirty="0">
                          <a:solidFill>
                            <a:srgbClr val="000000"/>
                          </a:solidFill>
                          <a:effectLst/>
                          <a:latin typeface="Arial" panose="020B0604020202020204" pitchFamily="34" charset="0"/>
                        </a:rPr>
                        <a:t>Queries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Queries and access, knowing correct security roles, how they work and how to pull the data needed when we don't know where the data is housed</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Improved security training and resources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Olympic</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Encourage colleges to take the Data</a:t>
                      </a:r>
                      <a:r>
                        <a:rPr lang="en-US" sz="1100" b="0" i="0" u="none" strike="noStrike" baseline="0" dirty="0">
                          <a:solidFill>
                            <a:srgbClr val="000000"/>
                          </a:solidFill>
                          <a:effectLst/>
                          <a:latin typeface="Arial" panose="020B0604020202020204" pitchFamily="34" charset="0"/>
                        </a:rPr>
                        <a:t> Services query trainings earlier and often.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79319228"/>
                  </a:ext>
                </a:extLst>
              </a:tr>
              <a:tr h="711990">
                <a:tc>
                  <a:txBody>
                    <a:bodyPr/>
                    <a:lstStyle/>
                    <a:p>
                      <a:pPr algn="l" fontAlgn="b"/>
                      <a:r>
                        <a:rPr lang="en-US" sz="1100" b="0" i="0" u="none" strike="noStrike" dirty="0">
                          <a:solidFill>
                            <a:srgbClr val="000000"/>
                          </a:solidFill>
                          <a:effectLst/>
                          <a:latin typeface="Arial" panose="020B0604020202020204" pitchFamily="34" charset="0"/>
                        </a:rPr>
                        <a:t>Security communications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Need to be able to communicate quickly and directly to assist with security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Establish a Security Admin list</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will work</a:t>
                      </a:r>
                      <a:r>
                        <a:rPr lang="en-US" sz="1100" b="0" i="0" u="none" strike="noStrike" baseline="0" dirty="0">
                          <a:solidFill>
                            <a:srgbClr val="000000"/>
                          </a:solidFill>
                          <a:effectLst/>
                          <a:latin typeface="Arial" panose="020B0604020202020204" pitchFamily="34" charset="0"/>
                        </a:rPr>
                        <a:t> with the colleges for their list and provide it to the Support team.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721335087"/>
                  </a:ext>
                </a:extLst>
              </a:tr>
              <a:tr h="1092200">
                <a:tc>
                  <a:txBody>
                    <a:bodyPr/>
                    <a:lstStyle/>
                    <a:p>
                      <a:pPr algn="l" fontAlgn="b"/>
                      <a:r>
                        <a:rPr lang="en-US" sz="1100" b="0" i="0" u="none" strike="noStrike" dirty="0">
                          <a:solidFill>
                            <a:srgbClr val="000000"/>
                          </a:solidFill>
                          <a:effectLst/>
                          <a:latin typeface="Arial" panose="020B0604020202020204" pitchFamily="34" charset="0"/>
                        </a:rPr>
                        <a:t>SACR preferences and settings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SACR preferences for employees; how to share and document levels of access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Can this be added to QRGs?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have added </a:t>
                      </a:r>
                      <a:r>
                        <a:rPr lang="en-US" sz="1100" b="0" i="0" u="none" strike="noStrike" baseline="0" dirty="0">
                          <a:solidFill>
                            <a:srgbClr val="000000"/>
                          </a:solidFill>
                          <a:effectLst/>
                          <a:latin typeface="Arial" panose="020B0604020202020204" pitchFamily="34" charset="0"/>
                        </a:rPr>
                        <a:t> this to the security documentation in the ctcLink Reference Center.  We will review this information for the QRGs.</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1195745533"/>
                  </a:ext>
                </a:extLst>
              </a:tr>
              <a:tr h="1891877">
                <a:tc>
                  <a:txBody>
                    <a:bodyPr/>
                    <a:lstStyle/>
                    <a:p>
                      <a:pPr algn="l" fontAlgn="b"/>
                      <a:r>
                        <a:rPr lang="en-US" sz="1100" b="0" i="0" u="none" strike="noStrike" dirty="0">
                          <a:solidFill>
                            <a:srgbClr val="000000"/>
                          </a:solidFill>
                          <a:effectLst/>
                          <a:latin typeface="Arial" panose="020B0604020202020204" pitchFamily="34" charset="0"/>
                        </a:rPr>
                        <a:t>Security validation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Double check roles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Be sure to audit Department Managers, Speed Types, and Item Types, especially changes requested after the last cycle of data validation. LCC’s changes were not reflected and we had a lot of random errors. We had hundreds of Department codes with the wrong manager. Speed Types and Item Types were not updated based on the last info we provided.</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For</a:t>
                      </a:r>
                      <a:r>
                        <a:rPr lang="en-US" sz="1100" b="0" i="0" u="none" strike="noStrike" baseline="0" dirty="0">
                          <a:solidFill>
                            <a:srgbClr val="000000"/>
                          </a:solidFill>
                          <a:effectLst/>
                          <a:latin typeface="Arial" panose="020B0604020202020204" pitchFamily="34" charset="0"/>
                        </a:rPr>
                        <a:t> DG4, this will be incorporated and tested in UAT.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4239028674"/>
                  </a:ext>
                </a:extLst>
              </a:tr>
            </a:tbl>
          </a:graphicData>
        </a:graphic>
      </p:graphicFrame>
    </p:spTree>
    <p:extLst>
      <p:ext uri="{BB962C8B-B14F-4D97-AF65-F5344CB8AC3E}">
        <p14:creationId xmlns:p14="http://schemas.microsoft.com/office/powerpoint/2010/main" val="35547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21</a:t>
            </a:fld>
            <a:endParaRPr lang="en-US" dirty="0"/>
          </a:p>
        </p:txBody>
      </p:sp>
      <p:sp>
        <p:nvSpPr>
          <p:cNvPr id="2" name="Title 1"/>
          <p:cNvSpPr>
            <a:spLocks noGrp="1"/>
          </p:cNvSpPr>
          <p:nvPr>
            <p:ph type="title"/>
          </p:nvPr>
        </p:nvSpPr>
        <p:spPr>
          <a:xfrm>
            <a:off x="244282" y="370398"/>
            <a:ext cx="8655436" cy="786457"/>
          </a:xfrm>
        </p:spPr>
        <p:txBody>
          <a:bodyPr/>
          <a:lstStyle/>
          <a:p>
            <a:r>
              <a:rPr lang="en-US" sz="3200" dirty="0"/>
              <a:t>College suggestions for security, cont’d</a:t>
            </a:r>
          </a:p>
        </p:txBody>
      </p:sp>
      <p:graphicFrame>
        <p:nvGraphicFramePr>
          <p:cNvPr id="4" name="Table 3"/>
          <p:cNvGraphicFramePr>
            <a:graphicFrameLocks noGrp="1"/>
          </p:cNvGraphicFramePr>
          <p:nvPr>
            <p:extLst>
              <p:ext uri="{D42A27DB-BD31-4B8C-83A1-F6EECF244321}">
                <p14:modId xmlns:p14="http://schemas.microsoft.com/office/powerpoint/2010/main" val="1447477695"/>
              </p:ext>
            </p:extLst>
          </p:nvPr>
        </p:nvGraphicFramePr>
        <p:xfrm>
          <a:off x="408079" y="952132"/>
          <a:ext cx="8237156" cy="5380185"/>
        </p:xfrm>
        <a:graphic>
          <a:graphicData uri="http://schemas.openxmlformats.org/drawingml/2006/table">
            <a:tbl>
              <a:tblPr firstRow="1" bandRow="1">
                <a:tableStyleId>{93296810-A885-4BE3-A3E7-6D5BEEA58F35}</a:tableStyleId>
              </a:tblPr>
              <a:tblGrid>
                <a:gridCol w="1429188">
                  <a:extLst>
                    <a:ext uri="{9D8B030D-6E8A-4147-A177-3AD203B41FA5}">
                      <a16:colId xmlns:a16="http://schemas.microsoft.com/office/drawing/2014/main" val="1713346494"/>
                    </a:ext>
                  </a:extLst>
                </a:gridCol>
                <a:gridCol w="2476490">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350985">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31220">
                <a:tc>
                  <a:txBody>
                    <a:bodyPr/>
                    <a:lstStyle/>
                    <a:p>
                      <a:pPr algn="l" fontAlgn="b"/>
                      <a:r>
                        <a:rPr lang="en-US" sz="1100" b="0" i="0" u="none" strike="noStrike" dirty="0">
                          <a:solidFill>
                            <a:srgbClr val="000000"/>
                          </a:solidFill>
                          <a:effectLst/>
                          <a:latin typeface="Arial" panose="020B0604020202020204" pitchFamily="34" charset="0"/>
                        </a:rPr>
                        <a:t>Security validation time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Establish processes for security approvers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Ensure that there is adequate time in the schedule to validate security role assignment in the solution validation environment (SVX for DG3)</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For DG4, the security work has been kicked off well in advance  (7 months) of go-live.  </a:t>
                      </a:r>
                    </a:p>
                  </a:txBody>
                  <a:tcPr marL="36576" marR="0" marT="0" marB="0" anchor="ctr"/>
                </a:tc>
                <a:extLst>
                  <a:ext uri="{0D108BD9-81ED-4DB2-BD59-A6C34878D82A}">
                    <a16:rowId xmlns:a16="http://schemas.microsoft.com/office/drawing/2014/main" val="2066406104"/>
                  </a:ext>
                </a:extLst>
              </a:tr>
              <a:tr h="2990643">
                <a:tc>
                  <a:txBody>
                    <a:bodyPr/>
                    <a:lstStyle/>
                    <a:p>
                      <a:pPr algn="l" fontAlgn="b"/>
                      <a:r>
                        <a:rPr lang="en-US" sz="1100" b="0" i="0" u="none" strike="noStrike" dirty="0">
                          <a:solidFill>
                            <a:srgbClr val="000000"/>
                          </a:solidFill>
                          <a:effectLst/>
                          <a:latin typeface="Arial" panose="020B0604020202020204" pitchFamily="34" charset="0"/>
                        </a:rPr>
                        <a:t>Establish your local processes</a:t>
                      </a:r>
                    </a:p>
                  </a:txBody>
                  <a:tcPr marL="36576" marR="0" marT="0" marB="0" anchor="ctr"/>
                </a:tc>
                <a:tc>
                  <a:txBody>
                    <a:bodyPr/>
                    <a:lstStyle/>
                    <a:p>
                      <a:pPr algn="l" fontAlgn="b"/>
                      <a:endParaRPr lang="en-US" sz="1100" b="0" i="0" u="none" strike="noStrike" dirty="0">
                        <a:solidFill>
                          <a:srgbClr val="000000"/>
                        </a:solidFill>
                        <a:effectLst/>
                        <a:latin typeface="Arial" panose="020B0604020202020204" pitchFamily="34" charset="0"/>
                      </a:endParaRPr>
                    </a:p>
                    <a:p>
                      <a:pPr algn="l" fontAlgn="b"/>
                      <a:r>
                        <a:rPr lang="en-US" sz="1100" b="0" i="0" u="none" strike="noStrike" dirty="0">
                          <a:solidFill>
                            <a:srgbClr val="000000"/>
                          </a:solidFill>
                          <a:effectLst/>
                          <a:latin typeface="Arial" panose="020B0604020202020204" pitchFamily="34" charset="0"/>
                        </a:rPr>
                        <a:t>Who is going to reset security questions for employees? Who is going to do that for students? How will you verify the identity of the person making the request (for both employees and students)? Who needs that information, how will they get it, and where do they need it (off campus)?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How are employee network accounts going to be created? How are student network accounts going to be created? How are student employee accounts going to be created? When do they need to be created in order to enter time and leave in for Payroll? Who will create them? Is there a process for HR to verify and create accounts?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Establish your local processes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are asking the colleges to</a:t>
                      </a:r>
                      <a:r>
                        <a:rPr lang="en-US" sz="1100" b="0" i="0" u="none" strike="noStrike" baseline="0" dirty="0">
                          <a:solidFill>
                            <a:srgbClr val="000000"/>
                          </a:solidFill>
                          <a:effectLst/>
                          <a:latin typeface="Arial" panose="020B0604020202020204" pitchFamily="34" charset="0"/>
                        </a:rPr>
                        <a:t> establish their Security Support Plan.</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3546494562"/>
                  </a:ext>
                </a:extLst>
              </a:tr>
              <a:tr h="731220">
                <a:tc>
                  <a:txBody>
                    <a:bodyPr/>
                    <a:lstStyle/>
                    <a:p>
                      <a:pPr algn="l" fontAlgn="b"/>
                      <a:r>
                        <a:rPr lang="en-US" sz="1100" b="0" i="0" u="none" strike="noStrike" dirty="0">
                          <a:solidFill>
                            <a:srgbClr val="000000"/>
                          </a:solidFill>
                          <a:effectLst/>
                          <a:latin typeface="Arial" panose="020B0604020202020204" pitchFamily="34" charset="0"/>
                        </a:rPr>
                        <a:t>Security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Good information provided, but tight timeline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More time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panose="020B0604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For DG4, the security work has been kicked off well in advance  (7 months) of go-live.  </a:t>
                      </a:r>
                    </a:p>
                    <a:p>
                      <a:pPr algn="l" fontAlgn="b"/>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34663360"/>
                  </a:ext>
                </a:extLst>
              </a:tr>
            </a:tbl>
          </a:graphicData>
        </a:graphic>
      </p:graphicFrame>
    </p:spTree>
    <p:extLst>
      <p:ext uri="{BB962C8B-B14F-4D97-AF65-F5344CB8AC3E}">
        <p14:creationId xmlns:p14="http://schemas.microsoft.com/office/powerpoint/2010/main" val="1000828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327" y="1457982"/>
            <a:ext cx="8302337" cy="534531"/>
          </a:xfrm>
        </p:spPr>
        <p:txBody>
          <a:bodyPr/>
          <a:lstStyle/>
          <a:p>
            <a:r>
              <a:rPr lang="en-US" dirty="0" smtClean="0"/>
              <a:t>Training, OCM &amp; communications</a:t>
            </a:r>
            <a:endParaRPr lang="en-US" dirty="0"/>
          </a:p>
        </p:txBody>
      </p:sp>
      <p:sp>
        <p:nvSpPr>
          <p:cNvPr id="3" name="Slide Number Placeholder 2"/>
          <p:cNvSpPr>
            <a:spLocks noGrp="1"/>
          </p:cNvSpPr>
          <p:nvPr>
            <p:ph type="sldNum" sz="quarter" idx="12"/>
          </p:nvPr>
        </p:nvSpPr>
        <p:spPr/>
        <p:txBody>
          <a:bodyPr/>
          <a:lstStyle/>
          <a:p>
            <a:fld id="{DEE5BC03-7CE3-4FE3-BC0A-0ACCA8AC1F24}" type="slidenum">
              <a:rPr lang="en-US" smtClean="0"/>
              <a:pPr/>
              <a:t>22</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58966379"/>
              </p:ext>
            </p:extLst>
          </p:nvPr>
        </p:nvGraphicFramePr>
        <p:xfrm>
          <a:off x="609216" y="2314247"/>
          <a:ext cx="7925567" cy="3773286"/>
        </p:xfrm>
        <a:graphic>
          <a:graphicData uri="http://schemas.openxmlformats.org/drawingml/2006/table">
            <a:tbl>
              <a:tblPr firstRow="1" bandRow="1">
                <a:tableStyleId>{93296810-A885-4BE3-A3E7-6D5BEEA58F35}</a:tableStyleId>
              </a:tblPr>
              <a:tblGrid>
                <a:gridCol w="1585112">
                  <a:extLst>
                    <a:ext uri="{9D8B030D-6E8A-4147-A177-3AD203B41FA5}">
                      <a16:colId xmlns:a16="http://schemas.microsoft.com/office/drawing/2014/main" val="1713346494"/>
                    </a:ext>
                  </a:extLst>
                </a:gridCol>
                <a:gridCol w="2172825">
                  <a:extLst>
                    <a:ext uri="{9D8B030D-6E8A-4147-A177-3AD203B41FA5}">
                      <a16:colId xmlns:a16="http://schemas.microsoft.com/office/drawing/2014/main" val="2471427435"/>
                    </a:ext>
                  </a:extLst>
                </a:gridCol>
                <a:gridCol w="1813455">
                  <a:extLst>
                    <a:ext uri="{9D8B030D-6E8A-4147-A177-3AD203B41FA5}">
                      <a16:colId xmlns:a16="http://schemas.microsoft.com/office/drawing/2014/main" val="2626980171"/>
                    </a:ext>
                  </a:extLst>
                </a:gridCol>
                <a:gridCol w="949905">
                  <a:extLst>
                    <a:ext uri="{9D8B030D-6E8A-4147-A177-3AD203B41FA5}">
                      <a16:colId xmlns:a16="http://schemas.microsoft.com/office/drawing/2014/main" val="3309640718"/>
                    </a:ext>
                  </a:extLst>
                </a:gridCol>
                <a:gridCol w="1404270">
                  <a:extLst>
                    <a:ext uri="{9D8B030D-6E8A-4147-A177-3AD203B41FA5}">
                      <a16:colId xmlns:a16="http://schemas.microsoft.com/office/drawing/2014/main" val="341350392"/>
                    </a:ext>
                  </a:extLst>
                </a:gridCol>
              </a:tblGrid>
              <a:tr h="466535">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507645">
                <a:tc>
                  <a:txBody>
                    <a:bodyPr/>
                    <a:lstStyle/>
                    <a:p>
                      <a:pPr algn="l" fontAlgn="b"/>
                      <a:r>
                        <a:rPr lang="en-US" sz="1100" b="0" i="0" u="none" strike="noStrike" dirty="0">
                          <a:solidFill>
                            <a:srgbClr val="000000"/>
                          </a:solidFill>
                          <a:effectLst/>
                          <a:latin typeface="Arial" panose="020B0604020202020204" pitchFamily="34" charset="0"/>
                        </a:rPr>
                        <a:t>Go-Live Validation Activities during Dry Run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Clear naming, clear expectations and passwords for SMEs, clear process, OTM/logging issues, document for our team to report to colleges, guides posted early with correct passwords and in one location</a:t>
                      </a:r>
                      <a:r>
                        <a:rPr lang="en-US" sz="1100" b="0" i="0" u="none" strike="noStrike" baseline="0" dirty="0">
                          <a:solidFill>
                            <a:srgbClr val="000000"/>
                          </a:solidFill>
                          <a:effectLst/>
                          <a:latin typeface="Arial" panose="020B0604020202020204" pitchFamily="34" charset="0"/>
                        </a:rPr>
                        <a:t> </a:t>
                      </a:r>
                      <a:endParaRPr lang="en-US" sz="1100" b="0" i="0" u="none" strike="noStrike" dirty="0">
                        <a:solidFill>
                          <a:srgbClr val="000000"/>
                        </a:solidFill>
                        <a:effectLst/>
                        <a:latin typeface="Arial" panose="020B0604020202020204" pitchFamily="34" charset="0"/>
                      </a:endParaRP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ctcLink PMO</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will review the approach for DG4.   </a:t>
                      </a:r>
                    </a:p>
                  </a:txBody>
                  <a:tcPr marL="36576" marR="0" marT="0" marB="0" anchor="ctr"/>
                </a:tc>
                <a:extLst>
                  <a:ext uri="{0D108BD9-81ED-4DB2-BD59-A6C34878D82A}">
                    <a16:rowId xmlns:a16="http://schemas.microsoft.com/office/drawing/2014/main" val="2066406104"/>
                  </a:ext>
                </a:extLst>
              </a:tr>
              <a:tr h="858910">
                <a:tc>
                  <a:txBody>
                    <a:bodyPr/>
                    <a:lstStyle/>
                    <a:p>
                      <a:pPr algn="l" fontAlgn="b"/>
                      <a:r>
                        <a:rPr lang="en-US" sz="1100" b="0" i="0" u="none" strike="noStrike" dirty="0">
                          <a:solidFill>
                            <a:srgbClr val="000000"/>
                          </a:solidFill>
                          <a:effectLst/>
                          <a:latin typeface="Arial" panose="020B0604020202020204" pitchFamily="34" charset="0"/>
                        </a:rPr>
                        <a:t>Dual Processing Business Process guides on the ctcLink reference center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Received feedback from DG3.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Made improvements to the business guides for DG4.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FA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for DG4.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3546494562"/>
                  </a:ext>
                </a:extLst>
              </a:tr>
              <a:tr h="940196">
                <a:tc>
                  <a:txBody>
                    <a:bodyPr/>
                    <a:lstStyle/>
                    <a:p>
                      <a:pPr algn="l" fontAlgn="b"/>
                      <a:r>
                        <a:rPr lang="en-US" sz="1100" b="0" i="0" u="none" strike="noStrike" dirty="0">
                          <a:solidFill>
                            <a:srgbClr val="000000"/>
                          </a:solidFill>
                          <a:effectLst/>
                          <a:latin typeface="Arial" panose="020B0604020202020204" pitchFamily="34" charset="0"/>
                        </a:rPr>
                        <a:t>SME contact list</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Idea to share knowledge for BPFG, data conversion, cross-walks.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Provide a list of key SME contacts for live colleges so DG4 SMEs can reach out to them for questions and clarity.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FA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 will consider this idea list.  </a:t>
                      </a:r>
                    </a:p>
                  </a:txBody>
                  <a:tcPr marL="36576" marR="0" marT="0" marB="0" anchor="ctr"/>
                </a:tc>
                <a:extLst>
                  <a:ext uri="{0D108BD9-81ED-4DB2-BD59-A6C34878D82A}">
                    <a16:rowId xmlns:a16="http://schemas.microsoft.com/office/drawing/2014/main" val="234663360"/>
                  </a:ext>
                </a:extLst>
              </a:tr>
            </a:tbl>
          </a:graphicData>
        </a:graphic>
      </p:graphicFrame>
    </p:spTree>
    <p:extLst>
      <p:ext uri="{BB962C8B-B14F-4D97-AF65-F5344CB8AC3E}">
        <p14:creationId xmlns:p14="http://schemas.microsoft.com/office/powerpoint/2010/main" val="884783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23</a:t>
            </a:fld>
            <a:endParaRPr lang="en-US" dirty="0"/>
          </a:p>
        </p:txBody>
      </p:sp>
      <p:sp>
        <p:nvSpPr>
          <p:cNvPr id="2" name="Title 1"/>
          <p:cNvSpPr>
            <a:spLocks noGrp="1"/>
          </p:cNvSpPr>
          <p:nvPr>
            <p:ph type="title"/>
          </p:nvPr>
        </p:nvSpPr>
        <p:spPr>
          <a:xfrm>
            <a:off x="400854" y="203775"/>
            <a:ext cx="8441266" cy="977360"/>
          </a:xfrm>
        </p:spPr>
        <p:txBody>
          <a:bodyPr/>
          <a:lstStyle/>
          <a:p>
            <a:r>
              <a:rPr lang="en-US" dirty="0"/>
              <a:t>College suggestions for </a:t>
            </a:r>
            <a:r>
              <a:rPr lang="en-US" dirty="0" smtClean="0"/>
              <a:t>Training, OCM &amp; Communications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62909539"/>
              </p:ext>
            </p:extLst>
          </p:nvPr>
        </p:nvGraphicFramePr>
        <p:xfrm>
          <a:off x="369139" y="1254117"/>
          <a:ext cx="8504696" cy="5540340"/>
        </p:xfrm>
        <a:graphic>
          <a:graphicData uri="http://schemas.openxmlformats.org/drawingml/2006/table">
            <a:tbl>
              <a:tblPr firstRow="1" bandRow="1">
                <a:tableStyleId>{93296810-A885-4BE3-A3E7-6D5BEEA58F35}</a:tableStyleId>
              </a:tblPr>
              <a:tblGrid>
                <a:gridCol w="1700938">
                  <a:extLst>
                    <a:ext uri="{9D8B030D-6E8A-4147-A177-3AD203B41FA5}">
                      <a16:colId xmlns:a16="http://schemas.microsoft.com/office/drawing/2014/main" val="1713346494"/>
                    </a:ext>
                  </a:extLst>
                </a:gridCol>
                <a:gridCol w="2562155">
                  <a:extLst>
                    <a:ext uri="{9D8B030D-6E8A-4147-A177-3AD203B41FA5}">
                      <a16:colId xmlns:a16="http://schemas.microsoft.com/office/drawing/2014/main" val="2471427435"/>
                    </a:ext>
                  </a:extLst>
                </a:gridCol>
                <a:gridCol w="1715406">
                  <a:extLst>
                    <a:ext uri="{9D8B030D-6E8A-4147-A177-3AD203B41FA5}">
                      <a16:colId xmlns:a16="http://schemas.microsoft.com/office/drawing/2014/main" val="2626980171"/>
                    </a:ext>
                  </a:extLst>
                </a:gridCol>
                <a:gridCol w="815179">
                  <a:extLst>
                    <a:ext uri="{9D8B030D-6E8A-4147-A177-3AD203B41FA5}">
                      <a16:colId xmlns:a16="http://schemas.microsoft.com/office/drawing/2014/main" val="3309640718"/>
                    </a:ext>
                  </a:extLst>
                </a:gridCol>
                <a:gridCol w="1711018">
                  <a:extLst>
                    <a:ext uri="{9D8B030D-6E8A-4147-A177-3AD203B41FA5}">
                      <a16:colId xmlns:a16="http://schemas.microsoft.com/office/drawing/2014/main" val="341350392"/>
                    </a:ext>
                  </a:extLst>
                </a:gridCol>
              </a:tblGrid>
              <a:tr h="354705">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38968">
                <a:tc>
                  <a:txBody>
                    <a:bodyPr/>
                    <a:lstStyle/>
                    <a:p>
                      <a:pPr algn="l" fontAlgn="b"/>
                      <a:r>
                        <a:rPr lang="en-US" sz="1100" b="0" i="0" u="none" strike="noStrike" dirty="0">
                          <a:solidFill>
                            <a:srgbClr val="000000"/>
                          </a:solidFill>
                          <a:effectLst/>
                          <a:latin typeface="Arial" panose="020B0604020202020204" pitchFamily="34" charset="0"/>
                        </a:rPr>
                        <a:t>Training/Workshops leading up to go-live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WebEx sessions the last two weeks were awesome!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Split SMEs by college if possible? Was difficult for everyone to have a chance to ask questions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DG3</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There</a:t>
                      </a:r>
                      <a:r>
                        <a:rPr lang="en-US" sz="1100" b="0" i="0" u="none" strike="noStrike" baseline="0" dirty="0">
                          <a:solidFill>
                            <a:srgbClr val="000000"/>
                          </a:solidFill>
                          <a:effectLst/>
                          <a:latin typeface="Arial" panose="020B0604020202020204" pitchFamily="34" charset="0"/>
                        </a:rPr>
                        <a:t> were sessions conducted prior to go-live and many sessions requested and conducted post go-live.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066406104"/>
                  </a:ext>
                </a:extLst>
              </a:tr>
              <a:tr h="931609">
                <a:tc>
                  <a:txBody>
                    <a:bodyPr/>
                    <a:lstStyle/>
                    <a:p>
                      <a:pPr algn="l" fontAlgn="b"/>
                      <a:r>
                        <a:rPr lang="en-US" sz="1100" b="0" i="0" u="none" strike="noStrike" dirty="0">
                          <a:solidFill>
                            <a:srgbClr val="000000"/>
                          </a:solidFill>
                          <a:effectLst/>
                          <a:latin typeface="Arial" panose="020B0604020202020204" pitchFamily="34" charset="0"/>
                        </a:rPr>
                        <a:t>PS Fundamentals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PeopleSoft Fundamentals is very comprehensive. Would be helpful to have a less technical course with some basic PeopleSoft functions for employees such as faculty.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PS Fundamentals</a:t>
                      </a:r>
                      <a:r>
                        <a:rPr lang="en-US" sz="1100" b="0" i="0" u="none" strike="noStrike" baseline="0" dirty="0">
                          <a:solidFill>
                            <a:srgbClr val="000000"/>
                          </a:solidFill>
                          <a:effectLst/>
                          <a:latin typeface="Arial" panose="020B0604020202020204" pitchFamily="34" charset="0"/>
                        </a:rPr>
                        <a:t> 9.2 was completed and delivered in July 2020 to the colleges.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34663360"/>
                  </a:ext>
                </a:extLst>
              </a:tr>
              <a:tr h="968644">
                <a:tc>
                  <a:txBody>
                    <a:bodyPr/>
                    <a:lstStyle/>
                    <a:p>
                      <a:pPr algn="l" fontAlgn="b"/>
                      <a:r>
                        <a:rPr lang="en-US" sz="1100" b="0" i="0" u="none" strike="noStrike" dirty="0">
                          <a:solidFill>
                            <a:srgbClr val="000000"/>
                          </a:solidFill>
                          <a:effectLst/>
                          <a:latin typeface="Arial" panose="020B0604020202020204" pitchFamily="34" charset="0"/>
                        </a:rPr>
                        <a:t>Local campus training guides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Recommend putting together your own user guides and providing beginner user training for all staff – how to submit leave/time. A lot of variables and nuances with time and leave reporting.</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Colleges</a:t>
                      </a:r>
                      <a:r>
                        <a:rPr lang="en-US" sz="1100" b="0" i="0" u="none" strike="noStrike" baseline="0" dirty="0">
                          <a:solidFill>
                            <a:srgbClr val="000000"/>
                          </a:solidFill>
                          <a:effectLst/>
                          <a:latin typeface="Arial" panose="020B0604020202020204" pitchFamily="34" charset="0"/>
                        </a:rPr>
                        <a:t> can pull content from the ctcLink Reference Center to create local desktop procedures.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3503346477"/>
                  </a:ext>
                </a:extLst>
              </a:tr>
              <a:tr h="1441342">
                <a:tc>
                  <a:txBody>
                    <a:bodyPr/>
                    <a:lstStyle/>
                    <a:p>
                      <a:pPr algn="l" fontAlgn="b"/>
                      <a:r>
                        <a:rPr lang="en-US" sz="1100" b="0" i="0" u="none" strike="noStrike" dirty="0">
                          <a:solidFill>
                            <a:srgbClr val="000000"/>
                          </a:solidFill>
                          <a:effectLst/>
                          <a:latin typeface="Arial" panose="020B0604020202020204" pitchFamily="34" charset="0"/>
                        </a:rPr>
                        <a:t>Inconsistent information from Project vs Support</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One of the biggest issues is that the project team has told us a way to do things in ctcLink or how they will be done. But then when we work with the ERP team it is completely different. This is really difficult since we learned it one way and then are expected to do it a different way.</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The Project team and Customer Support organization continue to align knowledge</a:t>
                      </a:r>
                      <a:r>
                        <a:rPr lang="en-US" sz="1100" b="0" i="0" u="none" strike="noStrike" baseline="0" dirty="0">
                          <a:solidFill>
                            <a:srgbClr val="000000"/>
                          </a:solidFill>
                          <a:effectLst/>
                          <a:latin typeface="Arial" panose="020B0604020202020204" pitchFamily="34" charset="0"/>
                        </a:rPr>
                        <a:t> and skills.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454802330"/>
                  </a:ext>
                </a:extLst>
              </a:tr>
              <a:tr h="487795">
                <a:tc>
                  <a:txBody>
                    <a:bodyPr/>
                    <a:lstStyle/>
                    <a:p>
                      <a:pPr algn="l" fontAlgn="b"/>
                      <a:r>
                        <a:rPr lang="en-US" sz="1100" b="0" i="0" u="none" strike="noStrike" dirty="0">
                          <a:solidFill>
                            <a:srgbClr val="000000"/>
                          </a:solidFill>
                          <a:effectLst/>
                          <a:latin typeface="Arial" panose="020B0604020202020204" pitchFamily="34" charset="0"/>
                        </a:rPr>
                        <a:t>Understand local business processes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Understand if your process works jointly with another person (Grants and AR) and what to expect on both sides from the other.</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Colleges need to spend time discussing change impact analysis from their legacy BPs to the new</a:t>
                      </a:r>
                      <a:r>
                        <a:rPr lang="en-US" sz="1100" b="0" i="0" u="none" strike="noStrike" baseline="0" dirty="0">
                          <a:solidFill>
                            <a:srgbClr val="000000"/>
                          </a:solidFill>
                          <a:effectLst/>
                          <a:latin typeface="Arial" panose="020B0604020202020204" pitchFamily="34" charset="0"/>
                        </a:rPr>
                        <a:t> ctcLink BPs and document them.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1719344738"/>
                  </a:ext>
                </a:extLst>
              </a:tr>
            </a:tbl>
          </a:graphicData>
        </a:graphic>
      </p:graphicFrame>
    </p:spTree>
    <p:extLst>
      <p:ext uri="{BB962C8B-B14F-4D97-AF65-F5344CB8AC3E}">
        <p14:creationId xmlns:p14="http://schemas.microsoft.com/office/powerpoint/2010/main" val="3749293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24</a:t>
            </a:fld>
            <a:endParaRPr lang="en-US" dirty="0"/>
          </a:p>
        </p:txBody>
      </p:sp>
      <p:sp>
        <p:nvSpPr>
          <p:cNvPr id="2" name="Title 1"/>
          <p:cNvSpPr>
            <a:spLocks noGrp="1"/>
          </p:cNvSpPr>
          <p:nvPr>
            <p:ph type="title"/>
          </p:nvPr>
        </p:nvSpPr>
        <p:spPr>
          <a:xfrm>
            <a:off x="519540" y="294198"/>
            <a:ext cx="8302337" cy="908069"/>
          </a:xfrm>
        </p:spPr>
        <p:txBody>
          <a:bodyPr/>
          <a:lstStyle/>
          <a:p>
            <a:r>
              <a:rPr lang="en-US" sz="3200" dirty="0"/>
              <a:t>College suggestions for </a:t>
            </a:r>
            <a:r>
              <a:rPr lang="en-US" sz="3200" dirty="0" smtClean="0"/>
              <a:t>Transition support (2-3 Week Webex)</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3053636532"/>
              </p:ext>
            </p:extLst>
          </p:nvPr>
        </p:nvGraphicFramePr>
        <p:xfrm>
          <a:off x="519540" y="1383005"/>
          <a:ext cx="8237156" cy="5088580"/>
        </p:xfrm>
        <a:graphic>
          <a:graphicData uri="http://schemas.openxmlformats.org/drawingml/2006/table">
            <a:tbl>
              <a:tblPr firstRow="1" bandRow="1">
                <a:tableStyleId>{93296810-A885-4BE3-A3E7-6D5BEEA58F35}</a:tableStyleId>
              </a:tblPr>
              <a:tblGrid>
                <a:gridCol w="1487179">
                  <a:extLst>
                    <a:ext uri="{9D8B030D-6E8A-4147-A177-3AD203B41FA5}">
                      <a16:colId xmlns:a16="http://schemas.microsoft.com/office/drawing/2014/main" val="1713346494"/>
                    </a:ext>
                  </a:extLst>
                </a:gridCol>
                <a:gridCol w="2455214">
                  <a:extLst>
                    <a:ext uri="{9D8B030D-6E8A-4147-A177-3AD203B41FA5}">
                      <a16:colId xmlns:a16="http://schemas.microsoft.com/office/drawing/2014/main" val="2471427435"/>
                    </a:ext>
                  </a:extLst>
                </a:gridCol>
                <a:gridCol w="1848035">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356075">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867720">
                <a:tc>
                  <a:txBody>
                    <a:bodyPr/>
                    <a:lstStyle/>
                    <a:p>
                      <a:pPr algn="l" fontAlgn="b"/>
                      <a:r>
                        <a:rPr lang="en-US" sz="1100" b="0" i="0" u="none" strike="noStrike" dirty="0">
                          <a:solidFill>
                            <a:srgbClr val="000000"/>
                          </a:solidFill>
                          <a:effectLst/>
                          <a:latin typeface="Arial" panose="020B0604020202020204" pitchFamily="34" charset="0"/>
                        </a:rPr>
                        <a:t>Inconsistent answers between Project and Support</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One of biggest issues is that the Project team provided advice or instruction on how to do things in ctcLink, but then when working with the Customer Support team, the advice or instruction is completely different. Has led to many errors and mistakes that could’ve been avoided had both sides of that house been in alignment.</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The Project team and Customer Support organization continue to align knowledge</a:t>
                      </a:r>
                      <a:r>
                        <a:rPr lang="en-US" sz="1100" b="0" i="0" u="none" strike="noStrike" baseline="0" dirty="0">
                          <a:solidFill>
                            <a:srgbClr val="000000"/>
                          </a:solidFill>
                          <a:effectLst/>
                          <a:latin typeface="Arial" panose="020B0604020202020204" pitchFamily="34" charset="0"/>
                        </a:rPr>
                        <a:t> and skills.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066406104"/>
                  </a:ext>
                </a:extLst>
              </a:tr>
              <a:tr h="1076318">
                <a:tc>
                  <a:txBody>
                    <a:bodyPr/>
                    <a:lstStyle/>
                    <a:p>
                      <a:pPr algn="l" fontAlgn="b"/>
                      <a:r>
                        <a:rPr lang="en-US" sz="1100" b="0" i="0" u="none" strike="noStrike" dirty="0">
                          <a:solidFill>
                            <a:srgbClr val="000000"/>
                          </a:solidFill>
                          <a:effectLst/>
                          <a:latin typeface="Arial" panose="020B0604020202020204" pitchFamily="34" charset="0"/>
                        </a:rPr>
                        <a:t>Cutover confusion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Notification email reminders about cutover job scheduling included all jobs that needed to be run and we received duplicate notifications from different support staff, which created confusion.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Make sure there is a clear understanding of who is running which jobs (Finance, Enrollment Services, etc).</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Will</a:t>
                      </a:r>
                      <a:r>
                        <a:rPr lang="en-US" sz="1100" b="0" i="0" u="none" strike="noStrike" baseline="0" dirty="0">
                          <a:solidFill>
                            <a:srgbClr val="000000"/>
                          </a:solidFill>
                          <a:effectLst/>
                          <a:latin typeface="Arial" panose="020B0604020202020204" pitchFamily="34" charset="0"/>
                        </a:rPr>
                        <a:t> provide this request to IT.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3546494562"/>
                  </a:ext>
                </a:extLst>
              </a:tr>
              <a:tr h="1788467">
                <a:tc>
                  <a:txBody>
                    <a:bodyPr/>
                    <a:lstStyle/>
                    <a:p>
                      <a:pPr algn="l" fontAlgn="b"/>
                      <a:r>
                        <a:rPr lang="en-US" sz="1100" b="0" i="0" u="none" strike="noStrike" dirty="0">
                          <a:solidFill>
                            <a:srgbClr val="000000"/>
                          </a:solidFill>
                          <a:effectLst/>
                          <a:latin typeface="Arial" panose="020B0604020202020204" pitchFamily="34" charset="0"/>
                        </a:rPr>
                        <a:t>Account Activation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Our account activation volunteers didn't really know that much about how ctcLink works, but were very eager to help and learn about the system and account activation process. SMEs who knew the most about the system were tied up with other items pre and post go-live, so couldn’t offer account activation or troubleshooting support.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It might be helpful to develop a “Troubleshooting Account Activation 101" course on Canvas for people providing support.</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7620" marT="7620" marB="0" anchor="ctr"/>
                </a:tc>
                <a:tc>
                  <a:txBody>
                    <a:bodyPr/>
                    <a:lstStyle/>
                    <a:p>
                      <a:pPr algn="l" fontAlgn="b"/>
                      <a:r>
                        <a:rPr lang="en-US" sz="1100" b="0" i="0" u="none" strike="noStrike" dirty="0">
                          <a:solidFill>
                            <a:srgbClr val="000000"/>
                          </a:solidFill>
                          <a:effectLst/>
                          <a:latin typeface="Arial"/>
                        </a:rPr>
                        <a:t>Will provide this suggestion to Customer Support</a:t>
                      </a:r>
                    </a:p>
                  </a:txBody>
                  <a:tcPr marL="36576" marR="0" marT="0" marB="0" anchor="ctr"/>
                </a:tc>
                <a:extLst>
                  <a:ext uri="{0D108BD9-81ED-4DB2-BD59-A6C34878D82A}">
                    <a16:rowId xmlns:a16="http://schemas.microsoft.com/office/drawing/2014/main" val="234663360"/>
                  </a:ext>
                </a:extLst>
              </a:tr>
            </a:tbl>
          </a:graphicData>
        </a:graphic>
      </p:graphicFrame>
    </p:spTree>
    <p:extLst>
      <p:ext uri="{BB962C8B-B14F-4D97-AF65-F5344CB8AC3E}">
        <p14:creationId xmlns:p14="http://schemas.microsoft.com/office/powerpoint/2010/main" val="2545587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488" y="1440535"/>
            <a:ext cx="8675379" cy="963998"/>
          </a:xfrm>
        </p:spPr>
        <p:txBody>
          <a:bodyPr/>
          <a:lstStyle/>
          <a:p>
            <a:r>
              <a:rPr lang="en-US" sz="3200" dirty="0"/>
              <a:t>College suggestions for Transition support </a:t>
            </a:r>
            <a:r>
              <a:rPr lang="en-US" sz="3200" dirty="0" smtClean="0"/>
              <a:t>(2-3 week </a:t>
            </a:r>
            <a:r>
              <a:rPr lang="en-US" sz="3200" dirty="0" smtClean="0"/>
              <a:t>webex</a:t>
            </a:r>
            <a:r>
              <a:rPr lang="en-US" sz="3200" dirty="0" smtClean="0"/>
              <a:t>), </a:t>
            </a:r>
            <a:r>
              <a:rPr lang="en-US" sz="3200" dirty="0"/>
              <a:t>cont’d</a:t>
            </a:r>
          </a:p>
        </p:txBody>
      </p:sp>
      <p:sp>
        <p:nvSpPr>
          <p:cNvPr id="3" name="Slide Number Placeholder 2"/>
          <p:cNvSpPr>
            <a:spLocks noGrp="1"/>
          </p:cNvSpPr>
          <p:nvPr>
            <p:ph type="sldNum" sz="quarter" idx="12"/>
          </p:nvPr>
        </p:nvSpPr>
        <p:spPr/>
        <p:txBody>
          <a:bodyPr/>
          <a:lstStyle/>
          <a:p>
            <a:fld id="{DEE5BC03-7CE3-4FE3-BC0A-0ACCA8AC1F24}" type="slidenum">
              <a:rPr lang="en-US" smtClean="0"/>
              <a:pPr/>
              <a:t>25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62600104"/>
              </p:ext>
            </p:extLst>
          </p:nvPr>
        </p:nvGraphicFramePr>
        <p:xfrm>
          <a:off x="453422" y="2523067"/>
          <a:ext cx="8237156" cy="4083257"/>
        </p:xfrm>
        <a:graphic>
          <a:graphicData uri="http://schemas.openxmlformats.org/drawingml/2006/table">
            <a:tbl>
              <a:tblPr firstRow="1" bandRow="1">
                <a:tableStyleId>{93296810-A885-4BE3-A3E7-6D5BEEA58F35}</a:tableStyleId>
              </a:tblPr>
              <a:tblGrid>
                <a:gridCol w="1333045">
                  <a:extLst>
                    <a:ext uri="{9D8B030D-6E8A-4147-A177-3AD203B41FA5}">
                      <a16:colId xmlns:a16="http://schemas.microsoft.com/office/drawing/2014/main" val="1713346494"/>
                    </a:ext>
                  </a:extLst>
                </a:gridCol>
                <a:gridCol w="2572633">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373848">
                <a:tc>
                  <a:txBody>
                    <a:bodyPr/>
                    <a:lstStyle/>
                    <a:p>
                      <a:pPr algn="l" fontAlgn="b"/>
                      <a:r>
                        <a:rPr lang="en-US" sz="1200" b="0" i="0" u="none" strike="noStrike" dirty="0">
                          <a:solidFill>
                            <a:srgbClr val="FFFFFF"/>
                          </a:solidFill>
                          <a:effectLst/>
                          <a:latin typeface="+mj-lt"/>
                        </a:rPr>
                        <a:t>Lessons</a:t>
                      </a:r>
                      <a:r>
                        <a:rPr lang="en-US" sz="1200" b="0" i="0" u="none" strike="noStrike" baseline="0" dirty="0">
                          <a:solidFill>
                            <a:srgbClr val="FFFFFF"/>
                          </a:solidFill>
                          <a:effectLst/>
                          <a:latin typeface="+mj-lt"/>
                        </a:rPr>
                        <a:t> Learned </a:t>
                      </a:r>
                      <a:endParaRPr lang="en-US" sz="1200" b="0" i="0" u="none" strike="noStrike" dirty="0">
                        <a:solidFill>
                          <a:srgbClr val="FFFFFF"/>
                        </a:solidFill>
                        <a:effectLst/>
                        <a:latin typeface="+mj-lt"/>
                      </a:endParaRPr>
                    </a:p>
                  </a:txBody>
                  <a:tcPr marL="36576" marR="0" marT="0" marB="0" anchor="ctr"/>
                </a:tc>
                <a:tc>
                  <a:txBody>
                    <a:bodyPr/>
                    <a:lstStyle/>
                    <a:p>
                      <a:pPr algn="l" fontAlgn="b"/>
                      <a:r>
                        <a:rPr lang="en-US" sz="1200" b="0" i="0" u="none" strike="noStrike" dirty="0">
                          <a:solidFill>
                            <a:srgbClr val="FFFFFF"/>
                          </a:solidFill>
                          <a:effectLst/>
                          <a:latin typeface="+mj-lt"/>
                        </a:rPr>
                        <a:t>Description/Issue</a:t>
                      </a:r>
                    </a:p>
                  </a:txBody>
                  <a:tcPr marL="36576" marR="0" marT="0" marB="0" anchor="ctr"/>
                </a:tc>
                <a:tc>
                  <a:txBody>
                    <a:bodyPr/>
                    <a:lstStyle/>
                    <a:p>
                      <a:pPr algn="l" fontAlgn="b"/>
                      <a:r>
                        <a:rPr lang="en-US" sz="1200" b="0" i="0" u="none" strike="noStrike" dirty="0">
                          <a:solidFill>
                            <a:srgbClr val="FFFFFF"/>
                          </a:solidFill>
                          <a:effectLst/>
                          <a:latin typeface="+mj-lt"/>
                        </a:rPr>
                        <a:t>Recommendation</a:t>
                      </a:r>
                    </a:p>
                  </a:txBody>
                  <a:tcPr marL="36576" marR="0" marT="0" marB="0" anchor="ctr"/>
                </a:tc>
                <a:tc>
                  <a:txBody>
                    <a:bodyPr/>
                    <a:lstStyle/>
                    <a:p>
                      <a:pPr algn="l" fontAlgn="b"/>
                      <a:r>
                        <a:rPr lang="en-US" sz="1200" b="0" i="0" u="none" strike="noStrike" dirty="0">
                          <a:solidFill>
                            <a:srgbClr val="FFFFFF"/>
                          </a:solidFill>
                          <a:effectLst/>
                          <a:latin typeface="+mj-lt"/>
                        </a:rPr>
                        <a:t>Source </a:t>
                      </a:r>
                    </a:p>
                  </a:txBody>
                  <a:tcPr marL="36576" marR="0" marT="0" marB="0" anchor="ctr"/>
                </a:tc>
                <a:tc>
                  <a:txBody>
                    <a:bodyPr/>
                    <a:lstStyle/>
                    <a:p>
                      <a:pPr algn="l" fontAlgn="b"/>
                      <a:r>
                        <a:rPr lang="en-US" sz="12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810552">
                <a:tc>
                  <a:txBody>
                    <a:bodyPr/>
                    <a:lstStyle/>
                    <a:p>
                      <a:pPr algn="l" fontAlgn="b"/>
                      <a:r>
                        <a:rPr lang="en-US" sz="1100" b="0" i="0" u="none" strike="noStrike" dirty="0">
                          <a:solidFill>
                            <a:srgbClr val="666666"/>
                          </a:solidFill>
                          <a:effectLst/>
                          <a:latin typeface="Arial" panose="020B0604020202020204" pitchFamily="34" charset="0"/>
                        </a:rPr>
                        <a:t>Account Activation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had to roll the system out to students completely remotely. We used a combination of Zoom, email and phones to support account activation for both staff and students (once our in-person labs were no longer possible). Not being able to see their screens (if they are not on Zoom or unable to send screenshots) has made account activation more challenging.</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Remote account activation help needed</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7620" marT="7620" marB="0" anchor="ctr"/>
                </a:tc>
                <a:tc>
                  <a:txBody>
                    <a:bodyPr/>
                    <a:lstStyle/>
                    <a:p>
                      <a:pPr lvl="0" algn="l">
                        <a:lnSpc>
                          <a:spcPct val="100000"/>
                        </a:lnSpc>
                        <a:spcBef>
                          <a:spcPts val="0"/>
                        </a:spcBef>
                        <a:spcAft>
                          <a:spcPts val="0"/>
                        </a:spcAft>
                        <a:buNone/>
                      </a:pPr>
                      <a:r>
                        <a:rPr lang="en-US" sz="1100" b="0" i="0" u="none" strike="noStrike" noProof="0" dirty="0">
                          <a:solidFill>
                            <a:srgbClr val="000000"/>
                          </a:solidFill>
                          <a:effectLst/>
                          <a:latin typeface="Arial"/>
                        </a:rPr>
                        <a:t>Project team collaborating with SBCTC IT/Customer Support to provide tips, update QRGs as needed.</a:t>
                      </a:r>
                      <a:endParaRPr lang="en-US" sz="1100" b="0" i="0" u="none" strike="noStrike" noProof="0" dirty="0">
                        <a:effectLst/>
                      </a:endParaRPr>
                    </a:p>
                    <a:p>
                      <a:pPr marL="0" marR="0" lvl="0" indent="0" algn="l">
                        <a:lnSpc>
                          <a:spcPct val="100000"/>
                        </a:lnSpc>
                        <a:spcBef>
                          <a:spcPts val="0"/>
                        </a:spcBef>
                        <a:spcAft>
                          <a:spcPts val="0"/>
                        </a:spcAft>
                        <a:buNone/>
                      </a:pPr>
                      <a:endParaRPr lang="en-US" sz="1100" b="0" i="0" u="none" strike="noStrike" dirty="0">
                        <a:solidFill>
                          <a:srgbClr val="000000"/>
                        </a:solidFill>
                        <a:effectLst/>
                        <a:latin typeface="Arial"/>
                      </a:endParaRPr>
                    </a:p>
                    <a:p>
                      <a:pPr algn="l" fontAlgn="b"/>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2066406104"/>
                  </a:ext>
                </a:extLst>
              </a:tr>
              <a:tr h="1898857">
                <a:tc>
                  <a:txBody>
                    <a:bodyPr/>
                    <a:lstStyle/>
                    <a:p>
                      <a:pPr algn="l" fontAlgn="b"/>
                      <a:r>
                        <a:rPr lang="en-US" sz="1100" b="0" i="0" u="none" strike="noStrike" dirty="0">
                          <a:solidFill>
                            <a:srgbClr val="666666"/>
                          </a:solidFill>
                          <a:effectLst/>
                          <a:latin typeface="Arial" panose="020B0604020202020204" pitchFamily="34" charset="0"/>
                        </a:rPr>
                        <a:t>Account Activation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would have loved to have a flow chart of common problems and solutions before we started with account activation support. We had identified a handful of potential issues ahead of time and planned for how to resolve them, but overall did not know what a lot of the problems were going to be, of course, several people doing the support ended up with cheat sheets of some sort.</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Flow chart of how to resolve common problems, cheat sheets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7620" marT="7620" marB="0" anchor="ctr"/>
                </a:tc>
                <a:tc>
                  <a:txBody>
                    <a:bodyPr/>
                    <a:lstStyle/>
                    <a:p>
                      <a:pPr marL="0" marR="0" lvl="0" indent="0" algn="l" rtl="0" eaLnBrk="1" fontAlgn="b" latinLnBrk="0" hangingPunct="1">
                        <a:lnSpc>
                          <a:spcPct val="100000"/>
                        </a:lnSpc>
                        <a:spcBef>
                          <a:spcPts val="0"/>
                        </a:spcBef>
                        <a:spcAft>
                          <a:spcPts val="0"/>
                        </a:spcAft>
                        <a:buFontTx/>
                        <a:buNone/>
                      </a:pPr>
                      <a:r>
                        <a:rPr lang="en-US" sz="1100" b="0" i="0" u="none" strike="noStrike" dirty="0">
                          <a:solidFill>
                            <a:srgbClr val="000000"/>
                          </a:solidFill>
                          <a:effectLst/>
                          <a:latin typeface="Arial"/>
                        </a:rPr>
                        <a:t>Project Team gathered common issues, tips and tricks from DG3A to support DG3B Tier 1 Support. Will work with SBCTC IT and Customer Support to provide tip sheets and update QRGs as needed.</a:t>
                      </a:r>
                      <a:endParaRPr lang="en-US" sz="1100" b="0" i="0" u="none" strike="noStrike" dirty="0">
                        <a:solidFill>
                          <a:srgbClr val="FF0000"/>
                        </a:solidFill>
                        <a:effectLst/>
                        <a:latin typeface="Arial" panose="020B0604020202020204" pitchFamily="34" charset="0"/>
                      </a:endParaRPr>
                    </a:p>
                    <a:p>
                      <a:pPr algn="l" fontAlgn="b"/>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3546494562"/>
                  </a:ext>
                </a:extLst>
              </a:tr>
            </a:tbl>
          </a:graphicData>
        </a:graphic>
      </p:graphicFrame>
    </p:spTree>
    <p:extLst>
      <p:ext uri="{BB962C8B-B14F-4D97-AF65-F5344CB8AC3E}">
        <p14:creationId xmlns:p14="http://schemas.microsoft.com/office/powerpoint/2010/main" val="1184899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04" y="1818938"/>
            <a:ext cx="7973464" cy="557085"/>
          </a:xfrm>
        </p:spPr>
        <p:txBody>
          <a:bodyPr/>
          <a:lstStyle/>
          <a:p>
            <a:r>
              <a:rPr lang="en-US" dirty="0"/>
              <a:t>Post go-live support</a:t>
            </a:r>
          </a:p>
        </p:txBody>
      </p:sp>
      <p:sp>
        <p:nvSpPr>
          <p:cNvPr id="3" name="Slide Number Placeholder 2"/>
          <p:cNvSpPr>
            <a:spLocks noGrp="1"/>
          </p:cNvSpPr>
          <p:nvPr>
            <p:ph type="sldNum" sz="quarter" idx="12"/>
          </p:nvPr>
        </p:nvSpPr>
        <p:spPr/>
        <p:txBody>
          <a:bodyPr/>
          <a:lstStyle/>
          <a:p>
            <a:fld id="{DEE5BC03-7CE3-4FE3-BC0A-0ACCA8AC1F24}" type="slidenum">
              <a:rPr lang="en-US" smtClean="0"/>
              <a:pPr/>
              <a:t>26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27018384"/>
              </p:ext>
            </p:extLst>
          </p:nvPr>
        </p:nvGraphicFramePr>
        <p:xfrm>
          <a:off x="518604" y="2750919"/>
          <a:ext cx="8066597" cy="2290478"/>
        </p:xfrm>
        <a:graphic>
          <a:graphicData uri="http://schemas.openxmlformats.org/drawingml/2006/table">
            <a:tbl>
              <a:tblPr firstRow="1" bandRow="1">
                <a:tableStyleId>{93296810-A885-4BE3-A3E7-6D5BEEA58F35}</a:tableStyleId>
              </a:tblPr>
              <a:tblGrid>
                <a:gridCol w="1613318">
                  <a:extLst>
                    <a:ext uri="{9D8B030D-6E8A-4147-A177-3AD203B41FA5}">
                      <a16:colId xmlns:a16="http://schemas.microsoft.com/office/drawing/2014/main" val="1713346494"/>
                    </a:ext>
                  </a:extLst>
                </a:gridCol>
                <a:gridCol w="2211489">
                  <a:extLst>
                    <a:ext uri="{9D8B030D-6E8A-4147-A177-3AD203B41FA5}">
                      <a16:colId xmlns:a16="http://schemas.microsoft.com/office/drawing/2014/main" val="2471427435"/>
                    </a:ext>
                  </a:extLst>
                </a:gridCol>
                <a:gridCol w="1845724">
                  <a:extLst>
                    <a:ext uri="{9D8B030D-6E8A-4147-A177-3AD203B41FA5}">
                      <a16:colId xmlns:a16="http://schemas.microsoft.com/office/drawing/2014/main" val="2626980171"/>
                    </a:ext>
                  </a:extLst>
                </a:gridCol>
                <a:gridCol w="966808">
                  <a:extLst>
                    <a:ext uri="{9D8B030D-6E8A-4147-A177-3AD203B41FA5}">
                      <a16:colId xmlns:a16="http://schemas.microsoft.com/office/drawing/2014/main" val="3309640718"/>
                    </a:ext>
                  </a:extLst>
                </a:gridCol>
                <a:gridCol w="1429258">
                  <a:extLst>
                    <a:ext uri="{9D8B030D-6E8A-4147-A177-3AD203B41FA5}">
                      <a16:colId xmlns:a16="http://schemas.microsoft.com/office/drawing/2014/main" val="341350392"/>
                    </a:ext>
                  </a:extLst>
                </a:gridCol>
              </a:tblGrid>
              <a:tr h="506437">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784041">
                <a:tc>
                  <a:txBody>
                    <a:bodyPr/>
                    <a:lstStyle/>
                    <a:p>
                      <a:pPr algn="l" fontAlgn="b"/>
                      <a:r>
                        <a:rPr lang="en-US" sz="1100" b="0" i="0" u="none" strike="noStrike" dirty="0">
                          <a:solidFill>
                            <a:srgbClr val="000000"/>
                          </a:solidFill>
                          <a:effectLst/>
                          <a:latin typeface="Arial" panose="020B0604020202020204" pitchFamily="34" charset="0"/>
                        </a:rPr>
                        <a:t>Orientation to Support for College SMEs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This would build a better relationship and hand-off to support. Some areas of FIN have a smoother hand-off because support resources are highly engaged in earlier project activities with the SMEs.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Suggest an orientation (welcome, virtual meet &amp; greet) prior to go-live (maybe during UAT) and more formal hand-off process.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will adjust this methodology for DG4.   </a:t>
                      </a:r>
                    </a:p>
                  </a:txBody>
                  <a:tcPr marL="36576" marR="0" marT="0" marB="0" anchor="ctr"/>
                </a:tc>
                <a:extLst>
                  <a:ext uri="{0D108BD9-81ED-4DB2-BD59-A6C34878D82A}">
                    <a16:rowId xmlns:a16="http://schemas.microsoft.com/office/drawing/2014/main" val="2066406104"/>
                  </a:ext>
                </a:extLst>
              </a:tr>
            </a:tbl>
          </a:graphicData>
        </a:graphic>
      </p:graphicFrame>
    </p:spTree>
    <p:extLst>
      <p:ext uri="{BB962C8B-B14F-4D97-AF65-F5344CB8AC3E}">
        <p14:creationId xmlns:p14="http://schemas.microsoft.com/office/powerpoint/2010/main" val="2527101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488" y="1693732"/>
            <a:ext cx="8302337" cy="986638"/>
          </a:xfrm>
        </p:spPr>
        <p:txBody>
          <a:bodyPr/>
          <a:lstStyle/>
          <a:p>
            <a:r>
              <a:rPr lang="en-US" dirty="0"/>
              <a:t>College suggestions for post go-live support</a:t>
            </a:r>
          </a:p>
        </p:txBody>
      </p:sp>
      <p:sp>
        <p:nvSpPr>
          <p:cNvPr id="3" name="Slide Number Placeholder 2"/>
          <p:cNvSpPr>
            <a:spLocks noGrp="1"/>
          </p:cNvSpPr>
          <p:nvPr>
            <p:ph type="sldNum" sz="quarter" idx="12"/>
          </p:nvPr>
        </p:nvSpPr>
        <p:spPr/>
        <p:txBody>
          <a:bodyPr/>
          <a:lstStyle/>
          <a:p>
            <a:fld id="{DEE5BC03-7CE3-4FE3-BC0A-0ACCA8AC1F24}" type="slidenum">
              <a:rPr lang="en-US" smtClean="0"/>
              <a:pPr/>
              <a:t>27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6685440"/>
              </p:ext>
            </p:extLst>
          </p:nvPr>
        </p:nvGraphicFramePr>
        <p:xfrm>
          <a:off x="375488" y="2895945"/>
          <a:ext cx="8237156" cy="2528470"/>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35815">
                  <a:extLst>
                    <a:ext uri="{9D8B030D-6E8A-4147-A177-3AD203B41FA5}">
                      <a16:colId xmlns:a16="http://schemas.microsoft.com/office/drawing/2014/main" val="2471427435"/>
                    </a:ext>
                  </a:extLst>
                </a:gridCol>
                <a:gridCol w="1907183">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425154">
                <a:tc>
                  <a:txBody>
                    <a:bodyPr/>
                    <a:lstStyle/>
                    <a:p>
                      <a:pPr algn="l" fontAlgn="b"/>
                      <a:r>
                        <a:rPr lang="en-US" sz="1100" b="0" i="0" u="none" strike="noStrike" dirty="0">
                          <a:solidFill>
                            <a:srgbClr val="FFFFFF"/>
                          </a:solidFill>
                          <a:effectLst/>
                          <a:latin typeface="+mj-lt"/>
                        </a:rPr>
                        <a:t>Lesson</a:t>
                      </a:r>
                      <a:r>
                        <a:rPr lang="en-US" sz="1100" b="0" i="0" u="none" strike="noStrike" baseline="0" dirty="0">
                          <a:solidFill>
                            <a:srgbClr val="FFFFFF"/>
                          </a:solidFill>
                          <a:effectLst/>
                          <a:latin typeface="+mj-lt"/>
                        </a:rPr>
                        <a:t>s Learned </a:t>
                      </a:r>
                      <a:endParaRPr lang="en-US" sz="1100" b="0" i="0" u="none" strike="noStrike" dirty="0">
                        <a:solidFill>
                          <a:srgbClr val="FFFFFF"/>
                        </a:solidFill>
                        <a:effectLst/>
                        <a:latin typeface="+mj-lt"/>
                      </a:endParaRP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030768">
                <a:tc>
                  <a:txBody>
                    <a:bodyPr/>
                    <a:lstStyle/>
                    <a:p>
                      <a:pPr algn="l" fontAlgn="b"/>
                      <a:r>
                        <a:rPr lang="en-US" sz="1100" b="0" i="0" u="none" strike="noStrike" dirty="0">
                          <a:solidFill>
                            <a:srgbClr val="000000"/>
                          </a:solidFill>
                          <a:effectLst/>
                          <a:latin typeface="Arial" panose="020B0604020202020204" pitchFamily="34" charset="0"/>
                        </a:rPr>
                        <a:t>Webex support</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Was sometimes frustrating to wait turn for your questions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Olympic</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will pass this on to Customer Support.  </a:t>
                      </a:r>
                    </a:p>
                  </a:txBody>
                  <a:tcPr marL="36576" marR="0" marT="0" marB="0" anchor="ctr"/>
                </a:tc>
                <a:extLst>
                  <a:ext uri="{0D108BD9-81ED-4DB2-BD59-A6C34878D82A}">
                    <a16:rowId xmlns:a16="http://schemas.microsoft.com/office/drawing/2014/main" val="2066406104"/>
                  </a:ext>
                </a:extLst>
              </a:tr>
              <a:tr h="1072548">
                <a:tc>
                  <a:txBody>
                    <a:bodyPr/>
                    <a:lstStyle/>
                    <a:p>
                      <a:pPr algn="l" fontAlgn="b"/>
                      <a:r>
                        <a:rPr lang="en-US" sz="1100" b="0" i="0" u="none" strike="noStrike" dirty="0">
                          <a:solidFill>
                            <a:srgbClr val="000000"/>
                          </a:solidFill>
                          <a:effectLst/>
                          <a:latin typeface="Arial" panose="020B0604020202020204" pitchFamily="34" charset="0"/>
                        </a:rPr>
                        <a:t>Be prepared for validation and security issues at Go-Live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If you have the same validation issues or security issues before Go-Live that repeat with each Sprint, know that Go-Live will be similar.</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If you have the same validation issues or security issues before Go-Live that repeat with each Sprint, know that Go-Live will be similar.</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will pass this on to future</a:t>
                      </a:r>
                      <a:r>
                        <a:rPr lang="en-US" sz="1100" b="0" i="0" u="none" strike="noStrike" baseline="0" dirty="0">
                          <a:solidFill>
                            <a:srgbClr val="000000"/>
                          </a:solidFill>
                          <a:effectLst/>
                          <a:latin typeface="Arial" panose="020B0604020202020204" pitchFamily="34" charset="0"/>
                        </a:rPr>
                        <a:t> DGs.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3546494562"/>
                  </a:ext>
                </a:extLst>
              </a:tr>
            </a:tbl>
          </a:graphicData>
        </a:graphic>
      </p:graphicFrame>
    </p:spTree>
    <p:extLst>
      <p:ext uri="{BB962C8B-B14F-4D97-AF65-F5344CB8AC3E}">
        <p14:creationId xmlns:p14="http://schemas.microsoft.com/office/powerpoint/2010/main" val="2722577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327" y="1457983"/>
            <a:ext cx="8302337" cy="525496"/>
          </a:xfrm>
        </p:spPr>
        <p:txBody>
          <a:bodyPr/>
          <a:lstStyle/>
          <a:p>
            <a:r>
              <a:rPr lang="en-US" dirty="0"/>
              <a:t>Next steps	</a:t>
            </a:r>
          </a:p>
        </p:txBody>
      </p:sp>
      <p:sp>
        <p:nvSpPr>
          <p:cNvPr id="3" name="Slide Number Placeholder 2"/>
          <p:cNvSpPr>
            <a:spLocks noGrp="1"/>
          </p:cNvSpPr>
          <p:nvPr>
            <p:ph type="sldNum" sz="quarter" idx="12"/>
          </p:nvPr>
        </p:nvSpPr>
        <p:spPr/>
        <p:txBody>
          <a:bodyPr/>
          <a:lstStyle/>
          <a:p>
            <a:fld id="{DEE5BC03-7CE3-4FE3-BC0A-0ACCA8AC1F24}" type="slidenum">
              <a:rPr lang="en-US" smtClean="0"/>
              <a:pPr/>
              <a:t>28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64184512"/>
              </p:ext>
            </p:extLst>
          </p:nvPr>
        </p:nvGraphicFramePr>
        <p:xfrm>
          <a:off x="606489" y="2083836"/>
          <a:ext cx="7903028" cy="3820162"/>
        </p:xfrm>
        <a:graphic>
          <a:graphicData uri="http://schemas.openxmlformats.org/drawingml/2006/table">
            <a:tbl>
              <a:tblPr firstRow="1" bandRow="1">
                <a:tableStyleId>{93296810-A885-4BE3-A3E7-6D5BEEA58F35}</a:tableStyleId>
              </a:tblPr>
              <a:tblGrid>
                <a:gridCol w="5990253">
                  <a:extLst>
                    <a:ext uri="{9D8B030D-6E8A-4147-A177-3AD203B41FA5}">
                      <a16:colId xmlns:a16="http://schemas.microsoft.com/office/drawing/2014/main" val="335132636"/>
                    </a:ext>
                  </a:extLst>
                </a:gridCol>
                <a:gridCol w="1912775">
                  <a:extLst>
                    <a:ext uri="{9D8B030D-6E8A-4147-A177-3AD203B41FA5}">
                      <a16:colId xmlns:a16="http://schemas.microsoft.com/office/drawing/2014/main" val="4028252873"/>
                    </a:ext>
                  </a:extLst>
                </a:gridCol>
              </a:tblGrid>
              <a:tr h="430769">
                <a:tc>
                  <a:txBody>
                    <a:bodyPr/>
                    <a:lstStyle/>
                    <a:p>
                      <a:r>
                        <a:rPr lang="en-US" dirty="0"/>
                        <a:t>Meetings</a:t>
                      </a:r>
                    </a:p>
                  </a:txBody>
                  <a:tcPr/>
                </a:tc>
                <a:tc>
                  <a:txBody>
                    <a:bodyPr/>
                    <a:lstStyle/>
                    <a:p>
                      <a:r>
                        <a:rPr lang="en-US" dirty="0"/>
                        <a:t>Date Completed</a:t>
                      </a:r>
                    </a:p>
                  </a:txBody>
                  <a:tcPr/>
                </a:tc>
                <a:extLst>
                  <a:ext uri="{0D108BD9-81ED-4DB2-BD59-A6C34878D82A}">
                    <a16:rowId xmlns:a16="http://schemas.microsoft.com/office/drawing/2014/main" val="4277850832"/>
                  </a:ext>
                </a:extLst>
              </a:tr>
              <a:tr h="667381">
                <a:tc>
                  <a:txBody>
                    <a:bodyPr/>
                    <a:lstStyle/>
                    <a:p>
                      <a:r>
                        <a:rPr lang="en-US" dirty="0">
                          <a:latin typeface="Arial" panose="020B0604020202020204" pitchFamily="34" charset="0"/>
                          <a:cs typeface="Arial" panose="020B0604020202020204" pitchFamily="34" charset="0"/>
                        </a:rPr>
                        <a:t>ctcLink</a:t>
                      </a:r>
                      <a:r>
                        <a:rPr lang="en-US" baseline="0" dirty="0">
                          <a:latin typeface="Arial" panose="020B0604020202020204" pitchFamily="34" charset="0"/>
                          <a:cs typeface="Arial" panose="020B0604020202020204" pitchFamily="34" charset="0"/>
                        </a:rPr>
                        <a:t> PMO Compiled DG3 Lessons Learned Report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July-August</a:t>
                      </a:r>
                      <a:r>
                        <a:rPr lang="en-US" baseline="0" dirty="0">
                          <a:latin typeface="Arial" panose="020B0604020202020204" pitchFamily="34" charset="0"/>
                          <a:cs typeface="Arial" panose="020B0604020202020204" pitchFamily="34" charset="0"/>
                        </a:rPr>
                        <a:t> 2020</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43762779"/>
                  </a:ext>
                </a:extLst>
              </a:tr>
              <a:tr h="580269">
                <a:tc>
                  <a:txBody>
                    <a:bodyPr/>
                    <a:lstStyle/>
                    <a:p>
                      <a:r>
                        <a:rPr lang="en-US" dirty="0">
                          <a:latin typeface="Arial" panose="020B0604020202020204" pitchFamily="34" charset="0"/>
                          <a:cs typeface="Arial" panose="020B0604020202020204" pitchFamily="34" charset="0"/>
                        </a:rPr>
                        <a:t>Moran Reviews Draft DG3 Lessons Learned Report</a:t>
                      </a:r>
                    </a:p>
                  </a:txBody>
                  <a:tcPr/>
                </a:tc>
                <a:tc>
                  <a:txBody>
                    <a:bodyPr/>
                    <a:lstStyle/>
                    <a:p>
                      <a:r>
                        <a:rPr lang="en-US" dirty="0">
                          <a:latin typeface="Arial" panose="020B0604020202020204" pitchFamily="34" charset="0"/>
                          <a:cs typeface="Arial" panose="020B0604020202020204" pitchFamily="34" charset="0"/>
                        </a:rPr>
                        <a:t>August 2020</a:t>
                      </a:r>
                    </a:p>
                  </a:txBody>
                  <a:tcPr/>
                </a:tc>
                <a:extLst>
                  <a:ext uri="{0D108BD9-81ED-4DB2-BD59-A6C34878D82A}">
                    <a16:rowId xmlns:a16="http://schemas.microsoft.com/office/drawing/2014/main" val="1356551216"/>
                  </a:ext>
                </a:extLst>
              </a:tr>
              <a:tr h="698524">
                <a:tc>
                  <a:txBody>
                    <a:bodyPr/>
                    <a:lstStyle/>
                    <a:p>
                      <a:r>
                        <a:rPr lang="en-US" dirty="0">
                          <a:latin typeface="Arial" panose="020B0604020202020204" pitchFamily="34" charset="0"/>
                          <a:cs typeface="Arial" panose="020B0604020202020204" pitchFamily="34" charset="0"/>
                        </a:rPr>
                        <a:t>Present Final Report to Steering Committee</a:t>
                      </a:r>
                    </a:p>
                  </a:txBody>
                  <a:tcPr/>
                </a:tc>
                <a:tc>
                  <a:txBody>
                    <a:bodyPr/>
                    <a:lstStyle/>
                    <a:p>
                      <a:r>
                        <a:rPr lang="en-US" dirty="0">
                          <a:latin typeface="Arial" panose="020B0604020202020204" pitchFamily="34" charset="0"/>
                          <a:cs typeface="Arial" panose="020B0604020202020204" pitchFamily="34" charset="0"/>
                        </a:rPr>
                        <a:t>September 2020</a:t>
                      </a:r>
                    </a:p>
                  </a:txBody>
                  <a:tcPr/>
                </a:tc>
                <a:extLst>
                  <a:ext uri="{0D108BD9-81ED-4DB2-BD59-A6C34878D82A}">
                    <a16:rowId xmlns:a16="http://schemas.microsoft.com/office/drawing/2014/main" val="2358385376"/>
                  </a:ext>
                </a:extLst>
              </a:tr>
              <a:tr h="699700">
                <a:tc>
                  <a:txBody>
                    <a:bodyPr/>
                    <a:lstStyle/>
                    <a:p>
                      <a:r>
                        <a:rPr lang="en-US" dirty="0">
                          <a:latin typeface="Arial" panose="020B0604020202020204" pitchFamily="34" charset="0"/>
                          <a:cs typeface="Arial" panose="020B0604020202020204" pitchFamily="34" charset="0"/>
                        </a:rPr>
                        <a:t>Post</a:t>
                      </a:r>
                      <a:r>
                        <a:rPr lang="en-US" baseline="0" dirty="0">
                          <a:latin typeface="Arial" panose="020B0604020202020204" pitchFamily="34" charset="0"/>
                          <a:cs typeface="Arial" panose="020B0604020202020204" pitchFamily="34" charset="0"/>
                        </a:rPr>
                        <a:t> Final Report as Deliverable to OCIO Site</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September</a:t>
                      </a:r>
                      <a:r>
                        <a:rPr lang="en-US" baseline="0" dirty="0">
                          <a:latin typeface="Arial" panose="020B0604020202020204" pitchFamily="34" charset="0"/>
                          <a:cs typeface="Arial" panose="020B0604020202020204" pitchFamily="34" charset="0"/>
                        </a:rPr>
                        <a:t> 2020</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5342643"/>
                  </a:ext>
                </a:extLst>
              </a:tr>
              <a:tr h="743519">
                <a:tc>
                  <a:txBody>
                    <a:bodyPr/>
                    <a:lstStyle/>
                    <a:p>
                      <a:r>
                        <a:rPr lang="en-US" dirty="0">
                          <a:latin typeface="Arial" panose="020B0604020202020204" pitchFamily="34" charset="0"/>
                          <a:cs typeface="Arial" panose="020B0604020202020204" pitchFamily="34" charset="0"/>
                        </a:rPr>
                        <a:t>Share/Post</a:t>
                      </a:r>
                      <a:r>
                        <a:rPr lang="en-US" baseline="0" dirty="0">
                          <a:latin typeface="Arial" panose="020B0604020202020204" pitchFamily="34" charset="0"/>
                          <a:cs typeface="Arial" panose="020B0604020202020204" pitchFamily="34" charset="0"/>
                        </a:rPr>
                        <a:t> Final Report with Current &amp; Future Deployment Groups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September 2020</a:t>
                      </a:r>
                    </a:p>
                  </a:txBody>
                  <a:tcPr/>
                </a:tc>
                <a:extLst>
                  <a:ext uri="{0D108BD9-81ED-4DB2-BD59-A6C34878D82A}">
                    <a16:rowId xmlns:a16="http://schemas.microsoft.com/office/drawing/2014/main" val="1259082407"/>
                  </a:ext>
                </a:extLst>
              </a:tr>
            </a:tbl>
          </a:graphicData>
        </a:graphic>
      </p:graphicFrame>
      <p:sp>
        <p:nvSpPr>
          <p:cNvPr id="6" name="Title 1"/>
          <p:cNvSpPr txBox="1">
            <a:spLocks/>
          </p:cNvSpPr>
          <p:nvPr/>
        </p:nvSpPr>
        <p:spPr>
          <a:xfrm>
            <a:off x="606489" y="6035446"/>
            <a:ext cx="7903028" cy="590217"/>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algn="ctr"/>
            <a:r>
              <a:rPr lang="en-US" sz="2800" dirty="0">
                <a:hlinkClick r:id="rId2"/>
              </a:rPr>
              <a:t>DG3 lessons learned Google sheet</a:t>
            </a:r>
            <a:endParaRPr lang="en-US" sz="2800" dirty="0"/>
          </a:p>
        </p:txBody>
      </p:sp>
    </p:spTree>
    <p:extLst>
      <p:ext uri="{BB962C8B-B14F-4D97-AF65-F5344CB8AC3E}">
        <p14:creationId xmlns:p14="http://schemas.microsoft.com/office/powerpoint/2010/main" val="407719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5CD99D-315F-4719-8E84-9EC150FE2387}"/>
              </a:ext>
            </a:extLst>
          </p:cNvPr>
          <p:cNvSpPr>
            <a:spLocks noGrp="1"/>
          </p:cNvSpPr>
          <p:nvPr>
            <p:ph type="title"/>
          </p:nvPr>
        </p:nvSpPr>
        <p:spPr>
          <a:xfrm>
            <a:off x="1008169" y="1328059"/>
            <a:ext cx="5136600" cy="658388"/>
          </a:xfrm>
        </p:spPr>
        <p:txBody>
          <a:bodyPr/>
          <a:lstStyle/>
          <a:p>
            <a:r>
              <a:rPr lang="en-US" sz="1100" dirty="0">
                <a:solidFill>
                  <a:schemeClr val="bg1"/>
                </a:solidFill>
              </a:rPr>
              <a:t>Ctclink quality gates &amp; milestones</a:t>
            </a:r>
          </a:p>
        </p:txBody>
      </p:sp>
      <p:sp>
        <p:nvSpPr>
          <p:cNvPr id="106" name="Title 1" descr="ctcLink Quality Gates &amp; Milestones">
            <a:extLst>
              <a:ext uri="{FF2B5EF4-FFF2-40B4-BE49-F238E27FC236}">
                <a16:creationId xmlns:a16="http://schemas.microsoft.com/office/drawing/2014/main" id="{F0C73A76-A201-49AB-B5AA-8BBA3B8732AB}"/>
              </a:ext>
            </a:extLst>
          </p:cNvPr>
          <p:cNvSpPr txBox="1">
            <a:spLocks/>
          </p:cNvSpPr>
          <p:nvPr/>
        </p:nvSpPr>
        <p:spPr>
          <a:xfrm>
            <a:off x="523361" y="103664"/>
            <a:ext cx="8083153" cy="465998"/>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all" spc="0" normalizeH="0" baseline="0" noProof="0" dirty="0">
                <a:ln>
                  <a:noFill/>
                </a:ln>
                <a:solidFill>
                  <a:srgbClr val="003764"/>
                </a:solidFill>
                <a:effectLst/>
                <a:uLnTx/>
                <a:uFillTx/>
                <a:latin typeface="Franklin Gothic Medium"/>
                <a:ea typeface="+mj-ea"/>
                <a:cs typeface="+mj-cs"/>
              </a:rPr>
              <a:t>Ctclink quality gates &amp; milestones</a:t>
            </a:r>
          </a:p>
        </p:txBody>
      </p:sp>
      <p:sp>
        <p:nvSpPr>
          <p:cNvPr id="46" name="Rectangle 0">
            <a:extLst>
              <a:ext uri="{C183D7F6-B498-43B3-948B-1728B52AA6E4}">
                <adec:decorative xmlns="" xmlns:adec="http://schemas.microsoft.com/office/drawing/2017/decorative" val="1"/>
              </a:ext>
            </a:extLst>
          </p:cNvPr>
          <p:cNvSpPr>
            <a:spLocks noChangeArrowheads="1"/>
          </p:cNvSpPr>
          <p:nvPr/>
        </p:nvSpPr>
        <p:spPr bwMode="auto">
          <a:xfrm>
            <a:off x="588602" y="905954"/>
            <a:ext cx="1490472" cy="4206850"/>
          </a:xfrm>
          <a:prstGeom prst="rect">
            <a:avLst/>
          </a:prstGeom>
          <a:solidFill>
            <a:srgbClr val="FFB547"/>
          </a:solidFill>
          <a:ln w="6350" algn="ctr">
            <a:solidFill>
              <a:schemeClr val="accent5"/>
            </a:solidFill>
            <a:miter lim="800000"/>
            <a:headEnd/>
            <a:tailEnd/>
          </a:ln>
        </p:spPr>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37" name="Rectangle 20">
            <a:extLst>
              <a:ext uri="{C183D7F6-B498-43B3-948B-1728B52AA6E4}">
                <adec:decorative xmlns="" xmlns:adec="http://schemas.microsoft.com/office/drawing/2017/decorative" val="1"/>
              </a:ext>
            </a:extLst>
          </p:cNvPr>
          <p:cNvSpPr>
            <a:spLocks noChangeArrowheads="1"/>
          </p:cNvSpPr>
          <p:nvPr/>
        </p:nvSpPr>
        <p:spPr bwMode="auto">
          <a:xfrm>
            <a:off x="3808483" y="902036"/>
            <a:ext cx="1490472" cy="4224528"/>
          </a:xfrm>
          <a:prstGeom prst="rect">
            <a:avLst/>
          </a:prstGeom>
          <a:solidFill>
            <a:schemeClr val="bg1">
              <a:lumMod val="65000"/>
            </a:schemeClr>
          </a:solidFill>
          <a:ln w="6350">
            <a:solidFill>
              <a:schemeClr val="accent5"/>
            </a:solidFill>
            <a:headEnd/>
            <a:tailEnd/>
          </a:ln>
        </p:spPr>
        <p:style>
          <a:lnRef idx="1">
            <a:schemeClr val="dk1"/>
          </a:lnRef>
          <a:fillRef idx="2">
            <a:schemeClr val="dk1"/>
          </a:fillRef>
          <a:effectRef idx="1">
            <a:schemeClr val="dk1"/>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14" name="Rectangle 6">
            <a:extLst>
              <a:ext uri="{C183D7F6-B498-43B3-948B-1728B52AA6E4}">
                <adec:decorative xmlns="" xmlns:adec="http://schemas.microsoft.com/office/drawing/2017/decorative" val="1"/>
              </a:ext>
            </a:extLst>
          </p:cNvPr>
          <p:cNvSpPr>
            <a:spLocks noChangeArrowheads="1"/>
          </p:cNvSpPr>
          <p:nvPr/>
        </p:nvSpPr>
        <p:spPr bwMode="auto">
          <a:xfrm>
            <a:off x="7040762" y="902036"/>
            <a:ext cx="1490472" cy="4221360"/>
          </a:xfrm>
          <a:prstGeom prst="rect">
            <a:avLst/>
          </a:prstGeom>
          <a:solidFill>
            <a:schemeClr val="accent4"/>
          </a:solidFill>
          <a:ln w="6350">
            <a:solidFill>
              <a:srgbClr val="FF0000"/>
            </a:solidFill>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C18B"/>
              </a:solidFill>
              <a:effectLst/>
              <a:uLnTx/>
              <a:uFillTx/>
              <a:latin typeface="Calibri"/>
              <a:ea typeface="+mn-ea"/>
              <a:cs typeface="+mn-cs"/>
            </a:endParaRPr>
          </a:p>
        </p:txBody>
      </p:sp>
      <p:sp>
        <p:nvSpPr>
          <p:cNvPr id="15" name="Rectangle 41" descr="Gate 5: Deploy"/>
          <p:cNvSpPr>
            <a:spLocks noChangeArrowheads="1"/>
          </p:cNvSpPr>
          <p:nvPr/>
        </p:nvSpPr>
        <p:spPr bwMode="auto">
          <a:xfrm>
            <a:off x="7023476" y="890379"/>
            <a:ext cx="1490472" cy="320040"/>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DEPLOY</a:t>
            </a:r>
          </a:p>
        </p:txBody>
      </p:sp>
      <p:sp>
        <p:nvSpPr>
          <p:cNvPr id="17" name="Rectangle 48" descr="Lessons Learned"/>
          <p:cNvSpPr>
            <a:spLocks noChangeArrowheads="1"/>
          </p:cNvSpPr>
          <p:nvPr/>
        </p:nvSpPr>
        <p:spPr bwMode="blackWhite">
          <a:xfrm>
            <a:off x="7174352" y="471219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Lessons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Learned</a:t>
            </a:r>
          </a:p>
        </p:txBody>
      </p:sp>
      <p:sp>
        <p:nvSpPr>
          <p:cNvPr id="28" name="Rectangle 28">
            <a:extLst>
              <a:ext uri="{C183D7F6-B498-43B3-948B-1728B52AA6E4}">
                <adec:decorative xmlns="" xmlns:adec="http://schemas.microsoft.com/office/drawing/2017/decorative" val="1"/>
              </a:ext>
            </a:extLst>
          </p:cNvPr>
          <p:cNvSpPr>
            <a:spLocks noChangeArrowheads="1"/>
          </p:cNvSpPr>
          <p:nvPr/>
        </p:nvSpPr>
        <p:spPr bwMode="auto">
          <a:xfrm>
            <a:off x="5427698" y="904142"/>
            <a:ext cx="1490472" cy="4220308"/>
          </a:xfrm>
          <a:prstGeom prst="rect">
            <a:avLst/>
          </a:prstGeom>
          <a:solidFill>
            <a:schemeClr val="accent6">
              <a:lumMod val="60000"/>
              <a:lumOff val="40000"/>
            </a:schemeClr>
          </a:solidFill>
          <a:ln w="6350">
            <a:solidFill>
              <a:schemeClr val="accent5"/>
            </a:solidFill>
            <a:headEnd/>
            <a:tailEnd/>
          </a:ln>
        </p:spPr>
        <p:style>
          <a:lnRef idx="1">
            <a:schemeClr val="accent6"/>
          </a:lnRef>
          <a:fillRef idx="2">
            <a:schemeClr val="accent6"/>
          </a:fillRef>
          <a:effectRef idx="1">
            <a:schemeClr val="accent6"/>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29" name="Rectangle 33" descr="Gate 4: Transition"/>
          <p:cNvSpPr>
            <a:spLocks noChangeArrowheads="1"/>
          </p:cNvSpPr>
          <p:nvPr/>
        </p:nvSpPr>
        <p:spPr bwMode="auto">
          <a:xfrm>
            <a:off x="5444984" y="893686"/>
            <a:ext cx="1490472" cy="320040"/>
          </a:xfrm>
          <a:prstGeom prst="rect">
            <a:avLst/>
          </a:prstGeom>
          <a:noFill/>
          <a:ln w="9525">
            <a:noFill/>
            <a:miter lim="800000"/>
            <a:headEnd/>
            <a:tailEnd/>
          </a:ln>
        </p:spPr>
        <p:txBody>
          <a:bodyPr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TRANSITION</a:t>
            </a:r>
            <a:endParaRPr kumimoji="0" lang="en-US" sz="1400" b="0" i="0" u="sng"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endParaRPr>
          </a:p>
        </p:txBody>
      </p:sp>
      <p:sp>
        <p:nvSpPr>
          <p:cNvPr id="30" name="Rectangle 36" descr="End-User Training"/>
          <p:cNvSpPr>
            <a:spLocks noChangeArrowheads="1"/>
          </p:cNvSpPr>
          <p:nvPr/>
        </p:nvSpPr>
        <p:spPr bwMode="blackWhite">
          <a:xfrm>
            <a:off x="5606858" y="2517694"/>
            <a:ext cx="1188720" cy="348619"/>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End-User Training</a:t>
            </a:r>
          </a:p>
        </p:txBody>
      </p:sp>
      <p:sp>
        <p:nvSpPr>
          <p:cNvPr id="31" name="Rectangle 35" descr="User Acceptance Testing&#10;"/>
          <p:cNvSpPr>
            <a:spLocks noChangeArrowheads="1"/>
          </p:cNvSpPr>
          <p:nvPr/>
        </p:nvSpPr>
        <p:spPr bwMode="blackWhite">
          <a:xfrm>
            <a:off x="5606858" y="2086373"/>
            <a:ext cx="1188720" cy="378451"/>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User Acceptance Testing</a:t>
            </a:r>
          </a:p>
        </p:txBody>
      </p:sp>
      <p:sp>
        <p:nvSpPr>
          <p:cNvPr id="32" name="Rectangle 40" descr="Production Go/No Decision"/>
          <p:cNvSpPr>
            <a:spLocks noChangeArrowheads="1"/>
          </p:cNvSpPr>
          <p:nvPr/>
        </p:nvSpPr>
        <p:spPr bwMode="blackWhite">
          <a:xfrm>
            <a:off x="5593360" y="4638158"/>
            <a:ext cx="1188720" cy="4123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Go/No Go Decision</a:t>
            </a:r>
          </a:p>
        </p:txBody>
      </p:sp>
      <p:sp>
        <p:nvSpPr>
          <p:cNvPr id="34" name="Rectangle 39" descr="Cutover Mitigation Planning&#10;"/>
          <p:cNvSpPr>
            <a:spLocks noChangeArrowheads="1"/>
          </p:cNvSpPr>
          <p:nvPr/>
        </p:nvSpPr>
        <p:spPr bwMode="blackWhite">
          <a:xfrm>
            <a:off x="5593360" y="4023241"/>
            <a:ext cx="1188720" cy="495959"/>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Cutover Mitigation Planning</a:t>
            </a:r>
          </a:p>
        </p:txBody>
      </p:sp>
      <p:sp>
        <p:nvSpPr>
          <p:cNvPr id="66" name="Rectangle 22" descr="Determine Exception&#10;Solutions&#10;"/>
          <p:cNvSpPr>
            <a:spLocks noChangeArrowheads="1"/>
          </p:cNvSpPr>
          <p:nvPr/>
        </p:nvSpPr>
        <p:spPr bwMode="blackWhite">
          <a:xfrm>
            <a:off x="3957040" y="118712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Determine Exception</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Solutions</a:t>
            </a:r>
          </a:p>
        </p:txBody>
      </p:sp>
      <p:sp>
        <p:nvSpPr>
          <p:cNvPr id="67" name="Rectangle 23" descr="Update BP Flows"/>
          <p:cNvSpPr>
            <a:spLocks noChangeArrowheads="1"/>
          </p:cNvSpPr>
          <p:nvPr/>
        </p:nvSpPr>
        <p:spPr bwMode="blackWhite">
          <a:xfrm>
            <a:off x="3957040" y="1540152"/>
            <a:ext cx="1188720" cy="28254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BP Flows</a:t>
            </a:r>
          </a:p>
        </p:txBody>
      </p:sp>
      <p:sp>
        <p:nvSpPr>
          <p:cNvPr id="68" name="Rectangle 24" descr="Update CEMLIs"/>
          <p:cNvSpPr>
            <a:spLocks noChangeArrowheads="1"/>
          </p:cNvSpPr>
          <p:nvPr/>
        </p:nvSpPr>
        <p:spPr bwMode="blackWhite">
          <a:xfrm>
            <a:off x="3963390" y="1873908"/>
            <a:ext cx="1188720" cy="284226"/>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CEMLIs</a:t>
            </a:r>
          </a:p>
        </p:txBody>
      </p:sp>
      <p:sp>
        <p:nvSpPr>
          <p:cNvPr id="69" name="Rectangle 25" descr="Update Configuration&#10;&#10;"/>
          <p:cNvSpPr>
            <a:spLocks noChangeArrowheads="1"/>
          </p:cNvSpPr>
          <p:nvPr/>
        </p:nvSpPr>
        <p:spPr bwMode="blackWhite">
          <a:xfrm>
            <a:off x="3963390" y="221317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Configuration</a:t>
            </a:r>
          </a:p>
        </p:txBody>
      </p:sp>
      <p:sp>
        <p:nvSpPr>
          <p:cNvPr id="70" name="Rectangle 28" descr="Functional Testing"/>
          <p:cNvSpPr>
            <a:spLocks noChangeArrowheads="1"/>
          </p:cNvSpPr>
          <p:nvPr/>
        </p:nvSpPr>
        <p:spPr bwMode="blackWhite">
          <a:xfrm>
            <a:off x="3963390" y="323684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Functional Testing</a:t>
            </a:r>
          </a:p>
        </p:txBody>
      </p:sp>
      <p:sp>
        <p:nvSpPr>
          <p:cNvPr id="71" name="Rectangle 29" descr="Prepare QA&#10;Environment&#10;"/>
          <p:cNvSpPr>
            <a:spLocks noChangeArrowheads="1"/>
          </p:cNvSpPr>
          <p:nvPr/>
        </p:nvSpPr>
        <p:spPr bwMode="blackWhite">
          <a:xfrm>
            <a:off x="3963390" y="3575757"/>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QA</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Environment</a:t>
            </a:r>
          </a:p>
        </p:txBody>
      </p:sp>
      <p:sp>
        <p:nvSpPr>
          <p:cNvPr id="73" name="Rectangle 30" descr="Prepare Parallel Environment&#10;"/>
          <p:cNvSpPr>
            <a:spLocks noChangeArrowheads="1"/>
          </p:cNvSpPr>
          <p:nvPr/>
        </p:nvSpPr>
        <p:spPr bwMode="blackWhite">
          <a:xfrm>
            <a:off x="3963390" y="3917292"/>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Parallel</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 Environment</a:t>
            </a:r>
          </a:p>
        </p:txBody>
      </p:sp>
      <p:sp>
        <p:nvSpPr>
          <p:cNvPr id="40" name="Rectangle 21" descr="Gate 3: Construct"/>
          <p:cNvSpPr>
            <a:spLocks noChangeArrowheads="1"/>
          </p:cNvSpPr>
          <p:nvPr/>
        </p:nvSpPr>
        <p:spPr bwMode="auto">
          <a:xfrm>
            <a:off x="3790818" y="883996"/>
            <a:ext cx="1490472" cy="307777"/>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CONSTRUCT</a:t>
            </a:r>
          </a:p>
        </p:txBody>
      </p:sp>
      <p:sp>
        <p:nvSpPr>
          <p:cNvPr id="41" name="Rectangle 32" descr="Parallel Testing"/>
          <p:cNvSpPr>
            <a:spLocks noChangeArrowheads="1"/>
          </p:cNvSpPr>
          <p:nvPr/>
        </p:nvSpPr>
        <p:spPr bwMode="blackWhite">
          <a:xfrm>
            <a:off x="3970617" y="4748550"/>
            <a:ext cx="1188720" cy="29260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Parallel Testing</a:t>
            </a:r>
          </a:p>
        </p:txBody>
      </p:sp>
      <p:sp>
        <p:nvSpPr>
          <p:cNvPr id="42" name="Rectangle 31" descr="System Integration Testing"/>
          <p:cNvSpPr>
            <a:spLocks noChangeArrowheads="1"/>
          </p:cNvSpPr>
          <p:nvPr/>
        </p:nvSpPr>
        <p:spPr bwMode="blackWhite">
          <a:xfrm>
            <a:off x="3970617" y="4267623"/>
            <a:ext cx="1188720" cy="4318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System Integration Testing</a:t>
            </a:r>
          </a:p>
        </p:txBody>
      </p:sp>
      <p:sp>
        <p:nvSpPr>
          <p:cNvPr id="61" name="Rectangle 26" descr="Convert and Validate Data&#10;"/>
          <p:cNvSpPr>
            <a:spLocks noChangeArrowheads="1"/>
          </p:cNvSpPr>
          <p:nvPr/>
        </p:nvSpPr>
        <p:spPr bwMode="blackWhite">
          <a:xfrm>
            <a:off x="3964882" y="2557320"/>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Convert and</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 Validate Data</a:t>
            </a:r>
          </a:p>
        </p:txBody>
      </p:sp>
      <p:sp>
        <p:nvSpPr>
          <p:cNvPr id="64" name="Rectangle 34" descr="Production Cutover Planning&#10;"/>
          <p:cNvSpPr>
            <a:spLocks noChangeArrowheads="1"/>
          </p:cNvSpPr>
          <p:nvPr/>
        </p:nvSpPr>
        <p:spPr bwMode="blackWhite">
          <a:xfrm>
            <a:off x="5599173" y="1188928"/>
            <a:ext cx="1188720" cy="43545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Cutover Planning</a:t>
            </a:r>
          </a:p>
        </p:txBody>
      </p:sp>
      <p:sp>
        <p:nvSpPr>
          <p:cNvPr id="16" name="Rectangle 43" descr="Production Cutover&#10;"/>
          <p:cNvSpPr>
            <a:spLocks noChangeArrowheads="1"/>
          </p:cNvSpPr>
          <p:nvPr/>
        </p:nvSpPr>
        <p:spPr bwMode="blackWhite">
          <a:xfrm>
            <a:off x="7185253" y="2075164"/>
            <a:ext cx="1188720" cy="342663"/>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Cutover</a:t>
            </a:r>
          </a:p>
        </p:txBody>
      </p:sp>
      <p:sp>
        <p:nvSpPr>
          <p:cNvPr id="85" name="Rectangle 27" descr="Security Matrix Mapping&#10;"/>
          <p:cNvSpPr>
            <a:spLocks noChangeArrowheads="1"/>
          </p:cNvSpPr>
          <p:nvPr/>
        </p:nvSpPr>
        <p:spPr bwMode="blackWhite">
          <a:xfrm>
            <a:off x="3970617" y="2893025"/>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Security Matrix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Mapping</a:t>
            </a:r>
          </a:p>
        </p:txBody>
      </p:sp>
      <p:sp>
        <p:nvSpPr>
          <p:cNvPr id="88" name="Rectangle 42" descr="Production Environment Prep"/>
          <p:cNvSpPr>
            <a:spLocks noChangeArrowheads="1"/>
          </p:cNvSpPr>
          <p:nvPr/>
        </p:nvSpPr>
        <p:spPr bwMode="blackWhite">
          <a:xfrm>
            <a:off x="7185253" y="1581455"/>
            <a:ext cx="1188720" cy="44511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Environment Prep</a:t>
            </a:r>
          </a:p>
        </p:txBody>
      </p:sp>
      <p:sp>
        <p:nvSpPr>
          <p:cNvPr id="19" name="Rectangle 8x">
            <a:extLst>
              <a:ext uri="{C183D7F6-B498-43B3-948B-1728B52AA6E4}">
                <adec:decorative xmlns="" xmlns:adec="http://schemas.microsoft.com/office/drawing/2017/decorative" val="1"/>
              </a:ext>
            </a:extLst>
          </p:cNvPr>
          <p:cNvSpPr>
            <a:spLocks noChangeArrowheads="1"/>
          </p:cNvSpPr>
          <p:nvPr/>
        </p:nvSpPr>
        <p:spPr bwMode="auto">
          <a:xfrm>
            <a:off x="2192154" y="915856"/>
            <a:ext cx="1490472" cy="4203832"/>
          </a:xfrm>
          <a:prstGeom prst="rect">
            <a:avLst/>
          </a:prstGeom>
          <a:solidFill>
            <a:srgbClr val="F2CD00"/>
          </a:solidFill>
          <a:ln w="6350" algn="ctr">
            <a:solidFill>
              <a:schemeClr val="accent5"/>
            </a:solidFill>
            <a:miter lim="800000"/>
            <a:headEnd/>
            <a:tailEnd/>
          </a:ln>
        </p:spPr>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20" name="Rectangle 8" descr="Gate 2: Structure"/>
          <p:cNvSpPr>
            <a:spLocks noChangeArrowheads="1"/>
          </p:cNvSpPr>
          <p:nvPr/>
        </p:nvSpPr>
        <p:spPr bwMode="auto">
          <a:xfrm>
            <a:off x="2229007" y="886412"/>
            <a:ext cx="1490472" cy="320040"/>
          </a:xfrm>
          <a:prstGeom prst="rect">
            <a:avLst/>
          </a:prstGeom>
          <a:noFill/>
          <a:ln w="9525">
            <a:noFill/>
            <a:miter lim="800000"/>
            <a:headEnd/>
            <a:tailEnd/>
          </a:ln>
        </p:spPr>
        <p:txBody>
          <a:bodyPr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STRUCTURE</a:t>
            </a:r>
          </a:p>
        </p:txBody>
      </p:sp>
      <p:sp>
        <p:nvSpPr>
          <p:cNvPr id="74" name="Rectangle 9" descr="Global Design&#10;Adoption (GDA)&#10;"/>
          <p:cNvSpPr>
            <a:spLocks noChangeArrowheads="1"/>
          </p:cNvSpPr>
          <p:nvPr/>
        </p:nvSpPr>
        <p:spPr bwMode="blackWhite">
          <a:xfrm>
            <a:off x="2321869" y="118712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Global Design</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Adoption (GDA)</a:t>
            </a:r>
          </a:p>
        </p:txBody>
      </p:sp>
      <p:sp>
        <p:nvSpPr>
          <p:cNvPr id="75" name="Rectangle 10" descr="Business Process &#10;Fit/Gap (BPFG)&#10;"/>
          <p:cNvSpPr>
            <a:spLocks noChangeArrowheads="1"/>
          </p:cNvSpPr>
          <p:nvPr/>
        </p:nvSpPr>
        <p:spPr bwMode="blackWhite">
          <a:xfrm>
            <a:off x="2321869" y="155080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Business Process </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Fit/Gap (BPFG)</a:t>
            </a:r>
          </a:p>
        </p:txBody>
      </p:sp>
      <p:sp>
        <p:nvSpPr>
          <p:cNvPr id="76" name="Rectangle 11" descr="Update BP flows"/>
          <p:cNvSpPr>
            <a:spLocks noChangeArrowheads="1"/>
          </p:cNvSpPr>
          <p:nvPr/>
        </p:nvSpPr>
        <p:spPr bwMode="blackWhite">
          <a:xfrm>
            <a:off x="2321869" y="1920915"/>
            <a:ext cx="1188720" cy="268839"/>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BP Flows</a:t>
            </a:r>
          </a:p>
        </p:txBody>
      </p:sp>
      <p:sp>
        <p:nvSpPr>
          <p:cNvPr id="77" name="Rectangle 12" descr="Local Configuration&#10;"/>
          <p:cNvSpPr>
            <a:spLocks noChangeArrowheads="1"/>
          </p:cNvSpPr>
          <p:nvPr/>
        </p:nvSpPr>
        <p:spPr bwMode="blackWhite">
          <a:xfrm>
            <a:off x="2322237" y="2239829"/>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Local Configuration</a:t>
            </a:r>
          </a:p>
        </p:txBody>
      </p:sp>
      <p:sp>
        <p:nvSpPr>
          <p:cNvPr id="79" name="Rectangle 14" descr="UAT Test Definition"/>
          <p:cNvSpPr>
            <a:spLocks noChangeArrowheads="1"/>
          </p:cNvSpPr>
          <p:nvPr/>
        </p:nvSpPr>
        <p:spPr bwMode="blackWhite">
          <a:xfrm>
            <a:off x="2316104" y="2965414"/>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UAT Test Definition</a:t>
            </a:r>
          </a:p>
        </p:txBody>
      </p:sp>
      <p:sp>
        <p:nvSpPr>
          <p:cNvPr id="80" name="Rectangle 15" descr="UAT Materials Build&#10;"/>
          <p:cNvSpPr>
            <a:spLocks noChangeArrowheads="1"/>
          </p:cNvSpPr>
          <p:nvPr/>
        </p:nvSpPr>
        <p:spPr bwMode="blackWhite">
          <a:xfrm>
            <a:off x="2314061" y="330381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endParaRP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UAT Materials Build</a:t>
            </a:r>
          </a:p>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endParaRPr>
          </a:p>
        </p:txBody>
      </p:sp>
      <p:sp>
        <p:nvSpPr>
          <p:cNvPr id="81" name="Rectangle 16" descr="Identify Exceptions"/>
          <p:cNvSpPr>
            <a:spLocks noChangeArrowheads="1"/>
          </p:cNvSpPr>
          <p:nvPr/>
        </p:nvSpPr>
        <p:spPr bwMode="blackWhite">
          <a:xfrm>
            <a:off x="2313721" y="3660339"/>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Identify Exceptions</a:t>
            </a:r>
          </a:p>
        </p:txBody>
      </p:sp>
      <p:sp>
        <p:nvSpPr>
          <p:cNvPr id="24" name="Rectangle 17" descr="Design Extensions&#10;"/>
          <p:cNvSpPr>
            <a:spLocks noChangeArrowheads="1"/>
          </p:cNvSpPr>
          <p:nvPr/>
        </p:nvSpPr>
        <p:spPr bwMode="blackWhite">
          <a:xfrm>
            <a:off x="2312473" y="4016937"/>
            <a:ext cx="1188720" cy="29260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Design Extensions</a:t>
            </a:r>
          </a:p>
        </p:txBody>
      </p:sp>
      <p:sp>
        <p:nvSpPr>
          <p:cNvPr id="25" name="Rectangle 18" descr="Prepare or Update&#10;Test Scripts&#10;"/>
          <p:cNvSpPr>
            <a:spLocks noChangeArrowheads="1"/>
          </p:cNvSpPr>
          <p:nvPr/>
        </p:nvSpPr>
        <p:spPr bwMode="blackWhite">
          <a:xfrm>
            <a:off x="2310047" y="435918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or Update</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Test Scripts</a:t>
            </a:r>
          </a:p>
        </p:txBody>
      </p:sp>
      <p:sp>
        <p:nvSpPr>
          <p:cNvPr id="60" name="Rectangle 13" descr="Training Materials &#10;Analysis/Build"/>
          <p:cNvSpPr>
            <a:spLocks noChangeArrowheads="1"/>
          </p:cNvSpPr>
          <p:nvPr/>
        </p:nvSpPr>
        <p:spPr bwMode="blackWhite">
          <a:xfrm>
            <a:off x="2313243" y="2585319"/>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Training Materials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Analysis/Build</a:t>
            </a:r>
          </a:p>
        </p:txBody>
      </p:sp>
      <p:sp>
        <p:nvSpPr>
          <p:cNvPr id="116" name="Rectangle 19"/>
          <p:cNvSpPr>
            <a:spLocks noChangeArrowheads="1"/>
          </p:cNvSpPr>
          <p:nvPr/>
        </p:nvSpPr>
        <p:spPr bwMode="blackWhite">
          <a:xfrm>
            <a:off x="2310047" y="4739523"/>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rPr>
              <a:t> </a:t>
            </a: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Map Supplemental Systems Data </a:t>
            </a:r>
          </a:p>
        </p:txBody>
      </p:sp>
      <p:sp>
        <p:nvSpPr>
          <p:cNvPr id="156" name="Rectangle 44" descr="Go/No Go Decision"/>
          <p:cNvSpPr>
            <a:spLocks noChangeArrowheads="1"/>
          </p:cNvSpPr>
          <p:nvPr/>
        </p:nvSpPr>
        <p:spPr bwMode="blackWhite">
          <a:xfrm>
            <a:off x="7185253" y="1217978"/>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Go/No Go Decision</a:t>
            </a:r>
          </a:p>
        </p:txBody>
      </p:sp>
      <p:sp>
        <p:nvSpPr>
          <p:cNvPr id="93" name="Rectangle 45" descr="Milestone Sign-Off"/>
          <p:cNvSpPr>
            <a:spLocks noChangeArrowheads="1"/>
          </p:cNvSpPr>
          <p:nvPr/>
        </p:nvSpPr>
        <p:spPr bwMode="blackWhite">
          <a:xfrm>
            <a:off x="7185253" y="2932352"/>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Milestone Sign-Off</a:t>
            </a:r>
          </a:p>
        </p:txBody>
      </p:sp>
      <p:sp>
        <p:nvSpPr>
          <p:cNvPr id="95" name="Rectangle 47" descr="Go Live"/>
          <p:cNvSpPr>
            <a:spLocks noChangeArrowheads="1"/>
          </p:cNvSpPr>
          <p:nvPr/>
        </p:nvSpPr>
        <p:spPr bwMode="blackWhite">
          <a:xfrm>
            <a:off x="7185253" y="4031185"/>
            <a:ext cx="1188720" cy="497006"/>
          </a:xfrm>
          <a:prstGeom prst="rect">
            <a:avLst/>
          </a:prstGeom>
          <a:solidFill>
            <a:srgbClr val="BCEEBC"/>
          </a:solidFill>
          <a:ln w="12700">
            <a:solidFill>
              <a:srgbClr val="009DD9"/>
            </a:solidFill>
            <a:miter lim="800000"/>
            <a:headEnd/>
            <a:tailEnd/>
          </a:ln>
          <a:effectLst>
            <a:innerShdw blurRad="114300">
              <a:prstClr val="black"/>
            </a:innerShdw>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Franklin Gothic Book"/>
                <a:ea typeface="+mn-ea"/>
                <a:cs typeface="Times New Roman" pitchFamily="18" charset="0"/>
              </a:rPr>
              <a:t>GO LIVE</a:t>
            </a:r>
          </a:p>
        </p:txBody>
      </p:sp>
      <p:sp>
        <p:nvSpPr>
          <p:cNvPr id="160" name="Rectangle 46" descr="Finalize Local Configuration Guides"/>
          <p:cNvSpPr>
            <a:spLocks noChangeArrowheads="1"/>
          </p:cNvSpPr>
          <p:nvPr/>
        </p:nvSpPr>
        <p:spPr bwMode="blackWhite">
          <a:xfrm>
            <a:off x="7191638" y="3344152"/>
            <a:ext cx="1188720" cy="512645"/>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Finalize Local Configuration Guides</a:t>
            </a:r>
          </a:p>
        </p:txBody>
      </p:sp>
      <p:sp>
        <p:nvSpPr>
          <p:cNvPr id="48" name="Rectangle 2" descr="Project Planning "/>
          <p:cNvSpPr>
            <a:spLocks noChangeArrowheads="1"/>
          </p:cNvSpPr>
          <p:nvPr/>
        </p:nvSpPr>
        <p:spPr bwMode="blackWhite">
          <a:xfrm>
            <a:off x="717590" y="1206504"/>
            <a:ext cx="1188720" cy="473633"/>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Project Planning (Checklists &amp; Templates) </a:t>
            </a:r>
          </a:p>
        </p:txBody>
      </p:sp>
      <p:sp>
        <p:nvSpPr>
          <p:cNvPr id="49" name="Rectangle 5" descr="Security Design"/>
          <p:cNvSpPr>
            <a:spLocks noChangeArrowheads="1"/>
          </p:cNvSpPr>
          <p:nvPr/>
        </p:nvSpPr>
        <p:spPr bwMode="blackWhite">
          <a:xfrm>
            <a:off x="729329" y="3296593"/>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Security Redesign (DG2 only)</a:t>
            </a:r>
          </a:p>
        </p:txBody>
      </p:sp>
      <p:sp>
        <p:nvSpPr>
          <p:cNvPr id="59" name="Rectangle 4" descr="Build PeopleSoft Environments&#10;"/>
          <p:cNvSpPr>
            <a:spLocks noChangeArrowheads="1"/>
          </p:cNvSpPr>
          <p:nvPr/>
        </p:nvSpPr>
        <p:spPr bwMode="blackWhite">
          <a:xfrm>
            <a:off x="729329" y="2879309"/>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Build PeopleSoft Environments</a:t>
            </a:r>
          </a:p>
        </p:txBody>
      </p:sp>
      <p:sp>
        <p:nvSpPr>
          <p:cNvPr id="62" name="Rectangle 3" descr="Chart of Accounts"/>
          <p:cNvSpPr>
            <a:spLocks noChangeArrowheads="1"/>
          </p:cNvSpPr>
          <p:nvPr/>
        </p:nvSpPr>
        <p:spPr bwMode="blackWhite">
          <a:xfrm>
            <a:off x="731097" y="2457047"/>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Chart of Accounts Redesign (DG2 only)</a:t>
            </a:r>
          </a:p>
        </p:txBody>
      </p:sp>
      <p:sp>
        <p:nvSpPr>
          <p:cNvPr id="100" name="Rectangle 37" descr="Performance Testing&#10;">
            <a:extLst>
              <a:ext uri="{FF2B5EF4-FFF2-40B4-BE49-F238E27FC236}">
                <a16:creationId xmlns:a16="http://schemas.microsoft.com/office/drawing/2014/main" id="{70938AC6-5CF2-42D5-93BD-E29983E5D939}"/>
              </a:ext>
            </a:extLst>
          </p:cNvPr>
          <p:cNvSpPr>
            <a:spLocks noChangeArrowheads="1"/>
          </p:cNvSpPr>
          <p:nvPr/>
        </p:nvSpPr>
        <p:spPr bwMode="blackWhite">
          <a:xfrm>
            <a:off x="5606858" y="2907757"/>
            <a:ext cx="1188720" cy="388836"/>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Performance Testing</a:t>
            </a:r>
          </a:p>
        </p:txBody>
      </p:sp>
      <p:sp>
        <p:nvSpPr>
          <p:cNvPr id="102" name="Rectangle 7" descr="Organizational Change Management Assessments Begin">
            <a:extLst>
              <a:ext uri="{FF2B5EF4-FFF2-40B4-BE49-F238E27FC236}">
                <a16:creationId xmlns:a16="http://schemas.microsoft.com/office/drawing/2014/main" id="{D2A2A3D5-22E0-40B9-A954-FA61BAF8357F}"/>
              </a:ext>
            </a:extLst>
          </p:cNvPr>
          <p:cNvSpPr>
            <a:spLocks noChangeArrowheads="1"/>
          </p:cNvSpPr>
          <p:nvPr/>
        </p:nvSpPr>
        <p:spPr bwMode="blackWhite">
          <a:xfrm>
            <a:off x="739478" y="3737955"/>
            <a:ext cx="1188720" cy="5715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Organizational Change Management Assessments Begin</a:t>
            </a:r>
          </a:p>
        </p:txBody>
      </p:sp>
      <p:sp>
        <p:nvSpPr>
          <p:cNvPr id="55" name="Arrow: Pentagon 54">
            <a:extLst>
              <a:ext uri="{FF2B5EF4-FFF2-40B4-BE49-F238E27FC236}">
                <a16:creationId xmlns:a16="http://schemas.microsoft.com/office/drawing/2014/main" id="{54FB75E4-B1A7-4CA3-9D4A-7E524BA337E8}"/>
              </a:ext>
              <a:ext uri="{C183D7F6-B498-43B3-948B-1728B52AA6E4}">
                <adec:decorative xmlns="" xmlns:adec="http://schemas.microsoft.com/office/drawing/2017/decorative" val="1"/>
              </a:ext>
            </a:extLst>
          </p:cNvPr>
          <p:cNvSpPr/>
          <p:nvPr/>
        </p:nvSpPr>
        <p:spPr>
          <a:xfrm>
            <a:off x="573612" y="5162965"/>
            <a:ext cx="8083153" cy="204841"/>
          </a:xfrm>
          <a:prstGeom prst="homePlate">
            <a:avLst/>
          </a:prstGeom>
          <a:solidFill>
            <a:schemeClr val="accent2">
              <a:lumMod val="75000"/>
            </a:schemeClr>
          </a:solidFill>
          <a:ln>
            <a:solidFill>
              <a:srgbClr val="5F5F5F"/>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72" name="TextBox 49" descr="Organizational Change Management Assessment for Colleges &amp; SBCTC&#10;">
            <a:extLst>
              <a:ext uri="{FF2B5EF4-FFF2-40B4-BE49-F238E27FC236}">
                <a16:creationId xmlns:a16="http://schemas.microsoft.com/office/drawing/2014/main" id="{FD96371D-7122-4FBF-AE47-E91781F8E6C5}"/>
              </a:ext>
            </a:extLst>
          </p:cNvPr>
          <p:cNvSpPr txBox="1"/>
          <p:nvPr/>
        </p:nvSpPr>
        <p:spPr>
          <a:xfrm>
            <a:off x="1325346" y="5135821"/>
            <a:ext cx="6447054"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Franklin Gothic Medium"/>
                <a:ea typeface="+mn-ea"/>
                <a:cs typeface="+mn-cs"/>
              </a:rPr>
              <a:t>OCM Assessment, Activities &amp; Deliverables for Colleges &amp; SBCTC</a:t>
            </a:r>
          </a:p>
        </p:txBody>
      </p:sp>
      <p:graphicFrame>
        <p:nvGraphicFramePr>
          <p:cNvPr id="82" name="Table 50" descr="Deliverables for Gate 1, 2, 3, 4 and 5">
            <a:extLst>
              <a:ext uri="{FF2B5EF4-FFF2-40B4-BE49-F238E27FC236}">
                <a16:creationId xmlns:a16="http://schemas.microsoft.com/office/drawing/2014/main" id="{81C330E6-2F67-45E7-A6B7-101329DC7244}"/>
              </a:ext>
            </a:extLst>
          </p:cNvPr>
          <p:cNvGraphicFramePr>
            <a:graphicFrameLocks noGrp="1"/>
          </p:cNvGraphicFramePr>
          <p:nvPr/>
        </p:nvGraphicFramePr>
        <p:xfrm>
          <a:off x="585880" y="5390227"/>
          <a:ext cx="7945354" cy="1188720"/>
        </p:xfrm>
        <a:graphic>
          <a:graphicData uri="http://schemas.openxmlformats.org/drawingml/2006/table">
            <a:tbl>
              <a:tblPr firstRow="1" bandRow="1">
                <a:tableStyleId>{2D5ABB26-0587-4C30-8999-92F81FD0307C}</a:tableStyleId>
              </a:tblPr>
              <a:tblGrid>
                <a:gridCol w="1579350">
                  <a:extLst>
                    <a:ext uri="{9D8B030D-6E8A-4147-A177-3AD203B41FA5}">
                      <a16:colId xmlns:a16="http://schemas.microsoft.com/office/drawing/2014/main" val="584759954"/>
                    </a:ext>
                  </a:extLst>
                </a:gridCol>
                <a:gridCol w="1678108">
                  <a:extLst>
                    <a:ext uri="{9D8B030D-6E8A-4147-A177-3AD203B41FA5}">
                      <a16:colId xmlns:a16="http://schemas.microsoft.com/office/drawing/2014/main" val="3410510606"/>
                    </a:ext>
                  </a:extLst>
                </a:gridCol>
                <a:gridCol w="1628775">
                  <a:extLst>
                    <a:ext uri="{9D8B030D-6E8A-4147-A177-3AD203B41FA5}">
                      <a16:colId xmlns:a16="http://schemas.microsoft.com/office/drawing/2014/main" val="222785292"/>
                    </a:ext>
                  </a:extLst>
                </a:gridCol>
                <a:gridCol w="1575026">
                  <a:extLst>
                    <a:ext uri="{9D8B030D-6E8A-4147-A177-3AD203B41FA5}">
                      <a16:colId xmlns:a16="http://schemas.microsoft.com/office/drawing/2014/main" val="3529910350"/>
                    </a:ext>
                  </a:extLst>
                </a:gridCol>
                <a:gridCol w="1484095">
                  <a:extLst>
                    <a:ext uri="{9D8B030D-6E8A-4147-A177-3AD203B41FA5}">
                      <a16:colId xmlns:a16="http://schemas.microsoft.com/office/drawing/2014/main" val="886296708"/>
                    </a:ext>
                  </a:extLst>
                </a:gridCol>
              </a:tblGrid>
              <a:tr h="117029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College Project Charter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Resource Plan &amp; Budget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Plan Deliverables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Legacy BP Mapping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Initial Supplemental Systems Analysis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
                      </a:r>
                      <a:br>
                        <a:rPr lang="en-US" sz="900" dirty="0"/>
                      </a:br>
                      <a:r>
                        <a:rPr lang="en-US" sz="900" b="1" dirty="0"/>
                        <a:t>Change Impact Analysis 25%</a:t>
                      </a:r>
                    </a:p>
                  </a:txBody>
                  <a:tcPr>
                    <a:lnL w="9525" cap="flat" cmpd="sng" algn="ctr">
                      <a:solidFill>
                        <a:schemeClr val="bg2">
                          <a:lumMod val="50000"/>
                        </a:schemeClr>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GDA and BPFG Participation</a:t>
                      </a:r>
                    </a:p>
                    <a:p>
                      <a:pPr marL="112713" indent="-112713">
                        <a:buFont typeface="Arial" panose="020B0604020202020204" pitchFamily="34" charset="0"/>
                        <a:buChar char="•"/>
                      </a:pPr>
                      <a:r>
                        <a:rPr lang="en-US" sz="900" dirty="0"/>
                        <a:t>Supplemental Systems Data Mapping</a:t>
                      </a:r>
                    </a:p>
                    <a:p>
                      <a:pPr marL="112713" indent="-112713">
                        <a:buFont typeface="Arial" panose="020B0604020202020204" pitchFamily="34" charset="0"/>
                        <a:buChar char="•"/>
                      </a:pPr>
                      <a:r>
                        <a:rPr lang="en-US" sz="900" dirty="0"/>
                        <a:t>Initial Config Guides Sign-Off</a:t>
                      </a:r>
                    </a:p>
                    <a:p>
                      <a:pPr marL="112713" indent="-112713">
                        <a:buFont typeface="Arial" panose="020B0604020202020204" pitchFamily="34" charset="0"/>
                        <a:buChar char="•"/>
                      </a:pPr>
                      <a:r>
                        <a:rPr lang="en-US" sz="900" dirty="0"/>
                        <a:t>UAT Definition Sign-Off</a:t>
                      </a:r>
                    </a:p>
                    <a:p>
                      <a:endParaRPr lang="en-US" sz="900" dirty="0"/>
                    </a:p>
                    <a:p>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50%</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Design Requirements </a:t>
                      </a:r>
                      <a:br>
                        <a:rPr lang="en-US" sz="900" dirty="0"/>
                      </a:br>
                      <a:r>
                        <a:rPr lang="en-US" sz="900" dirty="0"/>
                        <a:t>Sign-Off</a:t>
                      </a:r>
                    </a:p>
                    <a:p>
                      <a:pPr marL="112713" indent="-112713">
                        <a:buFont typeface="Arial" panose="020B0604020202020204" pitchFamily="34" charset="0"/>
                        <a:buChar char="•"/>
                      </a:pPr>
                      <a:r>
                        <a:rPr lang="en-US" sz="900" dirty="0"/>
                        <a:t>Security Matrix Mapping</a:t>
                      </a:r>
                    </a:p>
                    <a:p>
                      <a:pPr marL="112713" indent="-112713">
                        <a:buFont typeface="Arial" panose="020B0604020202020204" pitchFamily="34" charset="0"/>
                        <a:buChar char="•"/>
                      </a:pPr>
                      <a:r>
                        <a:rPr lang="en-US" sz="900" dirty="0"/>
                        <a:t>Data Validation Sign-Off</a:t>
                      </a:r>
                    </a:p>
                    <a:p>
                      <a:endParaRPr lang="en-US" sz="900" dirty="0"/>
                    </a:p>
                    <a:p>
                      <a:endParaRPr lang="en-US" sz="900" dirty="0"/>
                    </a:p>
                    <a:p>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75%</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OCM Readiness Checklist</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UAT Sign-Off</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End-User Training</a:t>
                      </a:r>
                    </a:p>
                    <a:p>
                      <a:pPr marL="112713" indent="-112713">
                        <a:buFont typeface="Arial" panose="020B0604020202020204" pitchFamily="34" charset="0"/>
                        <a:buChar char="•"/>
                      </a:pPr>
                      <a:r>
                        <a:rPr lang="en-US" sz="900" dirty="0"/>
                        <a:t>Policy/Procedures Updated</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Cutover Plans, Legacy Shutdown Procedures</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100%</a:t>
                      </a:r>
                    </a:p>
                  </a:txBody>
                  <a:tcPr marR="0">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60325" indent="-60325">
                        <a:buFont typeface="Arial" panose="020B0604020202020204" pitchFamily="34" charset="0"/>
                        <a:buChar char="•"/>
                      </a:pPr>
                      <a:r>
                        <a:rPr lang="en-US" sz="900" dirty="0"/>
                        <a:t>College Cutover Plan</a:t>
                      </a:r>
                    </a:p>
                    <a:p>
                      <a:pPr marL="60325" indent="-60325">
                        <a:buFont typeface="Arial" panose="020B0604020202020204" pitchFamily="34" charset="0"/>
                        <a:buChar char="•"/>
                      </a:pPr>
                      <a:r>
                        <a:rPr lang="en-US" sz="900" dirty="0"/>
                        <a:t>Go/No Go Sign-Off</a:t>
                      </a:r>
                    </a:p>
                    <a:p>
                      <a:pPr marL="60325" indent="-60325">
                        <a:buFont typeface="Arial" panose="020B0604020202020204" pitchFamily="34" charset="0"/>
                        <a:buChar char="•"/>
                      </a:pPr>
                      <a:r>
                        <a:rPr lang="en-US" sz="900" dirty="0"/>
                        <a:t>Milestone Sign-Off</a:t>
                      </a:r>
                    </a:p>
                    <a:p>
                      <a:pPr marL="60325" indent="-60325">
                        <a:buFont typeface="Arial" panose="020B0604020202020204" pitchFamily="34" charset="0"/>
                        <a:buChar char="•"/>
                      </a:pPr>
                      <a:r>
                        <a:rPr lang="en-US" sz="900" dirty="0"/>
                        <a:t>Config Guides Sign-Off</a:t>
                      </a:r>
                    </a:p>
                    <a:p>
                      <a:pPr marL="60325" indent="-60325">
                        <a:buFont typeface="Arial" panose="020B0604020202020204" pitchFamily="34" charset="0"/>
                        <a:buChar char="•"/>
                      </a:pPr>
                      <a:r>
                        <a:rPr lang="en-US" sz="900" dirty="0"/>
                        <a:t>College Lessons Learned</a:t>
                      </a:r>
                    </a:p>
                    <a:p>
                      <a:pPr marL="60325" indent="-60325">
                        <a:buFont typeface="Arial" panose="020B0604020202020204" pitchFamily="34" charset="0"/>
                        <a:buChar char="•"/>
                      </a:pPr>
                      <a:endParaRPr lang="en-US" sz="900" dirty="0"/>
                    </a:p>
                    <a:p>
                      <a:pPr marL="0" indent="0" algn="r">
                        <a:spcBef>
                          <a:spcPts val="300"/>
                        </a:spcBef>
                        <a:buFont typeface="Arial" panose="020B0604020202020204" pitchFamily="34" charset="0"/>
                        <a:buNone/>
                      </a:pPr>
                      <a:r>
                        <a:rPr lang="en-US" sz="700" dirty="0"/>
                        <a:t/>
                      </a:r>
                      <a:br>
                        <a:rPr lang="en-US" sz="700" dirty="0"/>
                      </a:br>
                      <a:r>
                        <a:rPr lang="en-US" sz="700" dirty="0"/>
                        <a:t>Rev. 2019-03-05</a:t>
                      </a:r>
                    </a:p>
                  </a:txBody>
                  <a:tcPr>
                    <a:lnL w="12700" cap="flat" cmpd="sng" algn="ctr">
                      <a:solidFill>
                        <a:srgbClr val="9D9D9D"/>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noFill/>
                  </a:tcPr>
                </a:tc>
                <a:extLst>
                  <a:ext uri="{0D108BD9-81ED-4DB2-BD59-A6C34878D82A}">
                    <a16:rowId xmlns:a16="http://schemas.microsoft.com/office/drawing/2014/main" val="383955485"/>
                  </a:ext>
                </a:extLst>
              </a:tr>
            </a:tbl>
          </a:graphicData>
        </a:graphic>
      </p:graphicFrame>
      <p:sp>
        <p:nvSpPr>
          <p:cNvPr id="87" name="Rectangle 38" descr="Legacy System Shutdown Procedures in Place&#10;">
            <a:extLst>
              <a:ext uri="{FF2B5EF4-FFF2-40B4-BE49-F238E27FC236}">
                <a16:creationId xmlns:a16="http://schemas.microsoft.com/office/drawing/2014/main" id="{C2B1B4E4-4D54-4003-A32D-0277E2E684B5}"/>
              </a:ext>
            </a:extLst>
          </p:cNvPr>
          <p:cNvSpPr>
            <a:spLocks noChangeArrowheads="1"/>
          </p:cNvSpPr>
          <p:nvPr/>
        </p:nvSpPr>
        <p:spPr bwMode="blackWhite">
          <a:xfrm>
            <a:off x="5593360" y="3373728"/>
            <a:ext cx="1188720" cy="588056"/>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Legacy System Shutdown Procedures in Place</a:t>
            </a:r>
          </a:p>
        </p:txBody>
      </p:sp>
      <p:graphicFrame>
        <p:nvGraphicFramePr>
          <p:cNvPr id="92" name="Table - Gates" descr="Gate 1, Gate 2, Gate 3, Gate 4, Gate 5">
            <a:extLst>
              <a:ext uri="{FF2B5EF4-FFF2-40B4-BE49-F238E27FC236}">
                <a16:creationId xmlns:a16="http://schemas.microsoft.com/office/drawing/2014/main" id="{998D68CF-AC9D-48B7-8184-C8DD52305911}"/>
              </a:ext>
            </a:extLst>
          </p:cNvPr>
          <p:cNvGraphicFramePr>
            <a:graphicFrameLocks noGrp="1"/>
          </p:cNvGraphicFramePr>
          <p:nvPr/>
        </p:nvGraphicFramePr>
        <p:xfrm>
          <a:off x="583173" y="603088"/>
          <a:ext cx="7966593" cy="274320"/>
        </p:xfrm>
        <a:graphic>
          <a:graphicData uri="http://schemas.openxmlformats.org/drawingml/2006/table">
            <a:tbl>
              <a:tblPr firstRow="1" bandRow="1">
                <a:tableStyleId>{2D5ABB26-0587-4C30-8999-92F81FD0307C}</a:tableStyleId>
              </a:tblPr>
              <a:tblGrid>
                <a:gridCol w="1545314">
                  <a:extLst>
                    <a:ext uri="{9D8B030D-6E8A-4147-A177-3AD203B41FA5}">
                      <a16:colId xmlns:a16="http://schemas.microsoft.com/office/drawing/2014/main" val="584759954"/>
                    </a:ext>
                  </a:extLst>
                </a:gridCol>
                <a:gridCol w="1630024">
                  <a:extLst>
                    <a:ext uri="{9D8B030D-6E8A-4147-A177-3AD203B41FA5}">
                      <a16:colId xmlns:a16="http://schemas.microsoft.com/office/drawing/2014/main" val="3410510606"/>
                    </a:ext>
                  </a:extLst>
                </a:gridCol>
                <a:gridCol w="1605447">
                  <a:extLst>
                    <a:ext uri="{9D8B030D-6E8A-4147-A177-3AD203B41FA5}">
                      <a16:colId xmlns:a16="http://schemas.microsoft.com/office/drawing/2014/main" val="222785292"/>
                    </a:ext>
                  </a:extLst>
                </a:gridCol>
                <a:gridCol w="1610204">
                  <a:extLst>
                    <a:ext uri="{9D8B030D-6E8A-4147-A177-3AD203B41FA5}">
                      <a16:colId xmlns:a16="http://schemas.microsoft.com/office/drawing/2014/main" val="3529910350"/>
                    </a:ext>
                  </a:extLst>
                </a:gridCol>
                <a:gridCol w="1575604">
                  <a:extLst>
                    <a:ext uri="{9D8B030D-6E8A-4147-A177-3AD203B41FA5}">
                      <a16:colId xmlns:a16="http://schemas.microsoft.com/office/drawing/2014/main" val="886296708"/>
                    </a:ext>
                  </a:extLst>
                </a:gridCol>
              </a:tblGrid>
              <a:tr h="224866">
                <a:tc>
                  <a:txBody>
                    <a:bodyPr/>
                    <a:lstStyle/>
                    <a:p>
                      <a:pPr algn="ctr"/>
                      <a:r>
                        <a:rPr lang="en-US" sz="1200" b="1" dirty="0"/>
                        <a:t>GATE 1 </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accent3">
                        <a:lumMod val="60000"/>
                        <a:lumOff val="40000"/>
                      </a:schemeClr>
                    </a:solidFill>
                  </a:tcPr>
                </a:tc>
                <a:tc>
                  <a:txBody>
                    <a:bodyPr/>
                    <a:lstStyle/>
                    <a:p>
                      <a:pPr algn="ctr"/>
                      <a:r>
                        <a:rPr lang="en-US" sz="1200" b="1" dirty="0"/>
                        <a:t>GATE 2</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rgbClr val="FFEB85"/>
                    </a:solidFill>
                  </a:tcPr>
                </a:tc>
                <a:tc>
                  <a:txBody>
                    <a:bodyPr/>
                    <a:lstStyle/>
                    <a:p>
                      <a:pPr algn="ctr"/>
                      <a:r>
                        <a:rPr lang="en-US" sz="1200" b="1" dirty="0"/>
                        <a:t>GATE 3</a:t>
                      </a:r>
                    </a:p>
                  </a:txBody>
                  <a:tcPr>
                    <a:lnL w="9525" cap="flat" cmpd="sng" algn="ctr">
                      <a:solidFill>
                        <a:schemeClr val="bg1">
                          <a:lumMod val="50000"/>
                        </a:schemeClr>
                      </a:solidFill>
                      <a:prstDash val="solid"/>
                      <a:round/>
                      <a:headEnd type="none" w="med" len="med"/>
                      <a:tailEnd type="none" w="med" len="med"/>
                    </a:lnL>
                    <a:lnR w="12700" cap="flat" cmpd="sng" algn="ctr">
                      <a:solidFill>
                        <a:srgbClr val="9D9D9D"/>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bg2">
                        <a:lumMod val="60000"/>
                        <a:lumOff val="40000"/>
                      </a:schemeClr>
                    </a:solidFill>
                  </a:tcPr>
                </a:tc>
                <a:tc>
                  <a:txBody>
                    <a:bodyPr/>
                    <a:lstStyle/>
                    <a:p>
                      <a:pPr algn="ctr"/>
                      <a:r>
                        <a:rPr lang="en-US" sz="1200" b="1" dirty="0"/>
                        <a:t>GATE 4</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accent5">
                        <a:lumMod val="40000"/>
                        <a:lumOff val="60000"/>
                      </a:schemeClr>
                    </a:solidFill>
                  </a:tcPr>
                </a:tc>
                <a:tc>
                  <a:txBody>
                    <a:bodyPr/>
                    <a:lstStyle/>
                    <a:p>
                      <a:pPr algn="ctr"/>
                      <a:r>
                        <a:rPr lang="en-US" sz="1200" b="1" dirty="0"/>
                        <a:t>GATE 5</a:t>
                      </a:r>
                    </a:p>
                  </a:txBody>
                  <a:tcPr>
                    <a:lnL w="12700" cap="flat" cmpd="sng" algn="ctr">
                      <a:solidFill>
                        <a:srgbClr val="9D9D9D"/>
                      </a:solidFill>
                      <a:prstDash val="solid"/>
                      <a:round/>
                      <a:headEnd type="none" w="med" len="med"/>
                      <a:tailEnd type="none" w="med" len="med"/>
                    </a:lnL>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rgbClr val="BCEEBC"/>
                    </a:solidFill>
                  </a:tcPr>
                </a:tc>
                <a:extLst>
                  <a:ext uri="{0D108BD9-81ED-4DB2-BD59-A6C34878D82A}">
                    <a16:rowId xmlns:a16="http://schemas.microsoft.com/office/drawing/2014/main" val="2077431940"/>
                  </a:ext>
                </a:extLst>
              </a:tr>
            </a:tbl>
          </a:graphicData>
        </a:graphic>
      </p:graphicFrame>
      <p:sp>
        <p:nvSpPr>
          <p:cNvPr id="94" name="Arrow: Chevron 93">
            <a:extLst>
              <a:ext uri="{FF2B5EF4-FFF2-40B4-BE49-F238E27FC236}">
                <a16:creationId xmlns:a16="http://schemas.microsoft.com/office/drawing/2014/main" id="{43CF7B20-BFDB-4E3B-B157-16964BC43168}"/>
              </a:ext>
              <a:ext uri="{C183D7F6-B498-43B3-948B-1728B52AA6E4}">
                <adec:decorative xmlns="" xmlns:adec="http://schemas.microsoft.com/office/drawing/2017/decorative" val="1"/>
              </a:ext>
            </a:extLst>
          </p:cNvPr>
          <p:cNvSpPr/>
          <p:nvPr/>
        </p:nvSpPr>
        <p:spPr>
          <a:xfrm>
            <a:off x="5260110" y="607507"/>
            <a:ext cx="212792" cy="268129"/>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6" name="Arrow: Chevron 95">
            <a:extLst>
              <a:ext uri="{FF2B5EF4-FFF2-40B4-BE49-F238E27FC236}">
                <a16:creationId xmlns:a16="http://schemas.microsoft.com/office/drawing/2014/main" id="{4D4C2791-A9A8-42EA-A51D-B217AA91D63D}"/>
              </a:ext>
              <a:ext uri="{C183D7F6-B498-43B3-948B-1728B52AA6E4}">
                <adec:decorative xmlns="" xmlns:adec="http://schemas.microsoft.com/office/drawing/2017/decorative" val="1"/>
              </a:ext>
            </a:extLst>
          </p:cNvPr>
          <p:cNvSpPr/>
          <p:nvPr/>
        </p:nvSpPr>
        <p:spPr>
          <a:xfrm>
            <a:off x="6874607" y="609089"/>
            <a:ext cx="212792" cy="260139"/>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7" name="Arrow: Chevron 96">
            <a:extLst>
              <a:ext uri="{FF2B5EF4-FFF2-40B4-BE49-F238E27FC236}">
                <a16:creationId xmlns:a16="http://schemas.microsoft.com/office/drawing/2014/main" id="{2C273093-CC50-444F-8801-DAAE43144EAA}"/>
              </a:ext>
              <a:ext uri="{C183D7F6-B498-43B3-948B-1728B52AA6E4}">
                <adec:decorative xmlns="" xmlns:adec="http://schemas.microsoft.com/office/drawing/2017/decorative" val="1"/>
              </a:ext>
            </a:extLst>
          </p:cNvPr>
          <p:cNvSpPr/>
          <p:nvPr/>
        </p:nvSpPr>
        <p:spPr>
          <a:xfrm>
            <a:off x="3651911" y="609205"/>
            <a:ext cx="212792" cy="26315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8" name="Arrow: Chevron 97">
            <a:extLst>
              <a:ext uri="{FF2B5EF4-FFF2-40B4-BE49-F238E27FC236}">
                <a16:creationId xmlns:a16="http://schemas.microsoft.com/office/drawing/2014/main" id="{4944D78D-96F9-4B7B-86CA-C7713D919B6C}"/>
              </a:ext>
              <a:ext uri="{C183D7F6-B498-43B3-948B-1728B52AA6E4}">
                <adec:decorative xmlns="" xmlns:adec="http://schemas.microsoft.com/office/drawing/2017/decorative" val="1"/>
              </a:ext>
            </a:extLst>
          </p:cNvPr>
          <p:cNvSpPr/>
          <p:nvPr/>
        </p:nvSpPr>
        <p:spPr>
          <a:xfrm>
            <a:off x="2014603" y="606954"/>
            <a:ext cx="212792" cy="267914"/>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9" name="Arrow: Chevron 98">
            <a:extLst>
              <a:ext uri="{FF2B5EF4-FFF2-40B4-BE49-F238E27FC236}">
                <a16:creationId xmlns:a16="http://schemas.microsoft.com/office/drawing/2014/main" id="{FC899A71-4FEA-4385-A66B-618E1494AD9C}"/>
              </a:ext>
              <a:ext uri="{C183D7F6-B498-43B3-948B-1728B52AA6E4}">
                <adec:decorative xmlns="" xmlns:adec="http://schemas.microsoft.com/office/drawing/2017/decorative" val="1"/>
              </a:ext>
            </a:extLst>
          </p:cNvPr>
          <p:cNvSpPr/>
          <p:nvPr/>
        </p:nvSpPr>
        <p:spPr>
          <a:xfrm>
            <a:off x="8443973" y="609205"/>
            <a:ext cx="212792" cy="261646"/>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47" name="Rectangle 1" descr="Initiation&#10;"/>
          <p:cNvSpPr>
            <a:spLocks noChangeArrowheads="1"/>
          </p:cNvSpPr>
          <p:nvPr/>
        </p:nvSpPr>
        <p:spPr bwMode="invGray">
          <a:xfrm>
            <a:off x="583173" y="896659"/>
            <a:ext cx="1434605" cy="307777"/>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INITIATION</a:t>
            </a:r>
          </a:p>
        </p:txBody>
      </p:sp>
      <p:sp>
        <p:nvSpPr>
          <p:cNvPr id="83" name="Rectangle 34" descr="Production Cutover Planning&#10;">
            <a:extLst>
              <a:ext uri="{FF2B5EF4-FFF2-40B4-BE49-F238E27FC236}">
                <a16:creationId xmlns:a16="http://schemas.microsoft.com/office/drawing/2014/main" id="{2CA926ED-6B78-4B3B-AABC-1E3B0FB89339}"/>
              </a:ext>
            </a:extLst>
          </p:cNvPr>
          <p:cNvSpPr>
            <a:spLocks noChangeArrowheads="1"/>
          </p:cNvSpPr>
          <p:nvPr/>
        </p:nvSpPr>
        <p:spPr bwMode="blackWhite">
          <a:xfrm>
            <a:off x="5593360" y="1685835"/>
            <a:ext cx="1188720" cy="33571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Pre-User Acceptance Testing Training</a:t>
            </a:r>
          </a:p>
        </p:txBody>
      </p:sp>
      <p:sp>
        <p:nvSpPr>
          <p:cNvPr id="101" name="Rectangle 43" descr="Production Cutover&#10;">
            <a:extLst>
              <a:ext uri="{FF2B5EF4-FFF2-40B4-BE49-F238E27FC236}">
                <a16:creationId xmlns:a16="http://schemas.microsoft.com/office/drawing/2014/main" id="{B939D5F3-522F-45BB-914C-C8CB1A960761}"/>
              </a:ext>
            </a:extLst>
          </p:cNvPr>
          <p:cNvSpPr>
            <a:spLocks noChangeArrowheads="1"/>
          </p:cNvSpPr>
          <p:nvPr/>
        </p:nvSpPr>
        <p:spPr bwMode="blackWhite">
          <a:xfrm>
            <a:off x="7174352" y="251507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Validation</a:t>
            </a:r>
          </a:p>
        </p:txBody>
      </p:sp>
      <p:sp>
        <p:nvSpPr>
          <p:cNvPr id="78" name="Rectangle 47" descr="Go Live">
            <a:extLst>
              <a:ext uri="{FF2B5EF4-FFF2-40B4-BE49-F238E27FC236}">
                <a16:creationId xmlns:a16="http://schemas.microsoft.com/office/drawing/2014/main" id="{25414F15-9BE6-4054-A8C5-0EF305FD8603}"/>
              </a:ext>
            </a:extLst>
          </p:cNvPr>
          <p:cNvSpPr>
            <a:spLocks noChangeArrowheads="1"/>
          </p:cNvSpPr>
          <p:nvPr/>
        </p:nvSpPr>
        <p:spPr bwMode="blackWhite">
          <a:xfrm>
            <a:off x="730986" y="4491757"/>
            <a:ext cx="1188720" cy="511692"/>
          </a:xfrm>
          <a:prstGeom prst="rect">
            <a:avLst/>
          </a:prstGeom>
          <a:solidFill>
            <a:schemeClr val="accent3">
              <a:lumMod val="40000"/>
              <a:lumOff val="60000"/>
            </a:schemeClr>
          </a:solidFill>
          <a:ln w="12700">
            <a:solidFill>
              <a:srgbClr val="009DD9"/>
            </a:solidFill>
            <a:miter lim="800000"/>
            <a:headEnd/>
            <a:tailEnd/>
          </a:ln>
          <a:effectLst>
            <a:innerShdw blurRad="114300">
              <a:prstClr val="black"/>
            </a:innerShdw>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Franklin Gothic Book"/>
                <a:ea typeface="+mn-ea"/>
                <a:cs typeface="Times New Roman" pitchFamily="18" charset="0"/>
              </a:rPr>
              <a:t>GATE 1 PEER REVIEW</a:t>
            </a:r>
          </a:p>
        </p:txBody>
      </p:sp>
      <p:sp>
        <p:nvSpPr>
          <p:cNvPr id="103" name="Rectangle 7" descr="Organizational Change Management Assessments Begin">
            <a:extLst>
              <a:ext uri="{FF2B5EF4-FFF2-40B4-BE49-F238E27FC236}">
                <a16:creationId xmlns:a16="http://schemas.microsoft.com/office/drawing/2014/main" id="{5BF4019F-B570-4024-8151-6BC686533C4A}"/>
              </a:ext>
            </a:extLst>
          </p:cNvPr>
          <p:cNvSpPr>
            <a:spLocks noChangeArrowheads="1"/>
          </p:cNvSpPr>
          <p:nvPr/>
        </p:nvSpPr>
        <p:spPr bwMode="blackWhite">
          <a:xfrm>
            <a:off x="717590" y="1797170"/>
            <a:ext cx="1188720" cy="5715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Start Change Impact Analysis &amp; Change Action Plan</a:t>
            </a:r>
          </a:p>
        </p:txBody>
      </p:sp>
      <p:sp>
        <p:nvSpPr>
          <p:cNvPr id="104" name="Arrow: Chevron 103">
            <a:extLst>
              <a:ext uri="{FF2B5EF4-FFF2-40B4-BE49-F238E27FC236}">
                <a16:creationId xmlns:a16="http://schemas.microsoft.com/office/drawing/2014/main" id="{0B96271C-F671-4564-BE5E-CA4D1E965F7B}"/>
              </a:ext>
              <a:ext uri="{C183D7F6-B498-43B3-948B-1728B52AA6E4}">
                <adec:decorative xmlns="" xmlns:adec="http://schemas.microsoft.com/office/drawing/2017/decorative" val="1"/>
              </a:ext>
            </a:extLst>
          </p:cNvPr>
          <p:cNvSpPr/>
          <p:nvPr/>
        </p:nvSpPr>
        <p:spPr>
          <a:xfrm>
            <a:off x="8531234" y="5162964"/>
            <a:ext cx="212792" cy="20484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105" name="Arrow: Chevron 104">
            <a:extLst>
              <a:ext uri="{FF2B5EF4-FFF2-40B4-BE49-F238E27FC236}">
                <a16:creationId xmlns:a16="http://schemas.microsoft.com/office/drawing/2014/main" id="{C59FE89C-EBEF-40F8-9931-168B295F5B02}"/>
              </a:ext>
              <a:ext uri="{C183D7F6-B498-43B3-948B-1728B52AA6E4}">
                <adec:decorative xmlns="" xmlns:adec="http://schemas.microsoft.com/office/drawing/2017/decorative" val="1"/>
              </a:ext>
            </a:extLst>
          </p:cNvPr>
          <p:cNvSpPr/>
          <p:nvPr/>
        </p:nvSpPr>
        <p:spPr>
          <a:xfrm>
            <a:off x="585562" y="5162133"/>
            <a:ext cx="212792" cy="20484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2" name="Slide Number Placeholder 1">
            <a:extLst>
              <a:ext uri="{FF2B5EF4-FFF2-40B4-BE49-F238E27FC236}">
                <a16:creationId xmlns:a16="http://schemas.microsoft.com/office/drawing/2014/main" id="{3C7F5FDF-533D-4176-B1D3-84C9CEA7490F}"/>
              </a:ext>
            </a:extLst>
          </p:cNvPr>
          <p:cNvSpPr>
            <a:spLocks noGrp="1"/>
          </p:cNvSpPr>
          <p:nvPr>
            <p:ph type="sldNum" sz="quarter" idx="12"/>
          </p:nvPr>
        </p:nvSpPr>
        <p:spPr/>
        <p:txBody>
          <a:bodyPr/>
          <a:lstStyle/>
          <a:p>
            <a:fld id="{DEE5BC03-7CE3-4FE3-BC0A-0ACCA8AC1F24}" type="slidenum">
              <a:rPr lang="en-US" sz="900" smtClean="0"/>
              <a:pPr/>
              <a:t>3</a:t>
            </a:fld>
            <a:endParaRPr lang="en-US" sz="900" dirty="0"/>
          </a:p>
        </p:txBody>
      </p:sp>
    </p:spTree>
    <p:extLst>
      <p:ext uri="{BB962C8B-B14F-4D97-AF65-F5344CB8AC3E}">
        <p14:creationId xmlns:p14="http://schemas.microsoft.com/office/powerpoint/2010/main" val="3440092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327" y="1457982"/>
            <a:ext cx="8302337" cy="554275"/>
          </a:xfrm>
        </p:spPr>
        <p:txBody>
          <a:bodyPr/>
          <a:lstStyle/>
          <a:p>
            <a:r>
              <a:rPr lang="en-US" dirty="0"/>
              <a:t>Lessons learned Sessions 	</a:t>
            </a:r>
          </a:p>
        </p:txBody>
      </p:sp>
      <p:sp>
        <p:nvSpPr>
          <p:cNvPr id="3" name="Slide Number Placeholder 2"/>
          <p:cNvSpPr>
            <a:spLocks noGrp="1"/>
          </p:cNvSpPr>
          <p:nvPr>
            <p:ph type="sldNum" sz="quarter" idx="12"/>
          </p:nvPr>
        </p:nvSpPr>
        <p:spPr/>
        <p:txBody>
          <a:bodyPr/>
          <a:lstStyle/>
          <a:p>
            <a:fld id="{DEE5BC03-7CE3-4FE3-BC0A-0ACCA8AC1F24}" type="slidenum">
              <a:rPr lang="en-US" smtClean="0"/>
              <a:pPr/>
              <a:t>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9846861"/>
              </p:ext>
            </p:extLst>
          </p:nvPr>
        </p:nvGraphicFramePr>
        <p:xfrm>
          <a:off x="625151" y="2244436"/>
          <a:ext cx="7903028" cy="4053237"/>
        </p:xfrm>
        <a:graphic>
          <a:graphicData uri="http://schemas.openxmlformats.org/drawingml/2006/table">
            <a:tbl>
              <a:tblPr firstRow="1" bandRow="1">
                <a:tableStyleId>{93296810-A885-4BE3-A3E7-6D5BEEA58F35}</a:tableStyleId>
              </a:tblPr>
              <a:tblGrid>
                <a:gridCol w="5990253">
                  <a:extLst>
                    <a:ext uri="{9D8B030D-6E8A-4147-A177-3AD203B41FA5}">
                      <a16:colId xmlns:a16="http://schemas.microsoft.com/office/drawing/2014/main" val="335132636"/>
                    </a:ext>
                  </a:extLst>
                </a:gridCol>
                <a:gridCol w="1912775">
                  <a:extLst>
                    <a:ext uri="{9D8B030D-6E8A-4147-A177-3AD203B41FA5}">
                      <a16:colId xmlns:a16="http://schemas.microsoft.com/office/drawing/2014/main" val="4028252873"/>
                    </a:ext>
                  </a:extLst>
                </a:gridCol>
              </a:tblGrid>
              <a:tr h="453806">
                <a:tc>
                  <a:txBody>
                    <a:bodyPr/>
                    <a:lstStyle/>
                    <a:p>
                      <a:r>
                        <a:rPr lang="en-US" dirty="0"/>
                        <a:t>Meetings</a:t>
                      </a:r>
                    </a:p>
                  </a:txBody>
                  <a:tcPr/>
                </a:tc>
                <a:tc>
                  <a:txBody>
                    <a:bodyPr/>
                    <a:lstStyle/>
                    <a:p>
                      <a:r>
                        <a:rPr lang="en-US" dirty="0"/>
                        <a:t>Date Completed</a:t>
                      </a:r>
                    </a:p>
                  </a:txBody>
                  <a:tcPr/>
                </a:tc>
                <a:extLst>
                  <a:ext uri="{0D108BD9-81ED-4DB2-BD59-A6C34878D82A}">
                    <a16:rowId xmlns:a16="http://schemas.microsoft.com/office/drawing/2014/main" val="4277850832"/>
                  </a:ext>
                </a:extLst>
              </a:tr>
              <a:tr h="703071">
                <a:tc>
                  <a:txBody>
                    <a:bodyPr/>
                    <a:lstStyle/>
                    <a:p>
                      <a:r>
                        <a:rPr lang="en-US" dirty="0"/>
                        <a:t>DG3-A Conversion Approach Lessons Learned to Implement</a:t>
                      </a:r>
                      <a:r>
                        <a:rPr lang="en-US" baseline="0" dirty="0"/>
                        <a:t> for DG3 Go Live </a:t>
                      </a:r>
                      <a:r>
                        <a:rPr lang="en-US" dirty="0"/>
                        <a:t>(ctcLink Team Only) </a:t>
                      </a:r>
                    </a:p>
                  </a:txBody>
                  <a:tcPr/>
                </a:tc>
                <a:tc>
                  <a:txBody>
                    <a:bodyPr/>
                    <a:lstStyle/>
                    <a:p>
                      <a:r>
                        <a:rPr lang="en-US" dirty="0"/>
                        <a:t>March</a:t>
                      </a:r>
                      <a:r>
                        <a:rPr lang="en-US" baseline="0" dirty="0"/>
                        <a:t> 12, 2020</a:t>
                      </a:r>
                      <a:endParaRPr lang="en-US" dirty="0"/>
                    </a:p>
                  </a:txBody>
                  <a:tcPr/>
                </a:tc>
                <a:extLst>
                  <a:ext uri="{0D108BD9-81ED-4DB2-BD59-A6C34878D82A}">
                    <a16:rowId xmlns:a16="http://schemas.microsoft.com/office/drawing/2014/main" val="1943762779"/>
                  </a:ext>
                </a:extLst>
              </a:tr>
              <a:tr h="611301">
                <a:tc>
                  <a:txBody>
                    <a:bodyPr/>
                    <a:lstStyle/>
                    <a:p>
                      <a:r>
                        <a:rPr lang="en-US" dirty="0"/>
                        <a:t>DG3-A College</a:t>
                      </a:r>
                      <a:r>
                        <a:rPr lang="en-US" baseline="0" dirty="0"/>
                        <a:t> Lessons Learned (Lower Columbia &amp; Olympic)</a:t>
                      </a:r>
                      <a:endParaRPr lang="en-US" dirty="0"/>
                    </a:p>
                  </a:txBody>
                  <a:tcPr/>
                </a:tc>
                <a:tc>
                  <a:txBody>
                    <a:bodyPr/>
                    <a:lstStyle/>
                    <a:p>
                      <a:r>
                        <a:rPr lang="en-US" dirty="0"/>
                        <a:t>April 23, 2020</a:t>
                      </a:r>
                    </a:p>
                  </a:txBody>
                  <a:tcPr/>
                </a:tc>
                <a:extLst>
                  <a:ext uri="{0D108BD9-81ED-4DB2-BD59-A6C34878D82A}">
                    <a16:rowId xmlns:a16="http://schemas.microsoft.com/office/drawing/2014/main" val="1356551216"/>
                  </a:ext>
                </a:extLst>
              </a:tr>
              <a:tr h="735880">
                <a:tc>
                  <a:txBody>
                    <a:bodyPr/>
                    <a:lstStyle/>
                    <a:p>
                      <a:r>
                        <a:rPr lang="en-US" dirty="0"/>
                        <a:t>DG3-B College</a:t>
                      </a:r>
                      <a:r>
                        <a:rPr lang="en-US" baseline="0" dirty="0"/>
                        <a:t> Lessons Learned (Cascadia, Pierce  &amp; Peninsula)</a:t>
                      </a:r>
                      <a:endParaRPr lang="en-US" dirty="0"/>
                    </a:p>
                  </a:txBody>
                  <a:tcPr/>
                </a:tc>
                <a:tc>
                  <a:txBody>
                    <a:bodyPr/>
                    <a:lstStyle/>
                    <a:p>
                      <a:r>
                        <a:rPr lang="en-US" dirty="0"/>
                        <a:t>June 15,</a:t>
                      </a:r>
                      <a:r>
                        <a:rPr lang="en-US" baseline="0" dirty="0"/>
                        <a:t> 2020</a:t>
                      </a:r>
                      <a:endParaRPr lang="en-US" dirty="0"/>
                    </a:p>
                  </a:txBody>
                  <a:tcPr/>
                </a:tc>
                <a:extLst>
                  <a:ext uri="{0D108BD9-81ED-4DB2-BD59-A6C34878D82A}">
                    <a16:rowId xmlns:a16="http://schemas.microsoft.com/office/drawing/2014/main" val="2358385376"/>
                  </a:ext>
                </a:extLst>
              </a:tr>
              <a:tr h="737119">
                <a:tc>
                  <a:txBody>
                    <a:bodyPr/>
                    <a:lstStyle/>
                    <a:p>
                      <a:r>
                        <a:rPr lang="en-US" dirty="0"/>
                        <a:t>ctcLin</a:t>
                      </a:r>
                      <a:r>
                        <a:rPr lang="en-US" baseline="0" dirty="0"/>
                        <a:t>k Pillar Specific Lessons Learned Sessions </a:t>
                      </a:r>
                      <a:endParaRPr lang="en-US" dirty="0"/>
                    </a:p>
                  </a:txBody>
                  <a:tcPr/>
                </a:tc>
                <a:tc>
                  <a:txBody>
                    <a:bodyPr/>
                    <a:lstStyle/>
                    <a:p>
                      <a:r>
                        <a:rPr lang="en-US" dirty="0"/>
                        <a:t>June 2020</a:t>
                      </a:r>
                    </a:p>
                  </a:txBody>
                  <a:tcPr/>
                </a:tc>
                <a:extLst>
                  <a:ext uri="{0D108BD9-81ED-4DB2-BD59-A6C34878D82A}">
                    <a16:rowId xmlns:a16="http://schemas.microsoft.com/office/drawing/2014/main" val="65342643"/>
                  </a:ext>
                </a:extLst>
              </a:tr>
              <a:tr h="783281">
                <a:tc>
                  <a:txBody>
                    <a:bodyPr/>
                    <a:lstStyle/>
                    <a:p>
                      <a:r>
                        <a:rPr lang="en-US" dirty="0"/>
                        <a:t>Feedback from SBCTC Support</a:t>
                      </a:r>
                      <a:r>
                        <a:rPr lang="en-US" baseline="0" dirty="0"/>
                        <a:t> Areas</a:t>
                      </a:r>
                      <a:endParaRPr lang="en-US" dirty="0"/>
                    </a:p>
                  </a:txBody>
                  <a:tcPr/>
                </a:tc>
                <a:tc>
                  <a:txBody>
                    <a:bodyPr/>
                    <a:lstStyle/>
                    <a:p>
                      <a:r>
                        <a:rPr lang="en-US" dirty="0"/>
                        <a:t>June 2020</a:t>
                      </a:r>
                    </a:p>
                  </a:txBody>
                  <a:tcPr/>
                </a:tc>
                <a:extLst>
                  <a:ext uri="{0D108BD9-81ED-4DB2-BD59-A6C34878D82A}">
                    <a16:rowId xmlns:a16="http://schemas.microsoft.com/office/drawing/2014/main" val="1259082407"/>
                  </a:ext>
                </a:extLst>
              </a:tr>
            </a:tbl>
          </a:graphicData>
        </a:graphic>
      </p:graphicFrame>
    </p:spTree>
    <p:extLst>
      <p:ext uri="{BB962C8B-B14F-4D97-AF65-F5344CB8AC3E}">
        <p14:creationId xmlns:p14="http://schemas.microsoft.com/office/powerpoint/2010/main" val="228099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5</a:t>
            </a:fld>
            <a:endParaRPr lang="en-US" dirty="0"/>
          </a:p>
        </p:txBody>
      </p:sp>
      <p:sp>
        <p:nvSpPr>
          <p:cNvPr id="2" name="Title 1"/>
          <p:cNvSpPr>
            <a:spLocks noGrp="1"/>
          </p:cNvSpPr>
          <p:nvPr>
            <p:ph type="title"/>
          </p:nvPr>
        </p:nvSpPr>
        <p:spPr/>
        <p:txBody>
          <a:bodyPr/>
          <a:lstStyle/>
          <a:p>
            <a:r>
              <a:rPr lang="en-US" dirty="0"/>
              <a:t>Global design adoption (gda)</a:t>
            </a:r>
          </a:p>
        </p:txBody>
      </p:sp>
      <p:graphicFrame>
        <p:nvGraphicFramePr>
          <p:cNvPr id="5" name="Table 4"/>
          <p:cNvGraphicFramePr>
            <a:graphicFrameLocks noGrp="1"/>
          </p:cNvGraphicFramePr>
          <p:nvPr>
            <p:extLst>
              <p:ext uri="{D42A27DB-BD31-4B8C-83A1-F6EECF244321}">
                <p14:modId xmlns:p14="http://schemas.microsoft.com/office/powerpoint/2010/main" val="2574383006"/>
              </p:ext>
            </p:extLst>
          </p:nvPr>
        </p:nvGraphicFramePr>
        <p:xfrm>
          <a:off x="519540" y="996623"/>
          <a:ext cx="8237156" cy="5524616"/>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370233">
                <a:tc>
                  <a:txBody>
                    <a:bodyPr/>
                    <a:lstStyle/>
                    <a:p>
                      <a:pPr algn="l" fontAlgn="b"/>
                      <a:r>
                        <a:rPr lang="en-US" sz="1200" b="0" i="0" u="none" strike="noStrike" dirty="0">
                          <a:solidFill>
                            <a:srgbClr val="FFFFFF"/>
                          </a:solidFill>
                          <a:effectLst/>
                          <a:latin typeface="+mj-lt"/>
                        </a:rPr>
                        <a:t>Lessons Learned</a:t>
                      </a:r>
                    </a:p>
                  </a:txBody>
                  <a:tcPr marL="36576" marR="0" marT="0" marB="0" anchor="ctr"/>
                </a:tc>
                <a:tc>
                  <a:txBody>
                    <a:bodyPr/>
                    <a:lstStyle/>
                    <a:p>
                      <a:pPr algn="l" fontAlgn="b"/>
                      <a:r>
                        <a:rPr lang="en-US" sz="1200" b="0" i="0" u="none" strike="noStrike" dirty="0">
                          <a:solidFill>
                            <a:srgbClr val="FFFFFF"/>
                          </a:solidFill>
                          <a:effectLst/>
                          <a:latin typeface="+mj-lt"/>
                        </a:rPr>
                        <a:t>Description/Issue</a:t>
                      </a:r>
                    </a:p>
                  </a:txBody>
                  <a:tcPr marL="36576" marR="0" marT="0" marB="0" anchor="ctr"/>
                </a:tc>
                <a:tc>
                  <a:txBody>
                    <a:bodyPr/>
                    <a:lstStyle/>
                    <a:p>
                      <a:pPr algn="l" fontAlgn="b"/>
                      <a:r>
                        <a:rPr lang="en-US" sz="1200" b="0" i="0" u="none" strike="noStrike" dirty="0">
                          <a:solidFill>
                            <a:srgbClr val="FFFFFF"/>
                          </a:solidFill>
                          <a:effectLst/>
                          <a:latin typeface="+mj-lt"/>
                        </a:rPr>
                        <a:t>Recommendation</a:t>
                      </a:r>
                    </a:p>
                  </a:txBody>
                  <a:tcPr marL="36576" marR="0" marT="0" marB="0" anchor="ctr"/>
                </a:tc>
                <a:tc>
                  <a:txBody>
                    <a:bodyPr/>
                    <a:lstStyle/>
                    <a:p>
                      <a:pPr algn="l" fontAlgn="b"/>
                      <a:r>
                        <a:rPr lang="en-US" sz="1200" b="0" i="0" u="none" strike="noStrike" dirty="0">
                          <a:solidFill>
                            <a:srgbClr val="FFFFFF"/>
                          </a:solidFill>
                          <a:effectLst/>
                          <a:latin typeface="+mj-lt"/>
                        </a:rPr>
                        <a:t>Source </a:t>
                      </a:r>
                    </a:p>
                  </a:txBody>
                  <a:tcPr marL="36576" marR="0" marT="0" marB="0" anchor="ctr"/>
                </a:tc>
                <a:tc>
                  <a:txBody>
                    <a:bodyPr/>
                    <a:lstStyle/>
                    <a:p>
                      <a:pPr algn="l" fontAlgn="b"/>
                      <a:r>
                        <a:rPr lang="en-US" sz="12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58642">
                <a:tc>
                  <a:txBody>
                    <a:bodyPr/>
                    <a:lstStyle/>
                    <a:p>
                      <a:pPr algn="l" fontAlgn="b"/>
                      <a:r>
                        <a:rPr lang="en-US" sz="1100" b="0" i="0" u="none" strike="noStrike" dirty="0">
                          <a:solidFill>
                            <a:srgbClr val="000000"/>
                          </a:solidFill>
                          <a:effectLst/>
                          <a:latin typeface="Arial" panose="020B0604020202020204" pitchFamily="34" charset="0"/>
                        </a:rPr>
                        <a:t>Student</a:t>
                      </a:r>
                      <a:r>
                        <a:rPr lang="en-US" sz="1100" b="0" i="0" u="none" strike="noStrike" baseline="0" dirty="0">
                          <a:solidFill>
                            <a:srgbClr val="000000"/>
                          </a:solidFill>
                          <a:effectLst/>
                          <a:latin typeface="Arial" panose="020B0604020202020204" pitchFamily="34" charset="0"/>
                        </a:rPr>
                        <a:t> Financials (SF)</a:t>
                      </a:r>
                      <a:r>
                        <a:rPr lang="en-US" sz="1100" b="0" i="0" u="none" strike="noStrike" dirty="0">
                          <a:solidFill>
                            <a:srgbClr val="000000"/>
                          </a:solidFill>
                          <a:effectLst/>
                          <a:latin typeface="Arial" panose="020B0604020202020204" pitchFamily="34" charset="0"/>
                        </a:rPr>
                        <a:t> GDA Videos</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Videos created for DG3 to provide better explanation for SF concepts: item types, account codes, cross-walks.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Videos were utilized for DG4.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Student Financials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a:t>
                      </a:r>
                      <a:endParaRPr lang="en-US" sz="1100" b="0" i="0" u="none" strike="noStrike" dirty="0">
                        <a:solidFill>
                          <a:srgbClr val="000000"/>
                        </a:solidFill>
                        <a:effectLst/>
                        <a:latin typeface="Arial" panose="020B0604020202020204" pitchFamily="34" charset="0"/>
                      </a:endParaRPr>
                    </a:p>
                  </a:txBody>
                  <a:tcPr marL="36576" marR="0" marT="0" marB="0" anchor="ctr"/>
                </a:tc>
                <a:extLst>
                  <a:ext uri="{0D108BD9-81ED-4DB2-BD59-A6C34878D82A}">
                    <a16:rowId xmlns:a16="http://schemas.microsoft.com/office/drawing/2014/main" val="441149177"/>
                  </a:ext>
                </a:extLst>
              </a:tr>
              <a:tr h="758642">
                <a:tc>
                  <a:txBody>
                    <a:bodyPr/>
                    <a:lstStyle/>
                    <a:p>
                      <a:pPr algn="l" fontAlgn="b"/>
                      <a:r>
                        <a:rPr lang="en-US" sz="1100" b="0" i="0" u="none" strike="noStrike" dirty="0">
                          <a:solidFill>
                            <a:srgbClr val="000000"/>
                          </a:solidFill>
                          <a:effectLst/>
                          <a:latin typeface="Arial" panose="020B0604020202020204" pitchFamily="34" charset="0"/>
                        </a:rPr>
                        <a:t>SME Comprehension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SMEs comprehension and understand the global configuration through GDA.</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Quiz or surveys provided after GDA. Timing of the survey is key so SMEs do not confuse if this is for GDA or BPFG.  </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HCM &amp; FIN</a:t>
                      </a:r>
                    </a:p>
                  </a:txBody>
                  <a:tcPr marL="36576" marR="0" marT="0" marB="0" anchor="ctr"/>
                </a:tc>
                <a:tc>
                  <a:txBody>
                    <a:bodyPr/>
                    <a:lstStyle/>
                    <a:p>
                      <a:pPr algn="l" fontAlgn="b"/>
                      <a:r>
                        <a:rPr lang="en-US" sz="1100" b="0" i="0" u="none" strike="noStrike" dirty="0">
                          <a:solidFill>
                            <a:srgbClr val="000000"/>
                          </a:solidFill>
                          <a:effectLst/>
                          <a:latin typeface="Arial" panose="020B0604020202020204" pitchFamily="34" charset="0"/>
                        </a:rPr>
                        <a:t>Need evaluation to tracking comprehension and completion</a:t>
                      </a:r>
                    </a:p>
                  </a:txBody>
                  <a:tcPr marL="36576" marR="0" marT="0" marB="0" anchor="ctr"/>
                </a:tc>
                <a:extLst>
                  <a:ext uri="{0D108BD9-81ED-4DB2-BD59-A6C34878D82A}">
                    <a16:rowId xmlns:a16="http://schemas.microsoft.com/office/drawing/2014/main" val="3946406519"/>
                  </a:ext>
                </a:extLst>
              </a:tr>
              <a:tr h="1026797">
                <a:tc>
                  <a:txBody>
                    <a:bodyPr/>
                    <a:lstStyle/>
                    <a:p>
                      <a:pPr algn="l" fontAlgn="b"/>
                      <a:r>
                        <a:rPr lang="en-US" sz="1100" b="0" i="0" u="none" strike="noStrike" dirty="0">
                          <a:solidFill>
                            <a:srgbClr val="000000"/>
                          </a:solidFill>
                          <a:effectLst/>
                          <a:latin typeface="Arial" panose="020B0604020202020204" pitchFamily="34" charset="0"/>
                        </a:rPr>
                        <a:t>SME Completion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Important to track completion of the GDA courses  before the BPFG sessions.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Need a proper way of tracking completion before the BPFG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 &amp; FIN </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G</a:t>
                      </a:r>
                      <a:r>
                        <a:rPr lang="en-US" sz="1100" b="0" i="0" u="none" strike="noStrike" dirty="0">
                          <a:solidFill>
                            <a:srgbClr val="000000"/>
                          </a:solidFill>
                          <a:effectLst/>
                          <a:latin typeface="Arial" panose="020B0604020202020204" pitchFamily="34" charset="0"/>
                        </a:rPr>
                        <a:t>DA</a:t>
                      </a:r>
                      <a:r>
                        <a:rPr lang="en-US" sz="1100" b="0" i="0" u="none" strike="noStrike" baseline="0" dirty="0">
                          <a:solidFill>
                            <a:srgbClr val="000000"/>
                          </a:solidFill>
                          <a:effectLst/>
                          <a:latin typeface="Arial" panose="020B0604020202020204" pitchFamily="34" charset="0"/>
                        </a:rPr>
                        <a:t> reports in cDR; project coordinators verify data on BPFG registration sheets to help inform PMs</a:t>
                      </a:r>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2278540927"/>
                  </a:ext>
                </a:extLst>
              </a:tr>
              <a:tr h="857078">
                <a:tc>
                  <a:txBody>
                    <a:bodyPr/>
                    <a:lstStyle/>
                    <a:p>
                      <a:pPr algn="l" fontAlgn="b"/>
                      <a:r>
                        <a:rPr lang="en-US" sz="1100" b="0" i="0" u="none" strike="noStrike" dirty="0">
                          <a:solidFill>
                            <a:srgbClr val="000000"/>
                          </a:solidFill>
                          <a:effectLst/>
                          <a:latin typeface="Arial" panose="020B0604020202020204" pitchFamily="34" charset="0"/>
                        </a:rPr>
                        <a:t>Emphasize Concepts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Basic fundamentals from GDA courses and PS Fundamental courses in order to help SMEs retain it in their knowledge bank and understand PS business processes.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Inform PMs to have SMEs refresh on PS fundamentals. Team will also emphasize the concepts during BPFG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 &amp; FIN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Team can incorporate into BPFG</a:t>
                      </a:r>
                    </a:p>
                  </a:txBody>
                  <a:tcPr marL="36576" marR="7620" marT="7620" marB="0" anchor="ctr"/>
                </a:tc>
                <a:extLst>
                  <a:ext uri="{0D108BD9-81ED-4DB2-BD59-A6C34878D82A}">
                    <a16:rowId xmlns:a16="http://schemas.microsoft.com/office/drawing/2014/main" val="918234911"/>
                  </a:ext>
                </a:extLst>
              </a:tr>
              <a:tr h="758642">
                <a:tc>
                  <a:txBody>
                    <a:bodyPr/>
                    <a:lstStyle/>
                    <a:p>
                      <a:pPr algn="l" fontAlgn="b"/>
                      <a:r>
                        <a:rPr lang="en-US" sz="1100" b="0" i="0" u="none" strike="noStrike" dirty="0">
                          <a:solidFill>
                            <a:srgbClr val="000000"/>
                          </a:solidFill>
                          <a:effectLst/>
                          <a:latin typeface="Arial" panose="020B0604020202020204" pitchFamily="34" charset="0"/>
                        </a:rPr>
                        <a:t>Review Assessment in GDA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What data is provided?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We need to review the data that we get from assessment.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Something team can do and incorporate into BPFG</a:t>
                      </a:r>
                    </a:p>
                  </a:txBody>
                  <a:tcPr marL="36576" marR="7620" marT="7620" marB="0" anchor="ctr"/>
                </a:tc>
                <a:extLst>
                  <a:ext uri="{0D108BD9-81ED-4DB2-BD59-A6C34878D82A}">
                    <a16:rowId xmlns:a16="http://schemas.microsoft.com/office/drawing/2014/main" val="2868741460"/>
                  </a:ext>
                </a:extLst>
              </a:tr>
              <a:tr h="758642">
                <a:tc>
                  <a:txBody>
                    <a:bodyPr/>
                    <a:lstStyle/>
                    <a:p>
                      <a:pPr algn="l" fontAlgn="b"/>
                      <a:r>
                        <a:rPr lang="en-US" sz="1100" b="0" i="0" u="none" strike="noStrike" dirty="0">
                          <a:solidFill>
                            <a:srgbClr val="000000"/>
                          </a:solidFill>
                          <a:effectLst/>
                          <a:latin typeface="Arial" panose="020B0604020202020204" pitchFamily="34" charset="0"/>
                        </a:rPr>
                        <a:t>Business Processes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Local BP are not well understood or mapped out.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Emphasize the importance of completing local business process maps with College PMs prior to GDA and BPFG.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Something team can do and incorporate into BPFG</a:t>
                      </a:r>
                    </a:p>
                  </a:txBody>
                  <a:tcPr marL="36576" marR="7620" marT="7620" marB="0" anchor="ctr"/>
                </a:tc>
                <a:extLst>
                  <a:ext uri="{0D108BD9-81ED-4DB2-BD59-A6C34878D82A}">
                    <a16:rowId xmlns:a16="http://schemas.microsoft.com/office/drawing/2014/main" val="3414644858"/>
                  </a:ext>
                </a:extLst>
              </a:tr>
            </a:tbl>
          </a:graphicData>
        </a:graphic>
      </p:graphicFrame>
    </p:spTree>
    <p:extLst>
      <p:ext uri="{BB962C8B-B14F-4D97-AF65-F5344CB8AC3E}">
        <p14:creationId xmlns:p14="http://schemas.microsoft.com/office/powerpoint/2010/main" val="1788133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53439"/>
            <a:ext cx="8264235" cy="506285"/>
          </a:xfrm>
        </p:spPr>
        <p:txBody>
          <a:bodyPr/>
          <a:lstStyle/>
          <a:p>
            <a:r>
              <a:rPr lang="en-US" sz="3200" dirty="0"/>
              <a:t>College suggestions for GDA</a:t>
            </a:r>
          </a:p>
        </p:txBody>
      </p:sp>
      <p:sp>
        <p:nvSpPr>
          <p:cNvPr id="3" name="Slide Number Placeholder 2"/>
          <p:cNvSpPr>
            <a:spLocks noGrp="1"/>
          </p:cNvSpPr>
          <p:nvPr>
            <p:ph type="sldNum" sz="quarter" idx="12"/>
          </p:nvPr>
        </p:nvSpPr>
        <p:spPr/>
        <p:txBody>
          <a:bodyPr/>
          <a:lstStyle/>
          <a:p>
            <a:fld id="{DEE5BC03-7CE3-4FE3-BC0A-0ACCA8AC1F24}" type="slidenum">
              <a:rPr lang="en-US" smtClean="0"/>
              <a:pPr/>
              <a:t>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08598314"/>
              </p:ext>
            </p:extLst>
          </p:nvPr>
        </p:nvGraphicFramePr>
        <p:xfrm>
          <a:off x="408080" y="2244439"/>
          <a:ext cx="8237156" cy="3915984"/>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528989">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43564">
                <a:tc>
                  <a:txBody>
                    <a:bodyPr/>
                    <a:lstStyle/>
                    <a:p>
                      <a:pPr algn="l" fontAlgn="b"/>
                      <a:r>
                        <a:rPr lang="en-US" sz="1100" b="0" i="0" u="none" strike="noStrike" dirty="0">
                          <a:solidFill>
                            <a:srgbClr val="000000"/>
                          </a:solidFill>
                          <a:effectLst/>
                          <a:latin typeface="Arial" panose="020B0604020202020204" pitchFamily="34" charset="0"/>
                        </a:rPr>
                        <a:t>Tracking SME completion of courses</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panose="020B0604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Was challenging to track GDA requisite completion before SMEs attended BPFG sessions. Tracking was a</a:t>
                      </a:r>
                      <a:r>
                        <a:rPr lang="en-US" sz="1100" b="0" i="0" u="none" strike="noStrike" baseline="0" dirty="0">
                          <a:solidFill>
                            <a:srgbClr val="000000"/>
                          </a:solidFill>
                          <a:effectLst/>
                          <a:latin typeface="Arial" panose="020B0604020202020204" pitchFamily="34" charset="0"/>
                        </a:rPr>
                        <a:t> </a:t>
                      </a:r>
                      <a:r>
                        <a:rPr lang="en-US" sz="1100" b="0" i="0" u="none" strike="noStrike" dirty="0">
                          <a:solidFill>
                            <a:srgbClr val="000000"/>
                          </a:solidFill>
                          <a:effectLst/>
                          <a:latin typeface="Arial" panose="020B0604020202020204" pitchFamily="34" charset="0"/>
                        </a:rPr>
                        <a:t>challenge</a:t>
                      </a:r>
                      <a:r>
                        <a:rPr lang="en-US" sz="1100" b="0" i="0" u="none" strike="noStrike" baseline="0" dirty="0">
                          <a:solidFill>
                            <a:srgbClr val="000000"/>
                          </a:solidFill>
                          <a:effectLst/>
                          <a:latin typeface="Arial" panose="020B0604020202020204" pitchFamily="34" charset="0"/>
                        </a:rPr>
                        <a:t> for PM</a:t>
                      </a:r>
                      <a:r>
                        <a:rPr lang="en-US" sz="1100" b="0" i="0" u="none" strike="noStrike" dirty="0">
                          <a:solidFill>
                            <a:srgbClr val="000000"/>
                          </a:solidFill>
                          <a:effectLst/>
                          <a:latin typeface="Arial" panose="020B0604020202020204" pitchFamily="34" charset="0"/>
                        </a:rPr>
                        <a:t>; hard to know where folks were.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Confirm tracking tool process/reporting</a:t>
                      </a:r>
                      <a:r>
                        <a:rPr lang="en-US" sz="1100" b="0" i="0" u="none" strike="noStrike" baseline="0" dirty="0">
                          <a:solidFill>
                            <a:srgbClr val="000000"/>
                          </a:solidFill>
                          <a:effectLst/>
                          <a:latin typeface="Arial" panose="020B0604020202020204" pitchFamily="34" charset="0"/>
                        </a:rPr>
                        <a:t> system. </a:t>
                      </a:r>
                      <a:endParaRPr lang="en-US" sz="1100" b="0" i="0" u="none" strike="noStrike" dirty="0">
                        <a:solidFill>
                          <a:srgbClr val="000000"/>
                        </a:solidFill>
                        <a:effectLst/>
                        <a:latin typeface="Arial" panose="020B0604020202020204" pitchFamily="34" charset="0"/>
                      </a:endParaRP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Lower Columbia, Pierce &amp; Peninsula</a:t>
                      </a:r>
                      <a:r>
                        <a:rPr lang="en-US" sz="1100" b="0" i="0" u="none" strike="noStrike" baseline="0" dirty="0">
                          <a:solidFill>
                            <a:srgbClr val="000000"/>
                          </a:solidFill>
                          <a:effectLst/>
                          <a:latin typeface="Arial" panose="020B0604020202020204" pitchFamily="34" charset="0"/>
                        </a:rPr>
                        <a:t> </a:t>
                      </a:r>
                      <a:endParaRPr lang="en-US" sz="1100" b="0" i="0" u="none" strike="noStrike" dirty="0">
                        <a:solidFill>
                          <a:srgbClr val="000000"/>
                        </a:solidFill>
                        <a:effectLst/>
                        <a:latin typeface="Arial" panose="020B0604020202020204" pitchFamily="34" charset="0"/>
                      </a:endParaRP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panose="020B0604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Completed, GDA</a:t>
                      </a:r>
                      <a:r>
                        <a:rPr lang="en-US" sz="1100" b="0" i="0" u="none" strike="noStrike" baseline="0" dirty="0">
                          <a:solidFill>
                            <a:srgbClr val="000000"/>
                          </a:solidFill>
                          <a:effectLst/>
                          <a:latin typeface="Arial" panose="020B0604020202020204" pitchFamily="34" charset="0"/>
                        </a:rPr>
                        <a:t> reports in cDR</a:t>
                      </a:r>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3946406519"/>
                  </a:ext>
                </a:extLst>
              </a:tr>
              <a:tr h="784151">
                <a:tc>
                  <a:txBody>
                    <a:bodyPr/>
                    <a:lstStyle/>
                    <a:p>
                      <a:pPr algn="l" fontAlgn="b"/>
                      <a:r>
                        <a:rPr lang="en-US" sz="1100" b="0" i="0" u="none" strike="noStrike" dirty="0">
                          <a:solidFill>
                            <a:srgbClr val="000000"/>
                          </a:solidFill>
                          <a:effectLst/>
                          <a:latin typeface="Arial" panose="020B0604020202020204" pitchFamily="34" charset="0"/>
                        </a:rPr>
                        <a:t>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Confusion on purpose/intent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More upfront in communications.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Olympic</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incorporated into PM Prep Sessions</a:t>
                      </a:r>
                    </a:p>
                  </a:txBody>
                  <a:tcPr marL="36576" marR="7620" marT="7620" marB="0" anchor="ctr"/>
                </a:tc>
                <a:extLst>
                  <a:ext uri="{0D108BD9-81ED-4DB2-BD59-A6C34878D82A}">
                    <a16:rowId xmlns:a16="http://schemas.microsoft.com/office/drawing/2014/main" val="2278540927"/>
                  </a:ext>
                </a:extLst>
              </a:tr>
              <a:tr h="743564">
                <a:tc>
                  <a:txBody>
                    <a:bodyPr/>
                    <a:lstStyle/>
                    <a:p>
                      <a:pPr algn="l" fontAlgn="b"/>
                      <a:r>
                        <a:rPr lang="en-US" sz="1100" b="0" i="0" u="none" strike="noStrike" dirty="0">
                          <a:solidFill>
                            <a:srgbClr val="000000"/>
                          </a:solidFill>
                          <a:effectLst/>
                          <a:latin typeface="Arial" panose="020B0604020202020204" pitchFamily="34" charset="0"/>
                        </a:rPr>
                        <a:t>Canvas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Verifying courses in Canvas was time consuming</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"List?" like Angela provided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Cascadia</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Completed, GDA</a:t>
                      </a:r>
                      <a:r>
                        <a:rPr lang="en-US" sz="1100" b="0" i="0" u="none" strike="noStrike" baseline="0" dirty="0">
                          <a:solidFill>
                            <a:srgbClr val="000000"/>
                          </a:solidFill>
                          <a:effectLst/>
                          <a:latin typeface="Arial" panose="020B0604020202020204" pitchFamily="34" charset="0"/>
                        </a:rPr>
                        <a:t> reports in cDR, provide PMs with bi-weekly deployment group report</a:t>
                      </a:r>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279319228"/>
                  </a:ext>
                </a:extLst>
              </a:tr>
              <a:tr h="743564">
                <a:tc>
                  <a:txBody>
                    <a:bodyPr/>
                    <a:lstStyle/>
                    <a:p>
                      <a:pPr algn="l" fontAlgn="b"/>
                      <a:r>
                        <a:rPr lang="en-US" sz="1100" b="0" i="0" u="none" strike="noStrike" dirty="0">
                          <a:solidFill>
                            <a:srgbClr val="000000"/>
                          </a:solidFill>
                          <a:effectLst/>
                          <a:latin typeface="Arial" panose="020B0604020202020204" pitchFamily="34" charset="0"/>
                        </a:rPr>
                        <a:t>Crash course/PS fundamentals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PS Fundamentals not sufficient intro to GDA</a:t>
                      </a:r>
                    </a:p>
                  </a:txBody>
                  <a:tcPr marL="36576" marR="7620" marT="7620" marB="0" anchor="ctr"/>
                </a:tc>
                <a:tc>
                  <a:txBody>
                    <a:bodyPr/>
                    <a:lstStyle/>
                    <a:p>
                      <a:pPr algn="l" fontAlgn="b"/>
                      <a:r>
                        <a:rPr lang="en-US" sz="1100" b="0" i="0" u="none" strike="noStrike" dirty="0">
                          <a:solidFill>
                            <a:srgbClr val="000000"/>
                          </a:solidFill>
                          <a:effectLst/>
                          <a:latin typeface="Roboto"/>
                        </a:rPr>
                        <a:t>workshop to be oriented to terminology</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Cascadia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by Training team based on </a:t>
                      </a:r>
                      <a:r>
                        <a:rPr lang="en-US" sz="1100" b="0" i="0" u="none" strike="noStrike" dirty="0">
                          <a:solidFill>
                            <a:srgbClr val="000000"/>
                          </a:solidFill>
                          <a:effectLst/>
                          <a:latin typeface="Arial" panose="020B0604020202020204" pitchFamily="34" charset="0"/>
                        </a:rPr>
                        <a:t>DG4 feedback</a:t>
                      </a:r>
                    </a:p>
                  </a:txBody>
                  <a:tcPr marL="36576" marR="7620" marT="7620" marB="0" anchor="ctr"/>
                </a:tc>
                <a:extLst>
                  <a:ext uri="{0D108BD9-81ED-4DB2-BD59-A6C34878D82A}">
                    <a16:rowId xmlns:a16="http://schemas.microsoft.com/office/drawing/2014/main" val="2968606128"/>
                  </a:ext>
                </a:extLst>
              </a:tr>
            </a:tbl>
          </a:graphicData>
        </a:graphic>
      </p:graphicFrame>
    </p:spTree>
    <p:extLst>
      <p:ext uri="{BB962C8B-B14F-4D97-AF65-F5344CB8AC3E}">
        <p14:creationId xmlns:p14="http://schemas.microsoft.com/office/powerpoint/2010/main" val="3683930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7</a:t>
            </a:fld>
            <a:endParaRPr lang="en-US" dirty="0"/>
          </a:p>
        </p:txBody>
      </p:sp>
      <p:sp>
        <p:nvSpPr>
          <p:cNvPr id="2" name="Title 1"/>
          <p:cNvSpPr>
            <a:spLocks noGrp="1"/>
          </p:cNvSpPr>
          <p:nvPr>
            <p:ph type="title"/>
          </p:nvPr>
        </p:nvSpPr>
        <p:spPr>
          <a:xfrm>
            <a:off x="519540" y="294199"/>
            <a:ext cx="8302337" cy="620202"/>
          </a:xfrm>
        </p:spPr>
        <p:txBody>
          <a:bodyPr/>
          <a:lstStyle/>
          <a:p>
            <a:r>
              <a:rPr lang="en-US" dirty="0"/>
              <a:t>Business process fit/gap (BPFG)</a:t>
            </a:r>
          </a:p>
        </p:txBody>
      </p:sp>
      <p:graphicFrame>
        <p:nvGraphicFramePr>
          <p:cNvPr id="4" name="Table 3"/>
          <p:cNvGraphicFramePr>
            <a:graphicFrameLocks noGrp="1"/>
          </p:cNvGraphicFramePr>
          <p:nvPr>
            <p:extLst>
              <p:ext uri="{D42A27DB-BD31-4B8C-83A1-F6EECF244321}">
                <p14:modId xmlns:p14="http://schemas.microsoft.com/office/powerpoint/2010/main" val="3660322400"/>
              </p:ext>
            </p:extLst>
          </p:nvPr>
        </p:nvGraphicFramePr>
        <p:xfrm>
          <a:off x="552130" y="914401"/>
          <a:ext cx="8237156" cy="5251470"/>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567892">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676875">
                <a:tc>
                  <a:txBody>
                    <a:bodyPr/>
                    <a:lstStyle/>
                    <a:p>
                      <a:pPr algn="l" fontAlgn="b"/>
                      <a:r>
                        <a:rPr lang="en-US" sz="1100" b="0" i="0" u="none" strike="noStrike" dirty="0">
                          <a:solidFill>
                            <a:srgbClr val="000000"/>
                          </a:solidFill>
                          <a:effectLst/>
                          <a:latin typeface="Arial" panose="020B0604020202020204" pitchFamily="34" charset="0"/>
                        </a:rPr>
                        <a:t>Dual Processing Homework</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Improvements in a couple of dual processing cross-walks and EPC-Academic Plan session.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Two cross-walks were prep-populated with data helped the colleges.  EPC-Academic Plan (additional session) was held for DG4 to provide more clarity.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FA to prepopulate similar to HCM</a:t>
                      </a:r>
                    </a:p>
                  </a:txBody>
                  <a:tcPr marL="36576" marR="7620" marT="7620" marB="0" anchor="ctr"/>
                </a:tc>
                <a:extLst>
                  <a:ext uri="{0D108BD9-81ED-4DB2-BD59-A6C34878D82A}">
                    <a16:rowId xmlns:a16="http://schemas.microsoft.com/office/drawing/2014/main" val="441149177"/>
                  </a:ext>
                </a:extLst>
              </a:tr>
              <a:tr h="653959">
                <a:tc>
                  <a:txBody>
                    <a:bodyPr/>
                    <a:lstStyle/>
                    <a:p>
                      <a:pPr algn="l" fontAlgn="b"/>
                      <a:r>
                        <a:rPr lang="en-US" sz="1100" b="0" i="0" u="none" strike="noStrike" dirty="0">
                          <a:solidFill>
                            <a:srgbClr val="000000"/>
                          </a:solidFill>
                          <a:effectLst/>
                          <a:latin typeface="Arial" panose="020B0604020202020204" pitchFamily="34" charset="0"/>
                        </a:rPr>
                        <a:t>Volume of FA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FA sessions were combined.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This was implemented in DG4; more combined FA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implemented for DG4</a:t>
                      </a:r>
                    </a:p>
                  </a:txBody>
                  <a:tcPr marL="36576" marR="7620" marT="7620" marB="0" anchor="ctr"/>
                </a:tc>
                <a:extLst>
                  <a:ext uri="{0D108BD9-81ED-4DB2-BD59-A6C34878D82A}">
                    <a16:rowId xmlns:a16="http://schemas.microsoft.com/office/drawing/2014/main" val="550325563"/>
                  </a:ext>
                </a:extLst>
              </a:tr>
              <a:tr h="653959">
                <a:tc>
                  <a:txBody>
                    <a:bodyPr/>
                    <a:lstStyle/>
                    <a:p>
                      <a:pPr algn="l" fontAlgn="b"/>
                      <a:r>
                        <a:rPr lang="en-US" sz="1100" b="0" i="0" u="none" strike="noStrike" dirty="0">
                          <a:solidFill>
                            <a:srgbClr val="000000"/>
                          </a:solidFill>
                          <a:effectLst/>
                          <a:latin typeface="Arial" panose="020B0604020202020204" pitchFamily="34" charset="0"/>
                        </a:rPr>
                        <a:t>Dual Processing BPFG Guides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Received feedback from DG3.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Made improvements to the BPFG guides for DG4.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implemented for DG4</a:t>
                      </a:r>
                    </a:p>
                  </a:txBody>
                  <a:tcPr marL="36576" marR="7620" marT="7620" marB="0" anchor="ctr"/>
                </a:tc>
                <a:extLst>
                  <a:ext uri="{0D108BD9-81ED-4DB2-BD59-A6C34878D82A}">
                    <a16:rowId xmlns:a16="http://schemas.microsoft.com/office/drawing/2014/main" val="47990042"/>
                  </a:ext>
                </a:extLst>
              </a:tr>
              <a:tr h="653959">
                <a:tc>
                  <a:txBody>
                    <a:bodyPr/>
                    <a:lstStyle/>
                    <a:p>
                      <a:pPr algn="l" fontAlgn="b"/>
                      <a:r>
                        <a:rPr lang="en-US" sz="1100" b="0" i="0" u="none" strike="noStrike" dirty="0">
                          <a:solidFill>
                            <a:srgbClr val="000000"/>
                          </a:solidFill>
                          <a:effectLst/>
                          <a:latin typeface="Arial" panose="020B0604020202020204" pitchFamily="34" charset="0"/>
                        </a:rPr>
                        <a:t>HR Core &amp; Bio/Demo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Team has re-looked at this approach to not have these as two separate sessions.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DG5 this will be a combined session to connect job data with other elements in bio/demo.</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Completed, implemented for DG4</a:t>
                      </a:r>
                    </a:p>
                    <a:p>
                      <a:pPr algn="l" fontAlgn="b"/>
                      <a:endParaRPr lang="en-US" sz="1100" b="0" i="0" u="none" strike="noStrike" dirty="0">
                        <a:solidFill>
                          <a:srgbClr val="000000"/>
                        </a:solidFill>
                        <a:effectLst/>
                        <a:latin typeface="Arial" panose="020B0604020202020204" pitchFamily="34" charset="0"/>
                      </a:endParaRPr>
                    </a:p>
                  </a:txBody>
                  <a:tcPr marL="36576" marR="7620" marT="7620" marB="0" anchor="ctr"/>
                </a:tc>
                <a:extLst>
                  <a:ext uri="{0D108BD9-81ED-4DB2-BD59-A6C34878D82A}">
                    <a16:rowId xmlns:a16="http://schemas.microsoft.com/office/drawing/2014/main" val="1242599084"/>
                  </a:ext>
                </a:extLst>
              </a:tr>
              <a:tr h="1078980">
                <a:tc>
                  <a:txBody>
                    <a:bodyPr/>
                    <a:lstStyle/>
                    <a:p>
                      <a:pPr algn="l" fontAlgn="b"/>
                      <a:r>
                        <a:rPr lang="en-US" sz="1100" b="0" i="0" u="none" strike="noStrike" dirty="0">
                          <a:solidFill>
                            <a:srgbClr val="000000"/>
                          </a:solidFill>
                          <a:effectLst/>
                          <a:latin typeface="Arial" panose="020B0604020202020204" pitchFamily="34" charset="0"/>
                        </a:rPr>
                        <a:t>Analysis of  all HCM BPFG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Team has reviewed the homework process &amp; streamlined the data:  templates, pre-populate as needed, assignment.  This would make it easier for the colleges to submit their homework.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Two new approaches:  reviewed legacy data to prep-populate the data (example: contracts) so the colleges can review their data &amp; pulled data from legacy to pre-populate the data so the colleges can review their existing data and edit the data.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 </a:t>
                      </a:r>
                    </a:p>
                  </a:txBody>
                  <a:tcPr marL="36576" marR="7620" marT="762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panose="020B0604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panose="020B0604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panose="020B0604020202020204" pitchFamily="34" charset="0"/>
                        </a:rPr>
                        <a:t>Completed, implemented for DG4</a:t>
                      </a:r>
                    </a:p>
                  </a:txBody>
                  <a:tcPr marL="36576" marR="7620" marT="7620" marB="0" anchor="ctr"/>
                </a:tc>
                <a:extLst>
                  <a:ext uri="{0D108BD9-81ED-4DB2-BD59-A6C34878D82A}">
                    <a16:rowId xmlns:a16="http://schemas.microsoft.com/office/drawing/2014/main" val="3946406519"/>
                  </a:ext>
                </a:extLst>
              </a:tr>
            </a:tbl>
          </a:graphicData>
        </a:graphic>
      </p:graphicFrame>
    </p:spTree>
    <p:extLst>
      <p:ext uri="{BB962C8B-B14F-4D97-AF65-F5344CB8AC3E}">
        <p14:creationId xmlns:p14="http://schemas.microsoft.com/office/powerpoint/2010/main" val="889684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8</a:t>
            </a:fld>
            <a:endParaRPr lang="en-US" dirty="0"/>
          </a:p>
        </p:txBody>
      </p:sp>
      <p:sp>
        <p:nvSpPr>
          <p:cNvPr id="2" name="Title 1"/>
          <p:cNvSpPr>
            <a:spLocks noGrp="1"/>
          </p:cNvSpPr>
          <p:nvPr>
            <p:ph type="title"/>
          </p:nvPr>
        </p:nvSpPr>
        <p:spPr/>
        <p:txBody>
          <a:bodyPr/>
          <a:lstStyle/>
          <a:p>
            <a:r>
              <a:rPr lang="en-US" dirty="0"/>
              <a:t>BPFG CONTINUED </a:t>
            </a:r>
          </a:p>
        </p:txBody>
      </p:sp>
      <p:graphicFrame>
        <p:nvGraphicFramePr>
          <p:cNvPr id="4" name="Table 3"/>
          <p:cNvGraphicFramePr>
            <a:graphicFrameLocks noGrp="1"/>
          </p:cNvGraphicFramePr>
          <p:nvPr>
            <p:extLst>
              <p:ext uri="{D42A27DB-BD31-4B8C-83A1-F6EECF244321}">
                <p14:modId xmlns:p14="http://schemas.microsoft.com/office/powerpoint/2010/main" val="884696099"/>
              </p:ext>
            </p:extLst>
          </p:nvPr>
        </p:nvGraphicFramePr>
        <p:xfrm>
          <a:off x="519540" y="1080655"/>
          <a:ext cx="8237156" cy="4946621"/>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2235464">
                  <a:extLst>
                    <a:ext uri="{9D8B030D-6E8A-4147-A177-3AD203B41FA5}">
                      <a16:colId xmlns:a16="http://schemas.microsoft.com/office/drawing/2014/main" val="2626980171"/>
                    </a:ext>
                  </a:extLst>
                </a:gridCol>
                <a:gridCol w="636536">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528989">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1159096">
                <a:tc>
                  <a:txBody>
                    <a:bodyPr/>
                    <a:lstStyle/>
                    <a:p>
                      <a:pPr algn="l" fontAlgn="b"/>
                      <a:r>
                        <a:rPr lang="en-US" sz="1100" b="0" i="0" u="none" strike="noStrike" dirty="0">
                          <a:solidFill>
                            <a:srgbClr val="000000"/>
                          </a:solidFill>
                          <a:effectLst/>
                          <a:latin typeface="Arial" panose="020B0604020202020204" pitchFamily="34" charset="0"/>
                        </a:rPr>
                        <a:t>Faculty WorkLoad &amp; Payroll BPFG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Colleges have provided positive feedback for these sessions. FWL session is a week long with a lot of interaction and engagement with the SMEs.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These are two great session models for other HCM sessions.  Homework is completed during the sessions and colleges found this to be very easy and helpful.  Remote or virtual session for the FWL session will need to have breakout sessions as part of the mode of delivery.  Colleges will also be responsible for engaging remotely and having the correct technology tools.  </a:t>
                      </a:r>
                    </a:p>
                    <a:p>
                      <a:pPr algn="l" fontAlgn="b"/>
                      <a:endParaRPr lang="en-US" sz="1100" b="0" i="0" u="none" strike="noStrike" dirty="0">
                        <a:solidFill>
                          <a:srgbClr val="000000"/>
                        </a:solidFill>
                        <a:effectLst/>
                        <a:latin typeface="Arial" panose="020B0604020202020204" pitchFamily="34" charset="0"/>
                      </a:endParaRP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HCM</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implemented for DG4</a:t>
                      </a:r>
                    </a:p>
                  </a:txBody>
                  <a:tcPr marL="36576" marR="7620" marT="7620" marB="0" anchor="ctr"/>
                </a:tc>
                <a:extLst>
                  <a:ext uri="{0D108BD9-81ED-4DB2-BD59-A6C34878D82A}">
                    <a16:rowId xmlns:a16="http://schemas.microsoft.com/office/drawing/2014/main" val="2278540927"/>
                  </a:ext>
                </a:extLst>
              </a:tr>
              <a:tr h="743564">
                <a:tc>
                  <a:txBody>
                    <a:bodyPr/>
                    <a:lstStyle/>
                    <a:p>
                      <a:pPr algn="l" fontAlgn="b"/>
                      <a:r>
                        <a:rPr lang="en-US" sz="1100" b="0" i="0" u="none" strike="noStrike" dirty="0">
                          <a:solidFill>
                            <a:srgbClr val="000000"/>
                          </a:solidFill>
                          <a:effectLst/>
                          <a:latin typeface="Arial" panose="020B0604020202020204" pitchFamily="34" charset="0"/>
                        </a:rPr>
                        <a:t>Dual Processing Session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EPC and Plan codes and mapping for dual processing.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Help the colleges understand what we do in CS Core and collaborate with FA team so what we are asking the colleges for is accurate.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implemented for DG5</a:t>
                      </a:r>
                    </a:p>
                  </a:txBody>
                  <a:tcPr marL="36576" marR="7620" marT="7620" marB="0" anchor="ctr"/>
                </a:tc>
                <a:extLst>
                  <a:ext uri="{0D108BD9-81ED-4DB2-BD59-A6C34878D82A}">
                    <a16:rowId xmlns:a16="http://schemas.microsoft.com/office/drawing/2014/main" val="279319228"/>
                  </a:ext>
                </a:extLst>
              </a:tr>
              <a:tr h="743564">
                <a:tc>
                  <a:txBody>
                    <a:bodyPr/>
                    <a:lstStyle/>
                    <a:p>
                      <a:pPr algn="l" fontAlgn="b"/>
                      <a:r>
                        <a:rPr lang="en-US" sz="1100" b="0" i="0" u="none" strike="noStrike" dirty="0">
                          <a:solidFill>
                            <a:srgbClr val="000000"/>
                          </a:solidFill>
                          <a:effectLst/>
                          <a:latin typeface="Arial" panose="020B0604020202020204" pitchFamily="34" charset="0"/>
                        </a:rPr>
                        <a:t>SF Team Cross-Modular Facilitation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SF team members were not prepared to delivered some BPFG sessions/content.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Work with new SF Pillar PM and discuss ways to better prepare presenters.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implemented for DG5</a:t>
                      </a:r>
                    </a:p>
                  </a:txBody>
                  <a:tcPr marL="36576" marR="7620" marT="7620" marB="0" anchor="ctr"/>
                </a:tc>
                <a:extLst>
                  <a:ext uri="{0D108BD9-81ED-4DB2-BD59-A6C34878D82A}">
                    <a16:rowId xmlns:a16="http://schemas.microsoft.com/office/drawing/2014/main" val="2968606128"/>
                  </a:ext>
                </a:extLst>
              </a:tr>
              <a:tr h="743564">
                <a:tc>
                  <a:txBody>
                    <a:bodyPr/>
                    <a:lstStyle/>
                    <a:p>
                      <a:pPr algn="l" fontAlgn="b"/>
                      <a:r>
                        <a:rPr lang="en-US" sz="1100" b="0" i="0" u="none" strike="noStrike" dirty="0">
                          <a:solidFill>
                            <a:srgbClr val="000000"/>
                          </a:solidFill>
                          <a:effectLst/>
                          <a:latin typeface="Arial" panose="020B0604020202020204" pitchFamily="34" charset="0"/>
                        </a:rPr>
                        <a:t>General BPFG Overview session for 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Similar to the data cycle validation walk through.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Idea is to create a video or presentation for FIN.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FIN</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implemented for DG4</a:t>
                      </a:r>
                    </a:p>
                  </a:txBody>
                  <a:tcPr marL="36576" marR="7620" marT="7620" marB="0" anchor="ctr"/>
                </a:tc>
                <a:extLst>
                  <a:ext uri="{0D108BD9-81ED-4DB2-BD59-A6C34878D82A}">
                    <a16:rowId xmlns:a16="http://schemas.microsoft.com/office/drawing/2014/main" val="1209855242"/>
                  </a:ext>
                </a:extLst>
              </a:tr>
            </a:tbl>
          </a:graphicData>
        </a:graphic>
      </p:graphicFrame>
    </p:spTree>
    <p:extLst>
      <p:ext uri="{BB962C8B-B14F-4D97-AF65-F5344CB8AC3E}">
        <p14:creationId xmlns:p14="http://schemas.microsoft.com/office/powerpoint/2010/main" val="945329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8" y="1298087"/>
            <a:ext cx="8302337" cy="534531"/>
          </a:xfrm>
        </p:spPr>
        <p:txBody>
          <a:bodyPr/>
          <a:lstStyle/>
          <a:p>
            <a:r>
              <a:rPr lang="en-US" dirty="0"/>
              <a:t>College suggestions for BPFG</a:t>
            </a:r>
          </a:p>
        </p:txBody>
      </p:sp>
      <p:sp>
        <p:nvSpPr>
          <p:cNvPr id="3" name="Slide Number Placeholder 2"/>
          <p:cNvSpPr>
            <a:spLocks noGrp="1"/>
          </p:cNvSpPr>
          <p:nvPr>
            <p:ph type="sldNum" sz="quarter" idx="12"/>
          </p:nvPr>
        </p:nvSpPr>
        <p:spPr/>
        <p:txBody>
          <a:bodyPr/>
          <a:lstStyle/>
          <a:p>
            <a:fld id="{DEE5BC03-7CE3-4FE3-BC0A-0ACCA8AC1F24}" type="slidenum">
              <a:rPr lang="en-US" smtClean="0"/>
              <a:pPr/>
              <a:t>9</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89392156"/>
              </p:ext>
            </p:extLst>
          </p:nvPr>
        </p:nvGraphicFramePr>
        <p:xfrm>
          <a:off x="408079" y="1832618"/>
          <a:ext cx="8237156" cy="4798812"/>
        </p:xfrm>
        <a:graphic>
          <a:graphicData uri="http://schemas.openxmlformats.org/drawingml/2006/table">
            <a:tbl>
              <a:tblPr firstRow="1" bandRow="1">
                <a:tableStyleId>{93296810-A885-4BE3-A3E7-6D5BEEA58F35}</a:tableStyleId>
              </a:tblPr>
              <a:tblGrid>
                <a:gridCol w="1647430">
                  <a:extLst>
                    <a:ext uri="{9D8B030D-6E8A-4147-A177-3AD203B41FA5}">
                      <a16:colId xmlns:a16="http://schemas.microsoft.com/office/drawing/2014/main" val="1713346494"/>
                    </a:ext>
                  </a:extLst>
                </a:gridCol>
                <a:gridCol w="2258248">
                  <a:extLst>
                    <a:ext uri="{9D8B030D-6E8A-4147-A177-3AD203B41FA5}">
                      <a16:colId xmlns:a16="http://schemas.microsoft.com/office/drawing/2014/main" val="2471427435"/>
                    </a:ext>
                  </a:extLst>
                </a:gridCol>
                <a:gridCol w="1884750">
                  <a:extLst>
                    <a:ext uri="{9D8B030D-6E8A-4147-A177-3AD203B41FA5}">
                      <a16:colId xmlns:a16="http://schemas.microsoft.com/office/drawing/2014/main" val="2626980171"/>
                    </a:ext>
                  </a:extLst>
                </a:gridCol>
                <a:gridCol w="987250">
                  <a:extLst>
                    <a:ext uri="{9D8B030D-6E8A-4147-A177-3AD203B41FA5}">
                      <a16:colId xmlns:a16="http://schemas.microsoft.com/office/drawing/2014/main" val="3309640718"/>
                    </a:ext>
                  </a:extLst>
                </a:gridCol>
                <a:gridCol w="1459478">
                  <a:extLst>
                    <a:ext uri="{9D8B030D-6E8A-4147-A177-3AD203B41FA5}">
                      <a16:colId xmlns:a16="http://schemas.microsoft.com/office/drawing/2014/main" val="341350392"/>
                    </a:ext>
                  </a:extLst>
                </a:gridCol>
              </a:tblGrid>
              <a:tr h="438944">
                <a:tc>
                  <a:txBody>
                    <a:bodyPr/>
                    <a:lstStyle/>
                    <a:p>
                      <a:pPr algn="l" fontAlgn="b"/>
                      <a:r>
                        <a:rPr lang="en-US" sz="1100" b="0" i="0" u="none" strike="noStrike" dirty="0">
                          <a:solidFill>
                            <a:srgbClr val="FFFFFF"/>
                          </a:solidFill>
                          <a:effectLst/>
                          <a:latin typeface="+mj-lt"/>
                        </a:rPr>
                        <a:t>Lessons Learned</a:t>
                      </a:r>
                    </a:p>
                  </a:txBody>
                  <a:tcPr marL="36576" marR="0" marT="0" marB="0" anchor="ctr"/>
                </a:tc>
                <a:tc>
                  <a:txBody>
                    <a:bodyPr/>
                    <a:lstStyle/>
                    <a:p>
                      <a:pPr algn="l" fontAlgn="b"/>
                      <a:r>
                        <a:rPr lang="en-US" sz="1100" b="0" i="0" u="none" strike="noStrike" dirty="0">
                          <a:solidFill>
                            <a:srgbClr val="FFFFFF"/>
                          </a:solidFill>
                          <a:effectLst/>
                          <a:latin typeface="+mj-lt"/>
                        </a:rPr>
                        <a:t>Description/Issue</a:t>
                      </a:r>
                    </a:p>
                  </a:txBody>
                  <a:tcPr marL="36576" marR="0" marT="0" marB="0" anchor="ctr"/>
                </a:tc>
                <a:tc>
                  <a:txBody>
                    <a:bodyPr/>
                    <a:lstStyle/>
                    <a:p>
                      <a:pPr algn="l" fontAlgn="b"/>
                      <a:r>
                        <a:rPr lang="en-US" sz="1100" b="0" i="0" u="none" strike="noStrike" dirty="0">
                          <a:solidFill>
                            <a:srgbClr val="FFFFFF"/>
                          </a:solidFill>
                          <a:effectLst/>
                          <a:latin typeface="+mj-lt"/>
                        </a:rPr>
                        <a:t>Recommendation</a:t>
                      </a:r>
                    </a:p>
                  </a:txBody>
                  <a:tcPr marL="36576" marR="0" marT="0" marB="0" anchor="ctr"/>
                </a:tc>
                <a:tc>
                  <a:txBody>
                    <a:bodyPr/>
                    <a:lstStyle/>
                    <a:p>
                      <a:pPr algn="l" fontAlgn="b"/>
                      <a:r>
                        <a:rPr lang="en-US" sz="1100" b="0" i="0" u="none" strike="noStrike" dirty="0">
                          <a:solidFill>
                            <a:srgbClr val="FFFFFF"/>
                          </a:solidFill>
                          <a:effectLst/>
                          <a:latin typeface="+mj-lt"/>
                        </a:rPr>
                        <a:t>Source </a:t>
                      </a:r>
                    </a:p>
                  </a:txBody>
                  <a:tcPr marL="36576" marR="0" marT="0" marB="0" anchor="ctr"/>
                </a:tc>
                <a:tc>
                  <a:txBody>
                    <a:bodyPr/>
                    <a:lstStyle/>
                    <a:p>
                      <a:pPr algn="l" fontAlgn="b"/>
                      <a:r>
                        <a:rPr lang="en-US" sz="1100" b="0" i="0" u="none" strike="noStrike" dirty="0">
                          <a:solidFill>
                            <a:srgbClr val="FFFFFF"/>
                          </a:solidFill>
                          <a:effectLst/>
                          <a:latin typeface="+mj-lt"/>
                        </a:rPr>
                        <a:t>ctcLink PMO Comments</a:t>
                      </a:r>
                    </a:p>
                  </a:txBody>
                  <a:tcPr marL="36576" marR="0" marT="0" marB="0" anchor="ctr"/>
                </a:tc>
                <a:extLst>
                  <a:ext uri="{0D108BD9-81ED-4DB2-BD59-A6C34878D82A}">
                    <a16:rowId xmlns:a16="http://schemas.microsoft.com/office/drawing/2014/main" val="2836252449"/>
                  </a:ext>
                </a:extLst>
              </a:tr>
              <a:tr h="784151">
                <a:tc>
                  <a:txBody>
                    <a:bodyPr/>
                    <a:lstStyle/>
                    <a:p>
                      <a:pPr algn="l" fontAlgn="b"/>
                      <a:r>
                        <a:rPr lang="en-US" sz="1100" b="0" i="0" u="none" strike="noStrike" dirty="0">
                          <a:solidFill>
                            <a:srgbClr val="000000"/>
                          </a:solidFill>
                          <a:effectLst/>
                          <a:latin typeface="Arial" panose="020B0604020202020204" pitchFamily="34" charset="0"/>
                        </a:rPr>
                        <a:t>SME Knowledge; Prep for BPFGs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Even though concepts were presented, SMEs had difficulty following and putting it into practice because didn't have context to go back to.</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 NA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SMEs required to take GDA and track comprehension and completion</a:t>
                      </a:r>
                    </a:p>
                  </a:txBody>
                  <a:tcPr marL="36576" marR="7620" marT="7620" marB="0" anchor="ctr"/>
                </a:tc>
                <a:extLst>
                  <a:ext uri="{0D108BD9-81ED-4DB2-BD59-A6C34878D82A}">
                    <a16:rowId xmlns:a16="http://schemas.microsoft.com/office/drawing/2014/main" val="2278540927"/>
                  </a:ext>
                </a:extLst>
              </a:tr>
              <a:tr h="743564">
                <a:tc>
                  <a:txBody>
                    <a:bodyPr/>
                    <a:lstStyle/>
                    <a:p>
                      <a:pPr algn="l" fontAlgn="b"/>
                      <a:r>
                        <a:rPr lang="en-US" sz="1100" b="0" i="0" u="none" strike="noStrike" dirty="0">
                          <a:solidFill>
                            <a:srgbClr val="000000"/>
                          </a:solidFill>
                          <a:effectLst/>
                          <a:latin typeface="Arial" panose="020B0604020202020204" pitchFamily="34" charset="0"/>
                        </a:rPr>
                        <a:t>Difficulty managing areas/times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Competing priorities across campus (councils, etc.). </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 NA</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we are providing better tracking for PMs</a:t>
                      </a:r>
                    </a:p>
                  </a:txBody>
                  <a:tcPr marL="36576" marR="7620" marT="7620" marB="0" anchor="ctr"/>
                </a:tc>
                <a:extLst>
                  <a:ext uri="{0D108BD9-81ED-4DB2-BD59-A6C34878D82A}">
                    <a16:rowId xmlns:a16="http://schemas.microsoft.com/office/drawing/2014/main" val="279319228"/>
                  </a:ext>
                </a:extLst>
              </a:tr>
              <a:tr h="743564">
                <a:tc>
                  <a:txBody>
                    <a:bodyPr/>
                    <a:lstStyle/>
                    <a:p>
                      <a:pPr algn="l" fontAlgn="b"/>
                      <a:r>
                        <a:rPr lang="en-US" sz="1100" b="0" i="0" u="none" strike="noStrike" dirty="0">
                          <a:solidFill>
                            <a:srgbClr val="000000"/>
                          </a:solidFill>
                          <a:effectLst/>
                          <a:latin typeface="Arial" panose="020B0604020202020204" pitchFamily="34" charset="0"/>
                        </a:rPr>
                        <a:t>Subject area scheduling</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Conflicting schedules of BPFG for cross-pillars and within FIN; SF and grants/contracts on same day/time; HR core, Time &amp; Labor.</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Small staff means everyone is working multiple modules, pillars.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we have where possible scheduled with no overlap and built schedules with DG5 and DG6 to baseline early</a:t>
                      </a:r>
                    </a:p>
                  </a:txBody>
                  <a:tcPr marL="36576" marR="7620" marT="7620" marB="0" anchor="ctr"/>
                </a:tc>
                <a:extLst>
                  <a:ext uri="{0D108BD9-81ED-4DB2-BD59-A6C34878D82A}">
                    <a16:rowId xmlns:a16="http://schemas.microsoft.com/office/drawing/2014/main" val="2968606128"/>
                  </a:ext>
                </a:extLst>
              </a:tr>
              <a:tr h="743564">
                <a:tc>
                  <a:txBody>
                    <a:bodyPr/>
                    <a:lstStyle/>
                    <a:p>
                      <a:pPr algn="l" fontAlgn="b"/>
                      <a:r>
                        <a:rPr lang="en-US" sz="1100" b="0" i="0" u="none" strike="noStrike" dirty="0">
                          <a:solidFill>
                            <a:srgbClr val="000000"/>
                          </a:solidFill>
                          <a:effectLst/>
                          <a:latin typeface="Arial" panose="020B0604020202020204" pitchFamily="34" charset="0"/>
                        </a:rPr>
                        <a:t>Cross-Pillar Sessions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SMEs need to understand processes across pillars.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Provide more clarity around attendees on specific sessions, especially cross pillar.</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Pierce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a:t>
                      </a:r>
                      <a:r>
                        <a:rPr lang="en-US" sz="1100" b="0" i="0" u="none" strike="noStrike" baseline="0" dirty="0">
                          <a:solidFill>
                            <a:srgbClr val="000000"/>
                          </a:solidFill>
                          <a:effectLst/>
                          <a:latin typeface="Arial" panose="020B0604020202020204" pitchFamily="34" charset="0"/>
                        </a:rPr>
                        <a:t> we</a:t>
                      </a:r>
                      <a:r>
                        <a:rPr lang="en-US" sz="1100" b="0" i="0" u="none" strike="noStrike" dirty="0">
                          <a:solidFill>
                            <a:srgbClr val="000000"/>
                          </a:solidFill>
                          <a:effectLst/>
                          <a:latin typeface="Arial" panose="020B0604020202020204" pitchFamily="34" charset="0"/>
                        </a:rPr>
                        <a:t> have scheduled more Cross-Pillar</a:t>
                      </a:r>
                      <a:r>
                        <a:rPr lang="en-US" sz="1100" b="0" i="0" u="none" strike="noStrike" baseline="0" dirty="0">
                          <a:solidFill>
                            <a:srgbClr val="000000"/>
                          </a:solidFill>
                          <a:effectLst/>
                          <a:latin typeface="Arial" panose="020B0604020202020204" pitchFamily="34" charset="0"/>
                        </a:rPr>
                        <a:t> sessions</a:t>
                      </a:r>
                      <a:r>
                        <a:rPr lang="en-US" sz="1100" b="0" i="0" u="none" strike="noStrike" dirty="0">
                          <a:solidFill>
                            <a:srgbClr val="000000"/>
                          </a:solidFill>
                          <a:effectLst/>
                          <a:latin typeface="Arial" panose="020B0604020202020204" pitchFamily="34" charset="0"/>
                        </a:rPr>
                        <a:t> to address issue</a:t>
                      </a:r>
                    </a:p>
                  </a:txBody>
                  <a:tcPr marL="36576" marR="7620" marT="7620" marB="0" anchor="ctr"/>
                </a:tc>
                <a:extLst>
                  <a:ext uri="{0D108BD9-81ED-4DB2-BD59-A6C34878D82A}">
                    <a16:rowId xmlns:a16="http://schemas.microsoft.com/office/drawing/2014/main" val="1209855242"/>
                  </a:ext>
                </a:extLst>
              </a:tr>
              <a:tr h="743564">
                <a:tc>
                  <a:txBody>
                    <a:bodyPr/>
                    <a:lstStyle/>
                    <a:p>
                      <a:pPr algn="l" fontAlgn="b"/>
                      <a:r>
                        <a:rPr lang="en-US" sz="1100" b="0" i="0" u="none" strike="noStrike" dirty="0">
                          <a:solidFill>
                            <a:srgbClr val="000000"/>
                          </a:solidFill>
                          <a:effectLst/>
                          <a:latin typeface="Arial" panose="020B0604020202020204" pitchFamily="34" charset="0"/>
                        </a:rPr>
                        <a:t>Shared responsibility for learning</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Learning environment to test processes, learn as you go.</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Colleges should involve people who do the end processes; not just SMEs or super SMEs.</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Peninsula &amp; Pierce</a:t>
                      </a:r>
                    </a:p>
                  </a:txBody>
                  <a:tcPr marL="36576" marR="7620" marT="7620" marB="0" anchor="ctr"/>
                </a:tc>
                <a:tc>
                  <a:txBody>
                    <a:bodyPr/>
                    <a:lstStyle/>
                    <a:p>
                      <a:pPr algn="l" fontAlgn="b"/>
                      <a:r>
                        <a:rPr lang="en-US" sz="1100" b="0" i="0" u="none" strike="noStrike" dirty="0">
                          <a:solidFill>
                            <a:srgbClr val="000000"/>
                          </a:solidFill>
                          <a:effectLst/>
                          <a:latin typeface="Arial" panose="020B0604020202020204" pitchFamily="34" charset="0"/>
                        </a:rPr>
                        <a:t>Completed, provided to DG4, DG5, and DG6 just following BPFG and Security build</a:t>
                      </a:r>
                    </a:p>
                  </a:txBody>
                  <a:tcPr marL="36576" marR="7620" marT="7620" marB="0" anchor="ctr"/>
                </a:tc>
                <a:extLst>
                  <a:ext uri="{0D108BD9-81ED-4DB2-BD59-A6C34878D82A}">
                    <a16:rowId xmlns:a16="http://schemas.microsoft.com/office/drawing/2014/main" val="3097205379"/>
                  </a:ext>
                </a:extLst>
              </a:tr>
            </a:tbl>
          </a:graphicData>
        </a:graphic>
      </p:graphicFrame>
    </p:spTree>
    <p:extLst>
      <p:ext uri="{BB962C8B-B14F-4D97-AF65-F5344CB8AC3E}">
        <p14:creationId xmlns:p14="http://schemas.microsoft.com/office/powerpoint/2010/main" val="2324542202"/>
      </p:ext>
    </p:extLst>
  </p:cSld>
  <p:clrMapOvr>
    <a:masterClrMapping/>
  </p:clrMapOvr>
</p:sld>
</file>

<file path=ppt/theme/theme1.xml><?xml version="1.0" encoding="utf-8"?>
<a:theme xmlns:a="http://schemas.openxmlformats.org/drawingml/2006/main" name="ctclink-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 id="{38C5ACB1-7DB6-44A3-A219-828CDABB8A25}" vid="{D8060A7A-6DA5-4523-9F90-7ED47A302A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Z7X6SQ3F62JH-64-34</_dlc_DocId>
    <_dlc_DocIdUrl xmlns="dbb9891f-5342-44b3-9004-2472729e727f">
      <Url>https://portal.sbctc.edu/sites/Intranet/publications/_layouts/15/DocIdRedir.aspx?ID=Z7X6SQ3F62JH-64-34</Url>
      <Description>Z7X6SQ3F62JH-64-34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3" ma:contentTypeDescription="Create a new document." ma:contentTypeScope="" ma:versionID="2e914c9ff0a49efb2ee1582fe3ce598a">
  <xsd:schema xmlns:xsd="http://www.w3.org/2001/XMLSchema" xmlns:xs="http://www.w3.org/2001/XMLSchema" xmlns:p="http://schemas.microsoft.com/office/2006/metadata/properties" xmlns:ns1="http://schemas.microsoft.com/sharepoint/v3" xmlns:ns2="686bc730-dfb5-4557-ac43-64e2aeb71117" xmlns:ns3="dbb9891f-5342-44b3-9004-2472729e727f" targetNamespace="http://schemas.microsoft.com/office/2006/metadata/properties" ma:root="true" ma:fieldsID="0cdc677446c239af8b938da8af397885" ns1:_="" ns2:_="" ns3:_="">
    <xsd:import namespace="http://schemas.microsoft.com/sharepoint/v3"/>
    <xsd:import namespace="686bc730-dfb5-4557-ac43-64e2aeb71117"/>
    <xsd:import namespace="dbb9891f-5342-44b3-9004-2472729e727f"/>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DE33878-163B-4CF7-A17D-6FCF9FD16388}">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 ds:uri="686bc730-dfb5-4557-ac43-64e2aeb71117"/>
    <ds:schemaRef ds:uri="http://purl.org/dc/dcmitype/"/>
    <ds:schemaRef ds:uri="http://schemas.openxmlformats.org/package/2006/metadata/core-properties"/>
    <ds:schemaRef ds:uri="http://purl.org/dc/terms/"/>
    <ds:schemaRef ds:uri="dbb9891f-5342-44b3-9004-2472729e727f"/>
    <ds:schemaRef ds:uri="http://schemas.microsoft.com/sharepoint/v3"/>
  </ds:schemaRefs>
</ds:datastoreItem>
</file>

<file path=customXml/itemProps2.xml><?xml version="1.0" encoding="utf-8"?>
<ds:datastoreItem xmlns:ds="http://schemas.openxmlformats.org/officeDocument/2006/customXml" ds:itemID="{95655C31-FF9D-4BAE-B47A-D21E3BFC3FA0}">
  <ds:schemaRefs>
    <ds:schemaRef ds:uri="http://schemas.microsoft.com/sharepoint/v3/contenttype/forms"/>
  </ds:schemaRefs>
</ds:datastoreItem>
</file>

<file path=customXml/itemProps3.xml><?xml version="1.0" encoding="utf-8"?>
<ds:datastoreItem xmlns:ds="http://schemas.openxmlformats.org/officeDocument/2006/customXml" ds:itemID="{466EFD8B-42C1-4990-8FF4-491C63C89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FFAAAD1-D526-4A54-B121-15C9801A2AE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ctclink-powerpoint template</Template>
  <TotalTime>25470</TotalTime>
  <Words>5160</Words>
  <Application>Microsoft Office PowerPoint</Application>
  <PresentationFormat>On-screen Show (4:3)</PresentationFormat>
  <Paragraphs>723</Paragraphs>
  <Slides>28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Franklin Gothic Book</vt:lpstr>
      <vt:lpstr>Franklin Gothic Demi</vt:lpstr>
      <vt:lpstr>Franklin Gothic Medium</vt:lpstr>
      <vt:lpstr>Roboto</vt:lpstr>
      <vt:lpstr>Times New Roman</vt:lpstr>
      <vt:lpstr>ctclink-powerpoint template</vt:lpstr>
      <vt:lpstr>DG3 LESSONS LEARNED</vt:lpstr>
      <vt:lpstr>PowerPoint Presentation</vt:lpstr>
      <vt:lpstr>Ctclink quality gates &amp; milestones</vt:lpstr>
      <vt:lpstr>Lessons learned Sessions  </vt:lpstr>
      <vt:lpstr>Global design adoption (gda)</vt:lpstr>
      <vt:lpstr>College suggestions for GDA</vt:lpstr>
      <vt:lpstr>Business process fit/gap (BPFG)</vt:lpstr>
      <vt:lpstr>BPFG CONTINUED </vt:lpstr>
      <vt:lpstr>College suggestions for BPFG</vt:lpstr>
      <vt:lpstr>College suggestions for BPFG, CONT’D</vt:lpstr>
      <vt:lpstr>Data conversion &amp; validation</vt:lpstr>
      <vt:lpstr>Data conversion &amp; validation, cont’d </vt:lpstr>
      <vt:lpstr>Data conversion &amp; validation, cont’d</vt:lpstr>
      <vt:lpstr>College suggestions for data conversion &amp; validation </vt:lpstr>
      <vt:lpstr>Project plan/schedule </vt:lpstr>
      <vt:lpstr>College suggestions for project plan/schedule</vt:lpstr>
      <vt:lpstr>User acceptance testing (UAT)</vt:lpstr>
      <vt:lpstr>College suggestions for UAT</vt:lpstr>
      <vt:lpstr>Security</vt:lpstr>
      <vt:lpstr>College suggestions for Security</vt:lpstr>
      <vt:lpstr>College suggestions for security, cont’d</vt:lpstr>
      <vt:lpstr>Training, OCM &amp; communications</vt:lpstr>
      <vt:lpstr>College suggestions for Training, OCM &amp; Communications</vt:lpstr>
      <vt:lpstr>College suggestions for Transition support (2-3 Week Webex)</vt:lpstr>
      <vt:lpstr>College suggestions for Transition support (2-3 week webex), cont’d</vt:lpstr>
      <vt:lpstr>Post go-live support</vt:lpstr>
      <vt:lpstr>College suggestions for post go-live support</vt:lpstr>
      <vt:lpstr>Next steps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Janelle Runyon</dc:creator>
  <cp:lastModifiedBy>Janelle Runyon</cp:lastModifiedBy>
  <cp:revision>793</cp:revision>
  <cp:lastPrinted>2018-12-11T00:57:59Z</cp:lastPrinted>
  <dcterms:created xsi:type="dcterms:W3CDTF">2018-01-17T17:32:39Z</dcterms:created>
  <dcterms:modified xsi:type="dcterms:W3CDTF">2020-09-04T19:24:35Z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22b9c358-7a7a-45ca-97aa-89f0abcf0fca</vt:lpwstr>
  </property>
</Properties>
</file>