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 id="2147483673" r:id="rId6"/>
  </p:sldMasterIdLst>
  <p:notesMasterIdLst>
    <p:notesMasterId r:id="rId45"/>
  </p:notesMasterIdLst>
  <p:handoutMasterIdLst>
    <p:handoutMasterId r:id="rId46"/>
  </p:handoutMasterIdLst>
  <p:sldIdLst>
    <p:sldId id="259" r:id="rId7"/>
    <p:sldId id="262" r:id="rId8"/>
    <p:sldId id="261" r:id="rId9"/>
    <p:sldId id="264" r:id="rId10"/>
    <p:sldId id="272" r:id="rId11"/>
    <p:sldId id="265" r:id="rId12"/>
    <p:sldId id="300" r:id="rId13"/>
    <p:sldId id="297" r:id="rId14"/>
    <p:sldId id="296" r:id="rId15"/>
    <p:sldId id="268" r:id="rId16"/>
    <p:sldId id="298" r:id="rId17"/>
    <p:sldId id="266" r:id="rId18"/>
    <p:sldId id="301" r:id="rId19"/>
    <p:sldId id="267" r:id="rId20"/>
    <p:sldId id="269" r:id="rId21"/>
    <p:sldId id="303" r:id="rId22"/>
    <p:sldId id="274" r:id="rId23"/>
    <p:sldId id="275" r:id="rId24"/>
    <p:sldId id="276" r:id="rId25"/>
    <p:sldId id="277" r:id="rId26"/>
    <p:sldId id="278" r:id="rId27"/>
    <p:sldId id="279" r:id="rId28"/>
    <p:sldId id="281" r:id="rId29"/>
    <p:sldId id="282" r:id="rId30"/>
    <p:sldId id="284" r:id="rId31"/>
    <p:sldId id="285" r:id="rId32"/>
    <p:sldId id="286" r:id="rId33"/>
    <p:sldId id="288" r:id="rId34"/>
    <p:sldId id="289" r:id="rId35"/>
    <p:sldId id="290" r:id="rId36"/>
    <p:sldId id="291" r:id="rId37"/>
    <p:sldId id="305" r:id="rId38"/>
    <p:sldId id="304" r:id="rId39"/>
    <p:sldId id="299" r:id="rId40"/>
    <p:sldId id="293" r:id="rId41"/>
    <p:sldId id="306" r:id="rId42"/>
    <p:sldId id="307" r:id="rId43"/>
    <p:sldId id="29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93AD2-E7E8-4577-98D4-3FA112B35BCD}" v="13" dt="2022-02-18T19:59:50.528"/>
    <p1510:client id="{281A1F80-686E-E99D-09DE-2EF6F3261830}" v="4" dt="2022-02-23T23:41:18.485"/>
    <p1510:client id="{39049CAE-5D75-4FC0-651A-38AFDEBE9AB9}" v="160" dt="2022-05-13T17:30:52.710"/>
    <p1510:client id="{4014C00D-F2DA-3E39-7098-D03B54801D87}" v="1" dt="2022-03-04T18:30:50.852"/>
    <p1510:client id="{42F0E1F4-8350-F5B3-0738-65C977F3EAA4}" v="7" dt="2022-05-24T17:30:45.464"/>
    <p1510:client id="{50D34FA7-9BB2-E205-66DA-868DC76BB881}" v="3" dt="2022-05-11T18:49:22.927"/>
    <p1510:client id="{666AAE1C-2D1A-1D6D-D1D6-D3C0F972A6C5}" v="10" dt="2022-05-18T03:39:59.544"/>
    <p1510:client id="{7E40DA3E-95E6-F28A-EC25-597563DD31A2}" v="325" dt="2022-05-17T16:03:57.752"/>
    <p1510:client id="{85D2CC69-619B-5CFC-E41B-DF6B7B0AAFBD}" v="168" dt="2022-05-18T19:22:22.423"/>
    <p1510:client id="{8EB5E796-393B-7667-57D7-BF4676FD7A2C}" v="7" dt="2022-05-19T19:45:36"/>
    <p1510:client id="{91B096A4-8938-44A7-A596-CE9897BE4ADB}" v="45" dt="2022-03-08T21:22:16.495"/>
    <p1510:client id="{A3DC7440-B1BE-E8AB-F588-775524B16E56}" v="25" dt="2022-03-04T21:06:23.410"/>
    <p1510:client id="{A9F423D4-C026-FF1A-FA67-D321D133E58E}" v="358" dt="2022-03-04T19:00:34.959"/>
    <p1510:client id="{AAE10D84-0610-E510-B96D-58F697A2EA64}" v="4" dt="2022-05-18T21:13:52.050"/>
    <p1510:client id="{B008ED72-8E40-FE57-A67C-643B8F184126}" v="406" dt="2022-05-12T19:11:35.422"/>
    <p1510:client id="{B8A1E7C5-6B40-F913-89DC-FF4B170E3D45}" v="754" dt="2022-05-06T23:40:42.254"/>
    <p1510:client id="{BC0F3222-474C-E0CA-A29A-DB4B7D2406A8}" v="3" dt="2022-03-04T18:30:32.404"/>
    <p1510:client id="{C103954C-1CFD-4FDD-95DD-F44E56E7829B}" v="2" dt="2022-05-09T18:41:04.458"/>
    <p1510:client id="{C2FA4977-EAA9-0D28-8498-13CE963BA6DE}" v="311" dt="2022-05-10T23:20:55.444"/>
    <p1510:client id="{CDD905FD-8F17-4C49-9A05-5CDBA2382F6B}" v="20" dt="2022-05-10T20:43:36.047"/>
    <p1510:client id="{D085F164-8300-A721-5BA7-D41503F4738D}" v="5" dt="2022-05-18T03:46:08.583"/>
    <p1510:client id="{DADFB388-7935-B2C2-9974-AE23DAB48C5A}" v="22" dt="2022-05-12T18:06:21.457"/>
    <p1510:client id="{E70AFF18-52C3-2D00-08F0-1344E0E8F2B8}" v="270" dt="2022-02-18T19:50:38.891"/>
    <p1510:client id="{FB9E0B96-2131-73B1-11EC-FA6DDCA0C9B9}" v="2" dt="2022-02-23T23:47:36.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470DB-14BC-443B-A369-EC9A9239ACE2}"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6C13C205-7052-4BB1-B7AA-C478F1C72845}">
      <dgm:prSet/>
      <dgm:spPr/>
      <dgm:t>
        <a:bodyPr/>
        <a:lstStyle/>
        <a:p>
          <a:pPr rtl="0"/>
          <a:r>
            <a:rPr lang="en-US" baseline="0" dirty="0"/>
            <a:t>The W3C Web Accessibility Initiative (WAI) develops internationally recognized technical guidelines for defining and creating accessible web content</a:t>
          </a:r>
          <a:r>
            <a:rPr lang="en-US" dirty="0">
              <a:latin typeface="Franklin Gothic Medium"/>
            </a:rPr>
            <a:t>: WCAG 2.1 AA</a:t>
          </a:r>
          <a:endParaRPr lang="en-US" dirty="0"/>
        </a:p>
      </dgm:t>
    </dgm:pt>
    <dgm:pt modelId="{F59FE125-0291-4710-8A22-451652CCB8FD}" type="parTrans" cxnId="{81CA7965-0364-4ECF-9F39-7493BD2C1F07}">
      <dgm:prSet/>
      <dgm:spPr/>
      <dgm:t>
        <a:bodyPr/>
        <a:lstStyle/>
        <a:p>
          <a:endParaRPr lang="en-US"/>
        </a:p>
      </dgm:t>
    </dgm:pt>
    <dgm:pt modelId="{A87A6BE8-10C7-4791-8B0F-471E73FD5428}" type="sibTrans" cxnId="{81CA7965-0364-4ECF-9F39-7493BD2C1F07}">
      <dgm:prSet/>
      <dgm:spPr/>
      <dgm:t>
        <a:bodyPr/>
        <a:lstStyle/>
        <a:p>
          <a:endParaRPr lang="en-US"/>
        </a:p>
      </dgm:t>
    </dgm:pt>
    <dgm:pt modelId="{DE085C86-2F22-44D0-B2E3-BB2666D596C6}" type="pres">
      <dgm:prSet presAssocID="{A90470DB-14BC-443B-A369-EC9A9239ACE2}" presName="vert0" presStyleCnt="0">
        <dgm:presLayoutVars>
          <dgm:dir/>
          <dgm:animOne val="branch"/>
          <dgm:animLvl val="lvl"/>
        </dgm:presLayoutVars>
      </dgm:prSet>
      <dgm:spPr/>
    </dgm:pt>
    <dgm:pt modelId="{FD332428-054D-4728-8871-F4B4C5A98583}" type="pres">
      <dgm:prSet presAssocID="{6C13C205-7052-4BB1-B7AA-C478F1C72845}" presName="thickLine" presStyleLbl="alignNode1" presStyleIdx="0" presStyleCnt="1"/>
      <dgm:spPr/>
    </dgm:pt>
    <dgm:pt modelId="{541F17CD-1856-4846-9CDC-4DF7D8EFF176}" type="pres">
      <dgm:prSet presAssocID="{6C13C205-7052-4BB1-B7AA-C478F1C72845}" presName="horz1" presStyleCnt="0"/>
      <dgm:spPr/>
    </dgm:pt>
    <dgm:pt modelId="{E8A4B0E5-B33A-4B76-A412-8AA7F8564C61}" type="pres">
      <dgm:prSet presAssocID="{6C13C205-7052-4BB1-B7AA-C478F1C72845}" presName="tx1" presStyleLbl="revTx" presStyleIdx="0" presStyleCnt="1"/>
      <dgm:spPr/>
    </dgm:pt>
    <dgm:pt modelId="{EEABABD1-DBCF-4EDF-8E7E-64384469BD4F}" type="pres">
      <dgm:prSet presAssocID="{6C13C205-7052-4BB1-B7AA-C478F1C72845}" presName="vert1" presStyleCnt="0"/>
      <dgm:spPr/>
    </dgm:pt>
  </dgm:ptLst>
  <dgm:cxnLst>
    <dgm:cxn modelId="{81CA7965-0364-4ECF-9F39-7493BD2C1F07}" srcId="{A90470DB-14BC-443B-A369-EC9A9239ACE2}" destId="{6C13C205-7052-4BB1-B7AA-C478F1C72845}" srcOrd="0" destOrd="0" parTransId="{F59FE125-0291-4710-8A22-451652CCB8FD}" sibTransId="{A87A6BE8-10C7-4791-8B0F-471E73FD5428}"/>
    <dgm:cxn modelId="{25FCF5A6-AB23-4B4B-8ECD-D0081B30A88B}" type="presOf" srcId="{6C13C205-7052-4BB1-B7AA-C478F1C72845}" destId="{E8A4B0E5-B33A-4B76-A412-8AA7F8564C61}" srcOrd="0" destOrd="0" presId="urn:microsoft.com/office/officeart/2008/layout/LinedList"/>
    <dgm:cxn modelId="{267F5CDD-DA85-468A-B7BF-A5528CD9B940}" type="presOf" srcId="{A90470DB-14BC-443B-A369-EC9A9239ACE2}" destId="{DE085C86-2F22-44D0-B2E3-BB2666D596C6}" srcOrd="0" destOrd="0" presId="urn:microsoft.com/office/officeart/2008/layout/LinedList"/>
    <dgm:cxn modelId="{5B7F833D-4A38-4423-9DEB-25ECEC5CFC4A}" type="presParOf" srcId="{DE085C86-2F22-44D0-B2E3-BB2666D596C6}" destId="{FD332428-054D-4728-8871-F4B4C5A98583}" srcOrd="0" destOrd="0" presId="urn:microsoft.com/office/officeart/2008/layout/LinedList"/>
    <dgm:cxn modelId="{806FA682-42C9-4C50-B2EA-75DC44FB452C}" type="presParOf" srcId="{DE085C86-2F22-44D0-B2E3-BB2666D596C6}" destId="{541F17CD-1856-4846-9CDC-4DF7D8EFF176}" srcOrd="1" destOrd="0" presId="urn:microsoft.com/office/officeart/2008/layout/LinedList"/>
    <dgm:cxn modelId="{F9BF6053-2B5E-4014-AA67-924D633822B1}" type="presParOf" srcId="{541F17CD-1856-4846-9CDC-4DF7D8EFF176}" destId="{E8A4B0E5-B33A-4B76-A412-8AA7F8564C61}" srcOrd="0" destOrd="0" presId="urn:microsoft.com/office/officeart/2008/layout/LinedList"/>
    <dgm:cxn modelId="{5CF1B9FF-7322-46F7-A30B-C9E4B96B0750}" type="presParOf" srcId="{541F17CD-1856-4846-9CDC-4DF7D8EFF176}" destId="{EEABABD1-DBCF-4EDF-8E7E-64384469BD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2428-054D-4728-8871-F4B4C5A98583}">
      <dsp:nvSpPr>
        <dsp:cNvPr id="0" name=""/>
        <dsp:cNvSpPr/>
      </dsp:nvSpPr>
      <dsp:spPr>
        <a:xfrm>
          <a:off x="0" y="0"/>
          <a:ext cx="833697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A4B0E5-B33A-4B76-A412-8AA7F8564C61}">
      <dsp:nvSpPr>
        <dsp:cNvPr id="0" name=""/>
        <dsp:cNvSpPr/>
      </dsp:nvSpPr>
      <dsp:spPr>
        <a:xfrm>
          <a:off x="0" y="0"/>
          <a:ext cx="8336975" cy="375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rtl="0">
            <a:lnSpc>
              <a:spcPct val="90000"/>
            </a:lnSpc>
            <a:spcBef>
              <a:spcPct val="0"/>
            </a:spcBef>
            <a:spcAft>
              <a:spcPct val="35000"/>
            </a:spcAft>
            <a:buNone/>
          </a:pPr>
          <a:r>
            <a:rPr lang="en-US" sz="4400" kern="1200" baseline="0" dirty="0"/>
            <a:t>The W3C Web Accessibility Initiative (WAI) develops internationally recognized technical guidelines for defining and creating accessible web content</a:t>
          </a:r>
          <a:r>
            <a:rPr lang="en-US" sz="4400" kern="1200" dirty="0">
              <a:latin typeface="Franklin Gothic Medium"/>
            </a:rPr>
            <a:t>: WCAG 2.1 AA</a:t>
          </a:r>
          <a:endParaRPr lang="en-US" sz="4400" kern="1200" dirty="0"/>
        </a:p>
      </dsp:txBody>
      <dsp:txXfrm>
        <a:off x="0" y="0"/>
        <a:ext cx="8336975" cy="37570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 needs alt text</a:t>
            </a:r>
          </a:p>
        </p:txBody>
      </p:sp>
      <p:sp>
        <p:nvSpPr>
          <p:cNvPr id="4" name="Slide Number Placeholder 3"/>
          <p:cNvSpPr>
            <a:spLocks noGrp="1"/>
          </p:cNvSpPr>
          <p:nvPr>
            <p:ph type="sldNum" sz="quarter" idx="5"/>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102387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Make link accessible</a:t>
            </a:r>
          </a:p>
        </p:txBody>
      </p:sp>
      <p:sp>
        <p:nvSpPr>
          <p:cNvPr id="4" name="Slide Number Placeholder 3"/>
          <p:cNvSpPr>
            <a:spLocks noGrp="1"/>
          </p:cNvSpPr>
          <p:nvPr>
            <p:ph type="sldNum" sz="quarter" idx="5"/>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257414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Need to make links accessible</a:t>
            </a:r>
          </a:p>
          <a:p>
            <a:endParaRPr lang="en-US">
              <a:cs typeface="Calibri"/>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193730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Shaun's slide</a:t>
            </a:r>
          </a:p>
        </p:txBody>
      </p:sp>
      <p:sp>
        <p:nvSpPr>
          <p:cNvPr id="4" name="Slide Number Placeholder 3"/>
          <p:cNvSpPr>
            <a:spLocks noGrp="1"/>
          </p:cNvSpPr>
          <p:nvPr>
            <p:ph type="sldNum" sz="quarter" idx="5"/>
          </p:nvPr>
        </p:nvSpPr>
        <p:spPr/>
        <p:txBody>
          <a:bodyPr/>
          <a:lstStyle/>
          <a:p>
            <a:fld id="{87384A02-D147-49A8-A06D-A5C08FF69055}" type="slidenum">
              <a:rPr lang="en-US" smtClean="0"/>
              <a:t>35</a:t>
            </a:fld>
            <a:endParaRPr lang="en-US"/>
          </a:p>
        </p:txBody>
      </p:sp>
    </p:spTree>
    <p:extLst>
      <p:ext uri="{BB962C8B-B14F-4D97-AF65-F5344CB8AC3E}">
        <p14:creationId xmlns:p14="http://schemas.microsoft.com/office/powerpoint/2010/main" val="450504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7/14/2022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7/14/2022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a:solidFill>
                  <a:schemeClr val="tx1"/>
                </a:solidFill>
                <a:effectLst/>
                <a:latin typeface="+mn-lt"/>
                <a:ea typeface="+mn-ea"/>
                <a:cs typeface="+mn-cs"/>
              </a:rPr>
              <a:t>CC BY 4.0</a:t>
            </a:r>
            <a:r>
              <a:rPr lang="en-US" sz="750" b="0" i="1" u="none" kern="1200">
                <a:solidFill>
                  <a:schemeClr val="bg1">
                    <a:lumMod val="50000"/>
                  </a:schemeClr>
                </a:solidFill>
                <a:effectLst/>
                <a:latin typeface="+mn-lt"/>
                <a:ea typeface="+mn-ea"/>
                <a:cs typeface="+mn-cs"/>
              </a:rPr>
              <a:t>,</a:t>
            </a:r>
            <a:r>
              <a:rPr lang="en-US" sz="750" b="0" i="1" u="none" kern="1200" baseline="0">
                <a:solidFill>
                  <a:schemeClr val="bg1">
                    <a:lumMod val="50000"/>
                  </a:schemeClr>
                </a:solidFill>
                <a:effectLst/>
                <a:latin typeface="+mn-lt"/>
                <a:ea typeface="+mn-ea"/>
                <a:cs typeface="+mn-cs"/>
              </a:rPr>
              <a:t> except where otherwise noted.</a:t>
            </a:r>
            <a:endParaRPr lang="en-US" sz="750" b="0" i="1">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grpSp>
        <p:nvGrpSpPr>
          <p:cNvPr id="5" name="Group 4"/>
          <p:cNvGrpSpPr/>
          <p:nvPr userDrawn="1"/>
        </p:nvGrpSpPr>
        <p:grpSpPr>
          <a:xfrm>
            <a:off x="973916" y="6435073"/>
            <a:ext cx="480406" cy="228600"/>
            <a:chOff x="973916" y="6435073"/>
            <a:chExt cx="480406" cy="22860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7/14/2022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0178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7/14/2022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7394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7/14/2022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422718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7/14/2022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7436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7/14/2022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2251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7/14/2022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92640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7/14/2022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7/14/2022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245539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7/14/2022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379874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7/14/2022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8262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7/14/2022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58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a:solidFill>
                  <a:schemeClr val="tx1"/>
                </a:solidFill>
                <a:effectLst/>
                <a:latin typeface="+mn-lt"/>
                <a:ea typeface="+mn-ea"/>
                <a:cs typeface="+mn-cs"/>
              </a:rPr>
              <a:t>CC BY 4.0</a:t>
            </a:r>
            <a:r>
              <a:rPr lang="en-US" sz="750" b="0" i="1" u="none" kern="1200">
                <a:solidFill>
                  <a:schemeClr val="bg1">
                    <a:lumMod val="50000"/>
                  </a:schemeClr>
                </a:solidFill>
                <a:effectLst/>
                <a:latin typeface="+mn-lt"/>
                <a:ea typeface="+mn-ea"/>
                <a:cs typeface="+mn-cs"/>
              </a:rPr>
              <a:t>,</a:t>
            </a:r>
            <a:r>
              <a:rPr lang="en-US" sz="750" b="0" i="1" u="none" kern="1200" baseline="0">
                <a:solidFill>
                  <a:schemeClr val="bg1">
                    <a:lumMod val="50000"/>
                  </a:schemeClr>
                </a:solidFill>
                <a:effectLst/>
                <a:latin typeface="+mn-lt"/>
                <a:ea typeface="+mn-ea"/>
                <a:cs typeface="+mn-cs"/>
              </a:rPr>
              <a:t> except where otherwise noted.</a:t>
            </a:r>
            <a:endParaRPr lang="en-US" sz="750" b="0" i="1">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7/14/2022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7/14/2022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7/14/2022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7/14/2022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7/14/2022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7/14/2022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7/14/2022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84"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ada.gov/cguide.htm"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ection508.gov/blog/accessibility-news-the-section-508-Update/"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ocio.wa.gov/policy/accessibility"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help.siteimprove.com/support/solutions/articles/80000863904-accessibility-image-alt-text-best-practice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hyperlink" Target="https://sbctcedu.sharepoint.com/publications/Shared%20Documents/Forms/SBCTC%20Templates.aspx"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boia.org/blog/how-contrast-ratio-pertains-to-website-accessibility" TargetMode="External"/><Relationship Id="rId5" Type="http://schemas.openxmlformats.org/officeDocument/2006/relationships/hyperlink" Target="https://bighack.org/5-most-annoying-website-features-i-face-as-a-blind-screen-reader-user-accessibility/" TargetMode="External"/><Relationship Id="rId4" Type="http://schemas.openxmlformats.org/officeDocument/2006/relationships/hyperlink" Target="https://www.digitala11y.com/wcag-checklis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bctc.edu/_testing/accessibility-demo.aspx" TargetMode="External"/><Relationship Id="rId2" Type="http://schemas.openxmlformats.org/officeDocument/2006/relationships/hyperlink" Target="https://www.sbctc.edu/_testing/accessibility-demo-good.aspx" TargetMode="External"/><Relationship Id="rId1" Type="http://schemas.openxmlformats.org/officeDocument/2006/relationships/slideLayout" Target="../slideLayouts/slideLayout12.xml"/><Relationship Id="rId4" Type="http://schemas.openxmlformats.org/officeDocument/2006/relationships/hyperlink" Target="https://dequeuniversity.com/screenreaders/nvda-keyboard-shortcut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Fhttps:/devapps.sbctc.edu/AccessibilityTraining" TargetMode="External"/><Relationship Id="rId2" Type="http://schemas.openxmlformats.org/officeDocument/2006/relationships/hyperlink" Target="https://devapps.sbctc.edu/AccessibilityTraining" TargetMode="External"/><Relationship Id="rId1" Type="http://schemas.openxmlformats.org/officeDocument/2006/relationships/slideLayout" Target="../slideLayouts/slideLayout12.xml"/><Relationship Id="rId5" Type="http://schemas.openxmlformats.org/officeDocument/2006/relationships/hyperlink" Target="https://w3c.github.io/aria/#aria-atomic" TargetMode="External"/><Relationship Id="rId4" Type="http://schemas.openxmlformats.org/officeDocument/2006/relationships/hyperlink" Target="https://developer.mozilla.org/en-US/docs/Web/Accessibility/ARIA/Roles/alert_rol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5Q1QyCnQZB7ZfpUxujADYMLaHfBu3LoyKY8V4hD-mp4/edit?usp=sharing" TargetMode="External"/><Relationship Id="rId2" Type="http://schemas.openxmlformats.org/officeDocument/2006/relationships/hyperlink" Target="https://sbctcedu-my.sharepoint.com/:p:/g/personal/molsson_sbctc_edu/ESB7OpIcuyxAo83no2yNUGsB11kFbyXGBdmJPFK9Lp631w?e=NopN5K"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3.org/WAI/fundamentals/accessibility-intro/#what"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2.ed.gov/about/offices/list/ocr/docs/investigations/more/10122118-b.pdf"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20SHvU2PKsM" TargetMode="External"/><Relationship Id="rId2" Type="http://schemas.openxmlformats.org/officeDocument/2006/relationships/slideLayout" Target="../slideLayouts/slideLayout4.xml"/><Relationship Id="rId1" Type="http://schemas.openxmlformats.org/officeDocument/2006/relationships/video" Target="https://www.youtube.com/embed/20SHvU2PKsM?feature=oembed"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cNvSpPr>
            <a:spLocks noGrp="1"/>
          </p:cNvSpPr>
          <p:nvPr>
            <p:ph type="body" sz="quarter" idx="10"/>
          </p:nvPr>
        </p:nvSpPr>
        <p:spPr>
          <a:xfrm>
            <a:off x="263369" y="5417604"/>
            <a:ext cx="2661862" cy="758825"/>
          </a:xfrm>
        </p:spPr>
        <p:txBody>
          <a:bodyPr lIns="91440" tIns="45720" rIns="91440" bIns="45720" anchor="t"/>
          <a:lstStyle/>
          <a:p>
            <a:r>
              <a:rPr lang="en-US"/>
              <a:t>May 19th, 2022</a:t>
            </a:r>
          </a:p>
        </p:txBody>
      </p:sp>
      <p:sp>
        <p:nvSpPr>
          <p:cNvPr id="5" name="Presenter Names"/>
          <p:cNvSpPr>
            <a:spLocks noGrp="1"/>
          </p:cNvSpPr>
          <p:nvPr>
            <p:ph type="subTitle" idx="1"/>
          </p:nvPr>
        </p:nvSpPr>
        <p:spPr>
          <a:xfrm>
            <a:off x="264089" y="4506614"/>
            <a:ext cx="8388928" cy="1535567"/>
          </a:xfrm>
        </p:spPr>
        <p:txBody>
          <a:bodyPr lIns="91440" tIns="45720" rIns="91440" bIns="45720" anchor="t"/>
          <a:lstStyle/>
          <a:p>
            <a:r>
              <a:rPr lang="en-US" sz="2800"/>
              <a:t>Monica Olsson, Marilyn Varela, Greg Gamble, &amp; Shaun Hegney</a:t>
            </a:r>
            <a:endParaRPr lang="en-US"/>
          </a:p>
        </p:txBody>
      </p:sp>
      <p:sp>
        <p:nvSpPr>
          <p:cNvPr id="4" name="Web Accessibility 101"/>
          <p:cNvSpPr>
            <a:spLocks noGrp="1"/>
          </p:cNvSpPr>
          <p:nvPr>
            <p:ph type="title"/>
          </p:nvPr>
        </p:nvSpPr>
        <p:spPr>
          <a:xfrm>
            <a:off x="260541" y="2206154"/>
            <a:ext cx="5223287" cy="1774396"/>
          </a:xfrm>
        </p:spPr>
        <p:txBody>
          <a:bodyPr lIns="91440" tIns="45720" rIns="91440" bIns="45720" anchor="t"/>
          <a:lstStyle/>
          <a:p>
            <a:r>
              <a:rPr lang="en-US" b="1" dirty="0"/>
              <a:t>Web Accessibility 101</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B3F2-C90E-4215-9D0F-A0221207CF32}"/>
              </a:ext>
            </a:extLst>
          </p:cNvPr>
          <p:cNvSpPr>
            <a:spLocks noGrp="1"/>
          </p:cNvSpPr>
          <p:nvPr>
            <p:ph type="title"/>
          </p:nvPr>
        </p:nvSpPr>
        <p:spPr/>
        <p:txBody>
          <a:bodyPr lIns="91440" tIns="45720" rIns="91440" bIns="45720" anchor="t"/>
          <a:lstStyle/>
          <a:p>
            <a:r>
              <a:rPr lang="en-US" b="1" dirty="0"/>
              <a:t>What is disability?</a:t>
            </a:r>
          </a:p>
        </p:txBody>
      </p:sp>
      <p:sp>
        <p:nvSpPr>
          <p:cNvPr id="3" name="Text Placeholder 2">
            <a:extLst>
              <a:ext uri="{FF2B5EF4-FFF2-40B4-BE49-F238E27FC236}">
                <a16:creationId xmlns:a16="http://schemas.microsoft.com/office/drawing/2014/main" id="{FFF7704A-5C0B-420C-8BD3-D0A0A1B59499}"/>
              </a:ext>
            </a:extLst>
          </p:cNvPr>
          <p:cNvSpPr>
            <a:spLocks noGrp="1"/>
          </p:cNvSpPr>
          <p:nvPr>
            <p:ph type="body" sz="quarter" idx="10"/>
          </p:nvPr>
        </p:nvSpPr>
        <p:spPr>
          <a:xfrm>
            <a:off x="628650" y="2265367"/>
            <a:ext cx="7869767" cy="4080788"/>
          </a:xfrm>
        </p:spPr>
        <p:txBody>
          <a:bodyPr lIns="91440" tIns="45720" rIns="91440" bIns="45720" anchor="t"/>
          <a:lstStyle/>
          <a:p>
            <a:pPr marL="0" indent="0">
              <a:buNone/>
            </a:pPr>
            <a:r>
              <a:rPr lang="en-US"/>
              <a:t>The Americans with Disabilities Act (ADA 1990) defines disability as:</a:t>
            </a:r>
          </a:p>
          <a:p>
            <a:r>
              <a:rPr lang="en-US" b="1"/>
              <a:t>A person who has a physical or mental impairment that substantially limits one or more major life activity. This includes people who have a record of such an impairment. It also includes individuals who do not have a disability but are regarded as having a disability.</a:t>
            </a:r>
          </a:p>
        </p:txBody>
      </p:sp>
    </p:spTree>
    <p:extLst>
      <p:ext uri="{BB962C8B-B14F-4D97-AF65-F5344CB8AC3E}">
        <p14:creationId xmlns:p14="http://schemas.microsoft.com/office/powerpoint/2010/main" val="344390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 showing four categories of disability. Visual category includes Blindness, low vision, and color-blindness. Auditory includes Deafness and hard-of hearing. Motor includes the inability to use a mouse, slow response time, limited fine motor control. Cognitive includes learning disabilities, distractibility, inability to remember or focus on large amounts of information.">
            <a:extLst>
              <a:ext uri="{FF2B5EF4-FFF2-40B4-BE49-F238E27FC236}">
                <a16:creationId xmlns:a16="http://schemas.microsoft.com/office/drawing/2014/main" id="{192F5084-3B10-E8C7-A069-53B8C33AE041}"/>
              </a:ext>
            </a:extLst>
          </p:cNvPr>
          <p:cNvPicPr>
            <a:picLocks noChangeAspect="1"/>
          </p:cNvPicPr>
          <p:nvPr/>
        </p:nvPicPr>
        <p:blipFill>
          <a:blip r:embed="rId2"/>
          <a:stretch>
            <a:fillRect/>
          </a:stretch>
        </p:blipFill>
        <p:spPr>
          <a:xfrm>
            <a:off x="1142728" y="2315832"/>
            <a:ext cx="6867556" cy="4211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4">
            <a:extLst>
              <a:ext uri="{FF2B5EF4-FFF2-40B4-BE49-F238E27FC236}">
                <a16:creationId xmlns:a16="http://schemas.microsoft.com/office/drawing/2014/main" id="{8B780741-27E7-65BB-1092-1798EFF6CAE7}"/>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11</a:t>
            </a:fld>
            <a:endParaRPr lang="en-US" sz="700"/>
          </a:p>
        </p:txBody>
      </p:sp>
      <p:sp>
        <p:nvSpPr>
          <p:cNvPr id="2" name="Title 1">
            <a:extLst>
              <a:ext uri="{FF2B5EF4-FFF2-40B4-BE49-F238E27FC236}">
                <a16:creationId xmlns:a16="http://schemas.microsoft.com/office/drawing/2014/main" id="{29E8B3F2-C90E-4215-9D0F-A0221207CF32}"/>
              </a:ext>
            </a:extLst>
          </p:cNvPr>
          <p:cNvSpPr>
            <a:spLocks noGrp="1"/>
          </p:cNvSpPr>
          <p:nvPr>
            <p:ph type="title"/>
          </p:nvPr>
        </p:nvSpPr>
        <p:spPr>
          <a:xfrm>
            <a:off x="422561" y="1462241"/>
            <a:ext cx="8534403" cy="719850"/>
          </a:xfrm>
        </p:spPr>
        <p:txBody>
          <a:bodyPr lIns="91440" tIns="45720" rIns="91440" bIns="45720" anchor="t">
            <a:normAutofit/>
          </a:bodyPr>
          <a:lstStyle/>
          <a:p>
            <a:r>
              <a:rPr lang="en-US" b="1" dirty="0"/>
              <a:t>Disability and the web</a:t>
            </a:r>
          </a:p>
        </p:txBody>
      </p:sp>
    </p:spTree>
    <p:extLst>
      <p:ext uri="{BB962C8B-B14F-4D97-AF65-F5344CB8AC3E}">
        <p14:creationId xmlns:p14="http://schemas.microsoft.com/office/powerpoint/2010/main" val="376995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5878-3D8B-455F-86DE-591477154022}"/>
              </a:ext>
            </a:extLst>
          </p:cNvPr>
          <p:cNvSpPr>
            <a:spLocks noGrp="1"/>
          </p:cNvSpPr>
          <p:nvPr>
            <p:ph type="title"/>
          </p:nvPr>
        </p:nvSpPr>
        <p:spPr/>
        <p:txBody>
          <a:bodyPr lIns="91440" tIns="45720" rIns="91440" bIns="45720" anchor="t"/>
          <a:lstStyle/>
          <a:p>
            <a:r>
              <a:rPr lang="en-US" b="1" dirty="0"/>
              <a:t>Legal Landscape: ADA and 504</a:t>
            </a:r>
          </a:p>
        </p:txBody>
      </p:sp>
      <p:sp>
        <p:nvSpPr>
          <p:cNvPr id="3" name="Text Placeholder 2">
            <a:extLst>
              <a:ext uri="{FF2B5EF4-FFF2-40B4-BE49-F238E27FC236}">
                <a16:creationId xmlns:a16="http://schemas.microsoft.com/office/drawing/2014/main" id="{C84AA8D9-2C28-4886-94A3-274AEF45AAC5}"/>
              </a:ext>
            </a:extLst>
          </p:cNvPr>
          <p:cNvSpPr>
            <a:spLocks noGrp="1"/>
          </p:cNvSpPr>
          <p:nvPr>
            <p:ph type="body" sz="quarter" idx="10"/>
          </p:nvPr>
        </p:nvSpPr>
        <p:spPr>
          <a:xfrm>
            <a:off x="518842" y="2045751"/>
            <a:ext cx="8451114" cy="3529599"/>
          </a:xfrm>
        </p:spPr>
        <p:txBody>
          <a:bodyPr lIns="91440" tIns="45720" rIns="91440" bIns="45720" anchor="t"/>
          <a:lstStyle/>
          <a:p>
            <a:pPr>
              <a:buFont typeface="Arial"/>
              <a:buChar char="•"/>
            </a:pPr>
            <a:r>
              <a:rPr lang="en-US" b="1" dirty="0">
                <a:ea typeface="+mn-lt"/>
                <a:cs typeface="+mn-lt"/>
              </a:rPr>
              <a:t>Federal Laws: </a:t>
            </a:r>
            <a:r>
              <a:rPr lang="en-US" b="1" dirty="0">
                <a:ea typeface="+mn-lt"/>
                <a:cs typeface="+mn-lt"/>
                <a:hlinkClick r:id="rId2"/>
              </a:rPr>
              <a:t>Americans with Disabilities Act and Section 504</a:t>
            </a:r>
            <a:endParaRPr lang="en-US" b="1"/>
          </a:p>
          <a:p>
            <a:pPr marL="628015" lvl="1" indent="-285750">
              <a:buFont typeface="Arial"/>
              <a:buChar char="•"/>
            </a:pPr>
            <a:r>
              <a:rPr lang="en-US" sz="2800" dirty="0">
                <a:ea typeface="+mn-lt"/>
                <a:cs typeface="+mn-lt"/>
              </a:rPr>
              <a:t>People with disabilities cannot be denied services or program access due to their disability.</a:t>
            </a:r>
            <a:endParaRPr lang="en-US" sz="2800"/>
          </a:p>
          <a:p>
            <a:pPr marL="628015" lvl="1" indent="-285750">
              <a:buFont typeface="Arial"/>
              <a:buChar char="•"/>
            </a:pPr>
            <a:r>
              <a:rPr lang="en-US" sz="2800" dirty="0">
                <a:ea typeface="+mn-lt"/>
                <a:cs typeface="+mn-lt"/>
              </a:rPr>
              <a:t>Entitled to use appropriate accommodations.</a:t>
            </a:r>
            <a:endParaRPr lang="en-US" sz="2800"/>
          </a:p>
          <a:p>
            <a:pPr marL="628015" lvl="1" indent="-285750">
              <a:buFont typeface="Arial"/>
              <a:buChar char="•"/>
            </a:pPr>
            <a:r>
              <a:rPr lang="en-US" sz="2800" dirty="0">
                <a:ea typeface="+mn-lt"/>
                <a:cs typeface="+mn-lt"/>
              </a:rPr>
              <a:t>Access to material of the same quality and within the same time frame as people without disabilities. </a:t>
            </a:r>
            <a:endParaRPr lang="en-US" sz="2800" dirty="0"/>
          </a:p>
          <a:p>
            <a:pPr marL="0"/>
            <a:endParaRPr lang="en-US" sz="2800" dirty="0"/>
          </a:p>
        </p:txBody>
      </p:sp>
    </p:spTree>
    <p:extLst>
      <p:ext uri="{BB962C8B-B14F-4D97-AF65-F5344CB8AC3E}">
        <p14:creationId xmlns:p14="http://schemas.microsoft.com/office/powerpoint/2010/main" val="32137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5878-3D8B-455F-86DE-591477154022}"/>
              </a:ext>
            </a:extLst>
          </p:cNvPr>
          <p:cNvSpPr>
            <a:spLocks noGrp="1"/>
          </p:cNvSpPr>
          <p:nvPr>
            <p:ph type="title"/>
          </p:nvPr>
        </p:nvSpPr>
        <p:spPr/>
        <p:txBody>
          <a:bodyPr lIns="91440" tIns="45720" rIns="91440" bIns="45720" anchor="t"/>
          <a:lstStyle/>
          <a:p>
            <a:r>
              <a:rPr lang="en-US" b="1" dirty="0"/>
              <a:t>Legal Landscape</a:t>
            </a:r>
          </a:p>
        </p:txBody>
      </p:sp>
      <p:sp>
        <p:nvSpPr>
          <p:cNvPr id="3" name="Text Placeholder 2">
            <a:extLst>
              <a:ext uri="{FF2B5EF4-FFF2-40B4-BE49-F238E27FC236}">
                <a16:creationId xmlns:a16="http://schemas.microsoft.com/office/drawing/2014/main" id="{C84AA8D9-2C28-4886-94A3-274AEF45AAC5}"/>
              </a:ext>
            </a:extLst>
          </p:cNvPr>
          <p:cNvSpPr>
            <a:spLocks noGrp="1"/>
          </p:cNvSpPr>
          <p:nvPr>
            <p:ph type="body" sz="quarter" idx="10"/>
          </p:nvPr>
        </p:nvSpPr>
        <p:spPr>
          <a:xfrm>
            <a:off x="518842" y="2045751"/>
            <a:ext cx="8464252" cy="3339859"/>
          </a:xfrm>
        </p:spPr>
        <p:txBody>
          <a:bodyPr lIns="91440" tIns="45720" rIns="91440" bIns="45720" anchor="t"/>
          <a:lstStyle/>
          <a:p>
            <a:pPr>
              <a:buFont typeface="Arial"/>
              <a:buChar char="•"/>
            </a:pPr>
            <a:r>
              <a:rPr lang="en-US" b="1" dirty="0">
                <a:solidFill>
                  <a:schemeClr val="tx1"/>
                </a:solidFill>
                <a:ea typeface="+mn-lt"/>
                <a:cs typeface="+mn-lt"/>
              </a:rPr>
              <a:t>Federal Law: Section 508 of the Rehabilitation Act.</a:t>
            </a:r>
            <a:endParaRPr lang="en-US" dirty="0">
              <a:solidFill>
                <a:schemeClr val="tx1"/>
              </a:solidFill>
            </a:endParaRPr>
          </a:p>
          <a:p>
            <a:pPr>
              <a:buFont typeface="Arial"/>
              <a:buChar char="•"/>
            </a:pPr>
            <a:r>
              <a:rPr lang="en-US" dirty="0">
                <a:solidFill>
                  <a:schemeClr val="tx1"/>
                </a:solidFill>
                <a:ea typeface="+mn-lt"/>
                <a:cs typeface="+mn-lt"/>
              </a:rPr>
              <a:t>Requires Federal Electronic and Information Technology to be accessible to people with disabilities.</a:t>
            </a:r>
            <a:endParaRPr lang="en-US" b="1" dirty="0">
              <a:solidFill>
                <a:schemeClr val="tx1"/>
              </a:solidFill>
              <a:ea typeface="+mn-lt"/>
              <a:cs typeface="+mn-lt"/>
            </a:endParaRPr>
          </a:p>
          <a:p>
            <a:pPr>
              <a:buFont typeface="Arial"/>
              <a:buChar char="•"/>
            </a:pPr>
            <a:r>
              <a:rPr lang="en-US" dirty="0">
                <a:solidFill>
                  <a:schemeClr val="tx1"/>
                </a:solidFill>
                <a:ea typeface="+mn-lt"/>
                <a:cs typeface="+mn-lt"/>
              </a:rPr>
              <a:t>Learn</a:t>
            </a:r>
            <a:r>
              <a:rPr lang="en-US" dirty="0">
                <a:solidFill>
                  <a:schemeClr val="tx1"/>
                </a:solidFill>
              </a:rPr>
              <a:t> more about the </a:t>
            </a:r>
            <a:r>
              <a:rPr lang="en-US" b="1" dirty="0">
                <a:solidFill>
                  <a:schemeClr val="tx1"/>
                </a:solidFill>
                <a:hlinkClick r:id="rId2">
                  <a:extLst>
                    <a:ext uri="{A12FA001-AC4F-418D-AE19-62706E023703}">
                      <ahyp:hlinkClr xmlns:ahyp="http://schemas.microsoft.com/office/drawing/2018/hyperlinkcolor" val="tx"/>
                    </a:ext>
                  </a:extLst>
                </a:hlinkClick>
              </a:rPr>
              <a:t>2017 Section 508 Refresh.</a:t>
            </a:r>
            <a:endParaRPr lang="en-US" b="1">
              <a:solidFill>
                <a:schemeClr val="tx1"/>
              </a:solidFill>
            </a:endParaRPr>
          </a:p>
          <a:p>
            <a:pPr lvl="2">
              <a:buFont typeface="Wingdings"/>
              <a:buChar char="ü"/>
            </a:pPr>
            <a:r>
              <a:rPr lang="en-US" sz="2800" dirty="0">
                <a:ea typeface="+mn-lt"/>
                <a:cs typeface="+mn-lt"/>
              </a:rPr>
              <a:t>Focus on functional technical requirements and aligns with WCAG standards.</a:t>
            </a:r>
            <a:endParaRPr lang="en-US" sz="2800" dirty="0"/>
          </a:p>
          <a:p>
            <a:pPr>
              <a:buFont typeface="Arial"/>
              <a:buChar char="•"/>
            </a:pPr>
            <a:endParaRPr lang="en-US" sz="2800"/>
          </a:p>
          <a:p>
            <a:pPr marL="628015" lvl="1" indent="-285750">
              <a:buFont typeface="Arial"/>
              <a:buChar char="•"/>
            </a:pPr>
            <a:endParaRPr lang="en-US" dirty="0"/>
          </a:p>
          <a:p>
            <a:pPr marL="0" indent="0">
              <a:buNone/>
            </a:pPr>
            <a:endParaRPr lang="en-US" dirty="0"/>
          </a:p>
        </p:txBody>
      </p:sp>
    </p:spTree>
    <p:extLst>
      <p:ext uri="{BB962C8B-B14F-4D97-AF65-F5344CB8AC3E}">
        <p14:creationId xmlns:p14="http://schemas.microsoft.com/office/powerpoint/2010/main" val="158603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F076-10C5-4D46-9272-1DE3FFA6A6B0}"/>
              </a:ext>
            </a:extLst>
          </p:cNvPr>
          <p:cNvSpPr>
            <a:spLocks noGrp="1"/>
          </p:cNvSpPr>
          <p:nvPr>
            <p:ph type="title"/>
          </p:nvPr>
        </p:nvSpPr>
        <p:spPr/>
        <p:txBody>
          <a:bodyPr lIns="91440" tIns="45720" rIns="91440" bIns="45720" anchor="t"/>
          <a:lstStyle/>
          <a:p>
            <a:r>
              <a:rPr lang="en-US" b="1" dirty="0"/>
              <a:t>Legal landscape: Policy 188</a:t>
            </a:r>
          </a:p>
        </p:txBody>
      </p:sp>
      <p:sp>
        <p:nvSpPr>
          <p:cNvPr id="3" name="Text Placeholder 2">
            <a:extLst>
              <a:ext uri="{FF2B5EF4-FFF2-40B4-BE49-F238E27FC236}">
                <a16:creationId xmlns:a16="http://schemas.microsoft.com/office/drawing/2014/main" id="{15A04F51-EB8C-4170-94F6-AAB9E8E902EA}"/>
              </a:ext>
            </a:extLst>
          </p:cNvPr>
          <p:cNvSpPr>
            <a:spLocks noGrp="1"/>
          </p:cNvSpPr>
          <p:nvPr>
            <p:ph type="body" sz="quarter" idx="10"/>
          </p:nvPr>
        </p:nvSpPr>
        <p:spPr>
          <a:xfrm>
            <a:off x="628650" y="2265367"/>
            <a:ext cx="8419560" cy="4167562"/>
          </a:xfrm>
        </p:spPr>
        <p:txBody>
          <a:bodyPr lIns="91440" tIns="45720" rIns="91440" bIns="45720" anchor="t"/>
          <a:lstStyle/>
          <a:p>
            <a:r>
              <a:rPr lang="en-US" b="1" dirty="0">
                <a:ea typeface="+mn-lt"/>
                <a:cs typeface="+mn-lt"/>
              </a:rPr>
              <a:t>State Law: OCIO </a:t>
            </a:r>
            <a:r>
              <a:rPr lang="en-US" b="1" dirty="0">
                <a:ea typeface="+mn-lt"/>
                <a:cs typeface="+mn-lt"/>
                <a:hlinkClick r:id="rId2"/>
              </a:rPr>
              <a:t>Washington Policy 188</a:t>
            </a:r>
            <a:endParaRPr lang="en-US" b="1"/>
          </a:p>
          <a:p>
            <a:r>
              <a:rPr lang="en-US" sz="2800" b="1" dirty="0">
                <a:ea typeface="+mn-lt"/>
                <a:cs typeface="+mn-lt"/>
              </a:rPr>
              <a:t>All state agencies must meet minimum IT technical accessibility standards: WCAG 2.1 AA</a:t>
            </a:r>
            <a:endParaRPr lang="en-US" sz="2800" b="1"/>
          </a:p>
          <a:p>
            <a:pPr lvl="2">
              <a:buFont typeface="Wingdings" panose="020B0604020202020204" pitchFamily="34" charset="0"/>
              <a:buChar char="ü"/>
            </a:pPr>
            <a:r>
              <a:rPr lang="en-US" sz="2800" dirty="0">
                <a:ea typeface="+mn-lt"/>
                <a:cs typeface="+mn-lt"/>
              </a:rPr>
              <a:t>The procurement, development, and implementation of instructional, administrative, or communications technologies and content. </a:t>
            </a:r>
            <a:endParaRPr lang="en-US" sz="2800"/>
          </a:p>
          <a:p>
            <a:pPr lvl="2">
              <a:buFont typeface="Wingdings" panose="020B0604020202020204" pitchFamily="34" charset="0"/>
              <a:buChar char="ü"/>
            </a:pPr>
            <a:r>
              <a:rPr lang="en-US" sz="2800" dirty="0">
                <a:ea typeface="+mn-lt"/>
                <a:cs typeface="+mn-lt"/>
              </a:rPr>
              <a:t>College websites, learning management tools, student information systems, training materials, instructional materials, and assessment tools.</a:t>
            </a:r>
            <a:endParaRPr lang="en-US" sz="2800" dirty="0"/>
          </a:p>
          <a:p>
            <a:endParaRPr lang="en-US" dirty="0"/>
          </a:p>
        </p:txBody>
      </p:sp>
    </p:spTree>
    <p:extLst>
      <p:ext uri="{BB962C8B-B14F-4D97-AF65-F5344CB8AC3E}">
        <p14:creationId xmlns:p14="http://schemas.microsoft.com/office/powerpoint/2010/main" val="89176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BF34-4665-4B8E-99BE-11AD27694709}"/>
              </a:ext>
            </a:extLst>
          </p:cNvPr>
          <p:cNvSpPr>
            <a:spLocks noGrp="1"/>
          </p:cNvSpPr>
          <p:nvPr>
            <p:ph type="title"/>
          </p:nvPr>
        </p:nvSpPr>
        <p:spPr/>
        <p:txBody>
          <a:bodyPr lIns="91440" tIns="45720" rIns="91440" bIns="45720" anchor="t"/>
          <a:lstStyle/>
          <a:p>
            <a:r>
              <a:rPr lang="en-US" b="1" dirty="0"/>
              <a:t>Intro to Assistive Technology</a:t>
            </a:r>
          </a:p>
        </p:txBody>
      </p:sp>
      <p:sp>
        <p:nvSpPr>
          <p:cNvPr id="3" name="Text Placeholder 2">
            <a:extLst>
              <a:ext uri="{FF2B5EF4-FFF2-40B4-BE49-F238E27FC236}">
                <a16:creationId xmlns:a16="http://schemas.microsoft.com/office/drawing/2014/main" id="{0EDC7C3B-1D64-4653-BAE6-1BD991ABB159}"/>
              </a:ext>
            </a:extLst>
          </p:cNvPr>
          <p:cNvSpPr>
            <a:spLocks noGrp="1"/>
          </p:cNvSpPr>
          <p:nvPr>
            <p:ph type="body" sz="quarter" idx="10"/>
          </p:nvPr>
        </p:nvSpPr>
        <p:spPr>
          <a:xfrm>
            <a:off x="628650" y="2265367"/>
            <a:ext cx="8146245" cy="4197510"/>
          </a:xfrm>
        </p:spPr>
        <p:txBody>
          <a:bodyPr lIns="91440" tIns="45720" rIns="91440" bIns="45720" anchor="t"/>
          <a:lstStyle/>
          <a:p>
            <a:pPr marL="0" indent="0">
              <a:buNone/>
            </a:pPr>
            <a:r>
              <a:rPr lang="en-US" dirty="0">
                <a:ea typeface="+mn-lt"/>
                <a:cs typeface="+mn-lt"/>
              </a:rPr>
              <a:t>Hardware and software (low and high tech) that helps people with disabilities complete a task.</a:t>
            </a:r>
            <a:endParaRPr lang="en-US" dirty="0"/>
          </a:p>
          <a:p>
            <a:pPr>
              <a:buFont typeface="Arial"/>
              <a:buChar char="•"/>
            </a:pPr>
            <a:r>
              <a:rPr lang="en-US" dirty="0">
                <a:ea typeface="+mn-lt"/>
                <a:cs typeface="+mn-lt"/>
              </a:rPr>
              <a:t>Screen readers</a:t>
            </a:r>
            <a:endParaRPr lang="en-US" dirty="0"/>
          </a:p>
          <a:p>
            <a:pPr>
              <a:buFont typeface="Arial"/>
              <a:buChar char="•"/>
            </a:pPr>
            <a:r>
              <a:rPr lang="en-US" dirty="0">
                <a:ea typeface="+mn-lt"/>
                <a:cs typeface="+mn-lt"/>
              </a:rPr>
              <a:t>Voice Command</a:t>
            </a:r>
            <a:endParaRPr lang="en-US" dirty="0"/>
          </a:p>
          <a:p>
            <a:pPr>
              <a:buFont typeface="Arial"/>
              <a:buChar char="•"/>
            </a:pPr>
            <a:r>
              <a:rPr lang="en-US" dirty="0">
                <a:ea typeface="+mn-lt"/>
                <a:cs typeface="+mn-lt"/>
              </a:rPr>
              <a:t>Mouth stick</a:t>
            </a:r>
            <a:endParaRPr lang="en-US" dirty="0" err="1"/>
          </a:p>
          <a:p>
            <a:pPr>
              <a:buFont typeface="Arial"/>
              <a:buChar char="•"/>
            </a:pPr>
            <a:r>
              <a:rPr lang="en-US" dirty="0">
                <a:ea typeface="+mn-lt"/>
                <a:cs typeface="+mn-lt"/>
              </a:rPr>
              <a:t>Adaptive keyboards/mice</a:t>
            </a:r>
            <a:endParaRPr lang="en-US" dirty="0"/>
          </a:p>
          <a:p>
            <a:pPr marL="0" indent="0">
              <a:buNone/>
            </a:pPr>
            <a:endParaRPr lang="en-US" dirty="0"/>
          </a:p>
        </p:txBody>
      </p:sp>
      <p:pic>
        <p:nvPicPr>
          <p:cNvPr id="4" name="Picture 4" descr="A person sits at a computer and using a mouth stick to operate their iPad">
            <a:extLst>
              <a:ext uri="{FF2B5EF4-FFF2-40B4-BE49-F238E27FC236}">
                <a16:creationId xmlns:a16="http://schemas.microsoft.com/office/drawing/2014/main" id="{78049D60-B1BB-302C-3C71-A6704CAF6EA4}"/>
              </a:ext>
            </a:extLst>
          </p:cNvPr>
          <p:cNvPicPr>
            <a:picLocks noChangeAspect="1"/>
          </p:cNvPicPr>
          <p:nvPr/>
        </p:nvPicPr>
        <p:blipFill>
          <a:blip r:embed="rId2"/>
          <a:stretch>
            <a:fillRect/>
          </a:stretch>
        </p:blipFill>
        <p:spPr>
          <a:xfrm>
            <a:off x="5089095" y="3184137"/>
            <a:ext cx="3657600" cy="3105150"/>
          </a:xfrm>
          <a:prstGeom prst="rect">
            <a:avLst/>
          </a:prstGeom>
          <a:ln w="12700">
            <a:solidFill>
              <a:schemeClr val="tx1"/>
            </a:solidFill>
          </a:ln>
        </p:spPr>
      </p:pic>
    </p:spTree>
    <p:extLst>
      <p:ext uri="{BB962C8B-B14F-4D97-AF65-F5344CB8AC3E}">
        <p14:creationId xmlns:p14="http://schemas.microsoft.com/office/powerpoint/2010/main" val="225341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5F4E-A2B7-7145-84B0-F203D9DB3A79}"/>
              </a:ext>
            </a:extLst>
          </p:cNvPr>
          <p:cNvSpPr>
            <a:spLocks noGrp="1"/>
          </p:cNvSpPr>
          <p:nvPr>
            <p:ph type="title"/>
          </p:nvPr>
        </p:nvSpPr>
        <p:spPr>
          <a:xfrm>
            <a:off x="536860" y="2298798"/>
            <a:ext cx="8336975" cy="1217483"/>
          </a:xfrm>
        </p:spPr>
        <p:txBody>
          <a:bodyPr lIns="91440" tIns="45720" rIns="91440" bIns="45720" anchor="t"/>
          <a:lstStyle/>
          <a:p>
            <a:pPr algn="ctr"/>
            <a:r>
              <a:rPr lang="en-US" sz="9600" dirty="0">
                <a:ea typeface="+mj-lt"/>
                <a:cs typeface="+mj-lt"/>
              </a:rPr>
              <a:t>Section 2</a:t>
            </a:r>
            <a:endParaRPr lang="en-US" sz="9600" dirty="0"/>
          </a:p>
        </p:txBody>
      </p:sp>
      <p:sp>
        <p:nvSpPr>
          <p:cNvPr id="3" name="Text Placeholder 2">
            <a:extLst>
              <a:ext uri="{FF2B5EF4-FFF2-40B4-BE49-F238E27FC236}">
                <a16:creationId xmlns:a16="http://schemas.microsoft.com/office/drawing/2014/main" id="{0CBE02C4-7DF0-4FE9-87CB-F0E305AA197B}"/>
              </a:ext>
            </a:extLst>
          </p:cNvPr>
          <p:cNvSpPr>
            <a:spLocks noGrp="1"/>
          </p:cNvSpPr>
          <p:nvPr>
            <p:ph idx="1"/>
          </p:nvPr>
        </p:nvSpPr>
        <p:spPr/>
        <p:txBody>
          <a:bodyPr lIns="91440" tIns="45720" rIns="91440" bIns="45720" anchor="ctr"/>
          <a:lstStyle/>
          <a:p>
            <a:pPr marL="0" indent="0" algn="ctr">
              <a:buNone/>
            </a:pPr>
            <a:r>
              <a:rPr lang="en-US" sz="3600" b="1" dirty="0">
                <a:solidFill>
                  <a:schemeClr val="tx1"/>
                </a:solidFill>
              </a:rPr>
              <a:t>WCAG and POUR</a:t>
            </a:r>
            <a:endParaRPr lang="en-US" dirty="0">
              <a:solidFill>
                <a:schemeClr val="tx1"/>
              </a:solidFill>
            </a:endParaRPr>
          </a:p>
        </p:txBody>
      </p:sp>
    </p:spTree>
    <p:extLst>
      <p:ext uri="{BB962C8B-B14F-4D97-AF65-F5344CB8AC3E}">
        <p14:creationId xmlns:p14="http://schemas.microsoft.com/office/powerpoint/2010/main" val="74031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t>What, How, and Why</a:t>
            </a:r>
          </a:p>
        </p:txBody>
      </p:sp>
      <p:sp>
        <p:nvSpPr>
          <p:cNvPr id="3" name="Content Placeholder 2"/>
          <p:cNvSpPr>
            <a:spLocks noGrp="1"/>
          </p:cNvSpPr>
          <p:nvPr>
            <p:ph idx="1"/>
          </p:nvPr>
        </p:nvSpPr>
        <p:spPr/>
        <p:txBody>
          <a:bodyPr lIns="91440" tIns="45720" rIns="91440" bIns="45720" anchor="t"/>
          <a:lstStyle/>
          <a:p>
            <a:r>
              <a:rPr lang="en-US"/>
              <a:t>What is the standard our website must meet?</a:t>
            </a:r>
          </a:p>
          <a:p>
            <a:r>
              <a:rPr lang="en-US"/>
              <a:t>How do we know if we meet it?</a:t>
            </a:r>
          </a:p>
          <a:p>
            <a:r>
              <a:rPr lang="en-US"/>
              <a:t>What happens if we don’t provide accessible web pages?</a:t>
            </a:r>
          </a:p>
          <a:p>
            <a:endParaRPr lang="en-US"/>
          </a:p>
        </p:txBody>
      </p:sp>
      <p:sp>
        <p:nvSpPr>
          <p:cNvPr id="4" name="Slide Number Placeholder 3"/>
          <p:cNvSpPr>
            <a:spLocks noGrp="1"/>
          </p:cNvSpPr>
          <p:nvPr>
            <p:ph type="sldNum" sz="quarter" idx="12"/>
          </p:nvPr>
        </p:nvSpPr>
        <p:spPr/>
        <p:txBody>
          <a:bodyPr/>
          <a:lstStyle/>
          <a:p>
            <a:fld id="{DEE5BC03-7CE3-4FE3-BC0A-0ACCA8AC1F24}" type="slidenum">
              <a:rPr lang="en-US" smtClean="0"/>
              <a:pPr/>
              <a:t>17</a:t>
            </a:fld>
            <a:endParaRPr lang="en-US"/>
          </a:p>
        </p:txBody>
      </p:sp>
    </p:spTree>
    <p:extLst>
      <p:ext uri="{BB962C8B-B14F-4D97-AF65-F5344CB8AC3E}">
        <p14:creationId xmlns:p14="http://schemas.microsoft.com/office/powerpoint/2010/main" val="287233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194A27-EB56-450F-8F0E-E86A8DC6B20F}"/>
              </a:ext>
            </a:extLst>
          </p:cNvPr>
          <p:cNvSpPr>
            <a:spLocks noGrp="1"/>
          </p:cNvSpPr>
          <p:nvPr>
            <p:ph type="sldNum" sz="quarter" idx="12"/>
          </p:nvPr>
        </p:nvSpPr>
        <p:spPr/>
        <p:txBody>
          <a:bodyPr/>
          <a:lstStyle/>
          <a:p>
            <a:fld id="{DEE5BC03-7CE3-4FE3-BC0A-0ACCA8AC1F24}" type="slidenum">
              <a:rPr lang="en-US" smtClean="0"/>
              <a:pPr/>
              <a:t>18</a:t>
            </a:fld>
            <a:endParaRPr lang="en-US"/>
          </a:p>
        </p:txBody>
      </p:sp>
      <p:sp>
        <p:nvSpPr>
          <p:cNvPr id="10" name="TextBox 9">
            <a:extLst>
              <a:ext uri="{FF2B5EF4-FFF2-40B4-BE49-F238E27FC236}">
                <a16:creationId xmlns:a16="http://schemas.microsoft.com/office/drawing/2014/main" id="{A61E75A0-60AE-433F-AC48-920679D808FB}"/>
              </a:ext>
            </a:extLst>
          </p:cNvPr>
          <p:cNvSpPr txBox="1"/>
          <p:nvPr/>
        </p:nvSpPr>
        <p:spPr>
          <a:xfrm>
            <a:off x="1318877" y="6167477"/>
            <a:ext cx="6772939" cy="553998"/>
          </a:xfrm>
          <a:prstGeom prst="rect">
            <a:avLst/>
          </a:prstGeom>
          <a:noFill/>
        </p:spPr>
        <p:txBody>
          <a:bodyPr wrap="square" rtlCol="0">
            <a:spAutoFit/>
          </a:bodyPr>
          <a:lstStyle/>
          <a:p>
            <a:pPr algn="ctr"/>
            <a:r>
              <a:rPr lang="en-US" sz="1200"/>
              <a:t>©</a:t>
            </a:r>
            <a:r>
              <a:rPr lang="en-US"/>
              <a:t> </a:t>
            </a:r>
            <a:r>
              <a:rPr lang="en-US" sz="1200"/>
              <a:t>2017 Robert Wood Johnson Foundation </a:t>
            </a:r>
          </a:p>
          <a:p>
            <a:pPr algn="ctr"/>
            <a:r>
              <a:rPr lang="en-US" sz="1200"/>
              <a:t>May be used with attribution. </a:t>
            </a:r>
          </a:p>
        </p:txBody>
      </p:sp>
      <p:pic>
        <p:nvPicPr>
          <p:cNvPr id="9" name="Content Placeholder 8" descr="Infographic of a bike being used by people of different sizes and abilities under the word Equality.  And different sized bikes and a hand operated bike being used by people of different sizes and abilities under the word Equity.">
            <a:extLst>
              <a:ext uri="{FF2B5EF4-FFF2-40B4-BE49-F238E27FC236}">
                <a16:creationId xmlns:a16="http://schemas.microsoft.com/office/drawing/2014/main" id="{9A83D4BA-1FC8-4A19-85BB-B603B44F4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250" y="2340157"/>
            <a:ext cx="6680199" cy="3757612"/>
          </a:xfrm>
        </p:spPr>
      </p:pic>
      <p:sp>
        <p:nvSpPr>
          <p:cNvPr id="2" name="Title 1">
            <a:extLst>
              <a:ext uri="{FF2B5EF4-FFF2-40B4-BE49-F238E27FC236}">
                <a16:creationId xmlns:a16="http://schemas.microsoft.com/office/drawing/2014/main" id="{BF59B543-B27D-41B4-80C3-ADD2FB2D8C15}"/>
              </a:ext>
            </a:extLst>
          </p:cNvPr>
          <p:cNvSpPr>
            <a:spLocks noGrp="1"/>
          </p:cNvSpPr>
          <p:nvPr>
            <p:ph type="title"/>
          </p:nvPr>
        </p:nvSpPr>
        <p:spPr/>
        <p:txBody>
          <a:bodyPr/>
          <a:lstStyle/>
          <a:p>
            <a:r>
              <a:rPr lang="en-US"/>
              <a:t>One Size Doesn’t Fit All</a:t>
            </a:r>
          </a:p>
        </p:txBody>
      </p:sp>
    </p:spTree>
    <p:extLst>
      <p:ext uri="{BB962C8B-B14F-4D97-AF65-F5344CB8AC3E}">
        <p14:creationId xmlns:p14="http://schemas.microsoft.com/office/powerpoint/2010/main" val="319615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CF0E-0BB3-4268-BF6B-297EE7254100}"/>
              </a:ext>
            </a:extLst>
          </p:cNvPr>
          <p:cNvSpPr>
            <a:spLocks noGrp="1"/>
          </p:cNvSpPr>
          <p:nvPr>
            <p:ph type="title"/>
          </p:nvPr>
        </p:nvSpPr>
        <p:spPr/>
        <p:txBody>
          <a:bodyPr/>
          <a:lstStyle/>
          <a:p>
            <a:r>
              <a:rPr lang="en-US"/>
              <a:t>WCAG 2.1 AA</a:t>
            </a:r>
          </a:p>
        </p:txBody>
      </p:sp>
      <p:sp>
        <p:nvSpPr>
          <p:cNvPr id="3" name="Content Placeholder 2">
            <a:extLst>
              <a:ext uri="{FF2B5EF4-FFF2-40B4-BE49-F238E27FC236}">
                <a16:creationId xmlns:a16="http://schemas.microsoft.com/office/drawing/2014/main" id="{530A0A70-AC3A-407C-ABFF-54F4A5A31F0F}"/>
              </a:ext>
            </a:extLst>
          </p:cNvPr>
          <p:cNvSpPr>
            <a:spLocks noGrp="1"/>
          </p:cNvSpPr>
          <p:nvPr>
            <p:ph idx="1"/>
          </p:nvPr>
        </p:nvSpPr>
        <p:spPr/>
        <p:txBody>
          <a:bodyPr/>
          <a:lstStyle/>
          <a:p>
            <a:r>
              <a:rPr lang="en-US"/>
              <a:t>WCAG stands for </a:t>
            </a:r>
            <a:r>
              <a:rPr lang="en-US" b="1"/>
              <a:t>Web Content Accessibility Guidelines</a:t>
            </a:r>
          </a:p>
          <a:p>
            <a:r>
              <a:rPr lang="en-US" b="1"/>
              <a:t>Current Standard is 2.1</a:t>
            </a:r>
          </a:p>
          <a:p>
            <a:r>
              <a:rPr lang="en-US" b="1"/>
              <a:t>A = low</a:t>
            </a:r>
          </a:p>
          <a:p>
            <a:r>
              <a:rPr lang="en-US" b="1"/>
              <a:t>AA = medium</a:t>
            </a:r>
          </a:p>
          <a:p>
            <a:r>
              <a:rPr lang="en-US" b="1"/>
              <a:t>AAA = high</a:t>
            </a:r>
            <a:endParaRPr lang="en-US"/>
          </a:p>
        </p:txBody>
      </p:sp>
      <p:sp>
        <p:nvSpPr>
          <p:cNvPr id="4" name="Slide Number Placeholder 3">
            <a:extLst>
              <a:ext uri="{FF2B5EF4-FFF2-40B4-BE49-F238E27FC236}">
                <a16:creationId xmlns:a16="http://schemas.microsoft.com/office/drawing/2014/main" id="{E8995570-BE11-450D-AE20-1F98A9C79B1A}"/>
              </a:ext>
            </a:extLst>
          </p:cNvPr>
          <p:cNvSpPr>
            <a:spLocks noGrp="1"/>
          </p:cNvSpPr>
          <p:nvPr>
            <p:ph type="sldNum" sz="quarter" idx="12"/>
          </p:nvPr>
        </p:nvSpPr>
        <p:spPr/>
        <p:txBody>
          <a:bodyPr/>
          <a:lstStyle/>
          <a:p>
            <a:fld id="{DEE5BC03-7CE3-4FE3-BC0A-0ACCA8AC1F24}" type="slidenum">
              <a:rPr lang="en-US" smtClean="0"/>
              <a:pPr/>
              <a:t>19</a:t>
            </a:fld>
            <a:endParaRPr lang="en-US"/>
          </a:p>
        </p:txBody>
      </p:sp>
    </p:spTree>
    <p:extLst>
      <p:ext uri="{BB962C8B-B14F-4D97-AF65-F5344CB8AC3E}">
        <p14:creationId xmlns:p14="http://schemas.microsoft.com/office/powerpoint/2010/main" val="104578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b="1" dirty="0"/>
              <a:t>Who are we?</a:t>
            </a:r>
          </a:p>
        </p:txBody>
      </p:sp>
      <p:sp>
        <p:nvSpPr>
          <p:cNvPr id="3" name="Content Placeholder 2"/>
          <p:cNvSpPr>
            <a:spLocks noGrp="1"/>
          </p:cNvSpPr>
          <p:nvPr>
            <p:ph idx="1"/>
          </p:nvPr>
        </p:nvSpPr>
        <p:spPr/>
        <p:txBody>
          <a:bodyPr lIns="91440" tIns="45720" rIns="91440" bIns="45720" anchor="t"/>
          <a:lstStyle/>
          <a:p>
            <a:r>
              <a:rPr lang="en-US" b="1" dirty="0"/>
              <a:t>Monica Olsson</a:t>
            </a:r>
            <a:r>
              <a:rPr lang="en-US" dirty="0"/>
              <a:t>, Accessibility Policy Associate</a:t>
            </a:r>
          </a:p>
          <a:p>
            <a:r>
              <a:rPr lang="en-US" b="1" dirty="0"/>
              <a:t>Marilyn Varela,</a:t>
            </a:r>
            <a:r>
              <a:rPr lang="en-US" dirty="0"/>
              <a:t> Website Administrator</a:t>
            </a:r>
          </a:p>
          <a:p>
            <a:r>
              <a:rPr lang="en-US" b="1" dirty="0"/>
              <a:t>Greg Gamble</a:t>
            </a:r>
            <a:r>
              <a:rPr lang="en-US" dirty="0"/>
              <a:t>, </a:t>
            </a:r>
            <a:r>
              <a:rPr lang="en-US" dirty="0">
                <a:ea typeface="+mn-lt"/>
                <a:cs typeface="+mn-lt"/>
              </a:rPr>
              <a:t>IT Application Development</a:t>
            </a:r>
          </a:p>
          <a:p>
            <a:r>
              <a:rPr lang="en-US" b="1" dirty="0"/>
              <a:t>Shaun Hegney, </a:t>
            </a:r>
            <a:r>
              <a:rPr lang="en-US" dirty="0"/>
              <a:t>Program Specialist </a:t>
            </a:r>
          </a:p>
        </p:txBody>
      </p:sp>
      <p:sp>
        <p:nvSpPr>
          <p:cNvPr id="4" name="Slide Number Placeholder 3"/>
          <p:cNvSpPr>
            <a:spLocks noGrp="1"/>
          </p:cNvSpPr>
          <p:nvPr>
            <p:ph type="sldNum" sz="quarter" idx="12"/>
          </p:nvPr>
        </p:nvSpPr>
        <p:spPr/>
        <p:txBody>
          <a:bodyPr/>
          <a:lstStyle/>
          <a:p>
            <a:fld id="{DEE5BC03-7CE3-4FE3-BC0A-0ACCA8AC1F24}" type="slidenum">
              <a:rPr lang="en-US" smtClean="0"/>
              <a:pPr/>
              <a:t>2</a:t>
            </a:fld>
            <a:endParaRPr lang="en-US"/>
          </a:p>
        </p:txBody>
      </p:sp>
    </p:spTree>
    <p:extLst>
      <p:ext uri="{BB962C8B-B14F-4D97-AF65-F5344CB8AC3E}">
        <p14:creationId xmlns:p14="http://schemas.microsoft.com/office/powerpoint/2010/main" val="105098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72E6-29B9-41D2-8C3C-AA14685991E9}"/>
              </a:ext>
            </a:extLst>
          </p:cNvPr>
          <p:cNvSpPr>
            <a:spLocks noGrp="1"/>
          </p:cNvSpPr>
          <p:nvPr>
            <p:ph type="title"/>
          </p:nvPr>
        </p:nvSpPr>
        <p:spPr/>
        <p:txBody>
          <a:bodyPr/>
          <a:lstStyle/>
          <a:p>
            <a:r>
              <a:rPr lang="en-US"/>
              <a:t>POUR</a:t>
            </a:r>
          </a:p>
        </p:txBody>
      </p:sp>
      <p:sp>
        <p:nvSpPr>
          <p:cNvPr id="3" name="Content Placeholder 2">
            <a:extLst>
              <a:ext uri="{FF2B5EF4-FFF2-40B4-BE49-F238E27FC236}">
                <a16:creationId xmlns:a16="http://schemas.microsoft.com/office/drawing/2014/main" id="{6443716F-DC77-4F38-90FF-59189C790E5D}"/>
              </a:ext>
            </a:extLst>
          </p:cNvPr>
          <p:cNvSpPr>
            <a:spLocks noGrp="1"/>
          </p:cNvSpPr>
          <p:nvPr>
            <p:ph idx="1"/>
          </p:nvPr>
        </p:nvSpPr>
        <p:spPr/>
        <p:txBody>
          <a:bodyPr/>
          <a:lstStyle/>
          <a:p>
            <a:r>
              <a:rPr lang="en-US"/>
              <a:t>Perceivable</a:t>
            </a:r>
          </a:p>
          <a:p>
            <a:r>
              <a:rPr lang="en-US"/>
              <a:t>Operable</a:t>
            </a:r>
          </a:p>
          <a:p>
            <a:r>
              <a:rPr lang="en-US"/>
              <a:t>Understandable</a:t>
            </a:r>
          </a:p>
          <a:p>
            <a:r>
              <a:rPr lang="en-US"/>
              <a:t>Robust</a:t>
            </a:r>
          </a:p>
        </p:txBody>
      </p:sp>
      <p:sp>
        <p:nvSpPr>
          <p:cNvPr id="4" name="Slide Number Placeholder 3">
            <a:extLst>
              <a:ext uri="{FF2B5EF4-FFF2-40B4-BE49-F238E27FC236}">
                <a16:creationId xmlns:a16="http://schemas.microsoft.com/office/drawing/2014/main" id="{F3DB2C25-13C5-44ED-B480-60390D197945}"/>
              </a:ext>
            </a:extLst>
          </p:cNvPr>
          <p:cNvSpPr>
            <a:spLocks noGrp="1"/>
          </p:cNvSpPr>
          <p:nvPr>
            <p:ph type="sldNum" sz="quarter" idx="12"/>
          </p:nvPr>
        </p:nvSpPr>
        <p:spPr/>
        <p:txBody>
          <a:bodyPr/>
          <a:lstStyle/>
          <a:p>
            <a:fld id="{DEE5BC03-7CE3-4FE3-BC0A-0ACCA8AC1F24}" type="slidenum">
              <a:rPr lang="en-US" smtClean="0"/>
              <a:pPr/>
              <a:t>20</a:t>
            </a:fld>
            <a:endParaRPr lang="en-US"/>
          </a:p>
        </p:txBody>
      </p:sp>
    </p:spTree>
    <p:extLst>
      <p:ext uri="{BB962C8B-B14F-4D97-AF65-F5344CB8AC3E}">
        <p14:creationId xmlns:p14="http://schemas.microsoft.com/office/powerpoint/2010/main" val="322078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DECE-646A-4D38-8F8C-0A0CD259A284}"/>
              </a:ext>
            </a:extLst>
          </p:cNvPr>
          <p:cNvSpPr>
            <a:spLocks noGrp="1"/>
          </p:cNvSpPr>
          <p:nvPr>
            <p:ph type="title"/>
          </p:nvPr>
        </p:nvSpPr>
        <p:spPr/>
        <p:txBody>
          <a:bodyPr/>
          <a:lstStyle/>
          <a:p>
            <a:r>
              <a:rPr lang="en-US"/>
              <a:t>Perceivable</a:t>
            </a:r>
          </a:p>
        </p:txBody>
      </p:sp>
      <p:sp>
        <p:nvSpPr>
          <p:cNvPr id="3" name="Content Placeholder 2">
            <a:extLst>
              <a:ext uri="{FF2B5EF4-FFF2-40B4-BE49-F238E27FC236}">
                <a16:creationId xmlns:a16="http://schemas.microsoft.com/office/drawing/2014/main" id="{20EC4636-7CB3-47BB-A602-36B6596B4BE8}"/>
              </a:ext>
            </a:extLst>
          </p:cNvPr>
          <p:cNvSpPr>
            <a:spLocks noGrp="1"/>
          </p:cNvSpPr>
          <p:nvPr>
            <p:ph idx="1"/>
          </p:nvPr>
        </p:nvSpPr>
        <p:spPr>
          <a:xfrm>
            <a:off x="536860" y="2264547"/>
            <a:ext cx="8336975" cy="3953749"/>
          </a:xfrm>
        </p:spPr>
        <p:txBody>
          <a:bodyPr lIns="91440" tIns="45720" rIns="91440" bIns="45720" anchor="t"/>
          <a:lstStyle/>
          <a:p>
            <a:pPr fontAlgn="base"/>
            <a:r>
              <a:rPr lang="en-US" sz="2600" dirty="0"/>
              <a:t>Provide text alternatives for non-text content such as  charts and graphs</a:t>
            </a:r>
          </a:p>
          <a:p>
            <a:pPr lvl="0" fontAlgn="base"/>
            <a:r>
              <a:rPr lang="en-US" sz="2600" dirty="0"/>
              <a:t>Include alt tags for images</a:t>
            </a:r>
          </a:p>
          <a:p>
            <a:pPr lvl="0" fontAlgn="base"/>
            <a:r>
              <a:rPr lang="en-US" sz="2600" dirty="0"/>
              <a:t>Put captions on videos</a:t>
            </a:r>
          </a:p>
          <a:p>
            <a:pPr lvl="0" fontAlgn="base"/>
            <a:r>
              <a:rPr lang="en-US" sz="2600" dirty="0"/>
              <a:t>Include an audio description of what is happening in a video. On-screen text, characters actions, scene changes etc.</a:t>
            </a:r>
          </a:p>
          <a:p>
            <a:endParaRPr lang="en-US"/>
          </a:p>
        </p:txBody>
      </p:sp>
      <p:sp>
        <p:nvSpPr>
          <p:cNvPr id="4" name="Slide Number Placeholder 3">
            <a:extLst>
              <a:ext uri="{FF2B5EF4-FFF2-40B4-BE49-F238E27FC236}">
                <a16:creationId xmlns:a16="http://schemas.microsoft.com/office/drawing/2014/main" id="{361EF860-D51D-4CBA-ABC3-64E2D7F7D854}"/>
              </a:ext>
            </a:extLst>
          </p:cNvPr>
          <p:cNvSpPr>
            <a:spLocks noGrp="1"/>
          </p:cNvSpPr>
          <p:nvPr>
            <p:ph type="sldNum" sz="quarter" idx="12"/>
          </p:nvPr>
        </p:nvSpPr>
        <p:spPr/>
        <p:txBody>
          <a:bodyPr/>
          <a:lstStyle/>
          <a:p>
            <a:fld id="{DEE5BC03-7CE3-4FE3-BC0A-0ACCA8AC1F24}" type="slidenum">
              <a:rPr lang="en-US" smtClean="0"/>
              <a:pPr/>
              <a:t>21</a:t>
            </a:fld>
            <a:endParaRPr lang="en-US"/>
          </a:p>
        </p:txBody>
      </p:sp>
    </p:spTree>
    <p:extLst>
      <p:ext uri="{BB962C8B-B14F-4D97-AF65-F5344CB8AC3E}">
        <p14:creationId xmlns:p14="http://schemas.microsoft.com/office/powerpoint/2010/main" val="139663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95DA-BA6A-48B6-8713-47A49963AED6}"/>
              </a:ext>
            </a:extLst>
          </p:cNvPr>
          <p:cNvSpPr>
            <a:spLocks noGrp="1"/>
          </p:cNvSpPr>
          <p:nvPr>
            <p:ph type="title"/>
          </p:nvPr>
        </p:nvSpPr>
        <p:spPr/>
        <p:txBody>
          <a:bodyPr/>
          <a:lstStyle/>
          <a:p>
            <a:r>
              <a:rPr lang="en-US" b="1"/>
              <a:t>Operable</a:t>
            </a:r>
            <a:endParaRPr lang="en-US"/>
          </a:p>
        </p:txBody>
      </p:sp>
      <p:sp>
        <p:nvSpPr>
          <p:cNvPr id="3" name="Content Placeholder 2">
            <a:extLst>
              <a:ext uri="{FF2B5EF4-FFF2-40B4-BE49-F238E27FC236}">
                <a16:creationId xmlns:a16="http://schemas.microsoft.com/office/drawing/2014/main" id="{6E541EA8-413C-400C-AE11-E88037D4DBFE}"/>
              </a:ext>
            </a:extLst>
          </p:cNvPr>
          <p:cNvSpPr>
            <a:spLocks noGrp="1"/>
          </p:cNvSpPr>
          <p:nvPr>
            <p:ph idx="1"/>
          </p:nvPr>
        </p:nvSpPr>
        <p:spPr/>
        <p:txBody>
          <a:bodyPr lIns="91440" tIns="45720" rIns="91440" bIns="45720" anchor="t"/>
          <a:lstStyle/>
          <a:p>
            <a:pPr lvl="0" fontAlgn="base"/>
            <a:r>
              <a:rPr lang="en-US" dirty="0"/>
              <a:t>Ability to input information in form fields through a keyboard or mouth stick. Word documents, Google documents and pdfs.</a:t>
            </a:r>
          </a:p>
          <a:p>
            <a:r>
              <a:rPr lang="en-US" dirty="0">
                <a:ea typeface="+mn-lt"/>
                <a:cs typeface="+mn-lt"/>
              </a:rPr>
              <a:t>Tab items in the correct order.</a:t>
            </a:r>
            <a:endParaRPr lang="en-US">
              <a:ea typeface="+mn-lt"/>
              <a:cs typeface="+mn-lt"/>
            </a:endParaRPr>
          </a:p>
          <a:p>
            <a:r>
              <a:rPr lang="en-US" dirty="0">
                <a:ea typeface="+mn-lt"/>
                <a:cs typeface="+mn-lt"/>
              </a:rPr>
              <a:t>Headings that describe topic or purpose.</a:t>
            </a:r>
            <a:endParaRPr lang="en-US">
              <a:ea typeface="+mn-lt"/>
              <a:cs typeface="+mn-lt"/>
            </a:endParaRPr>
          </a:p>
          <a:p>
            <a:r>
              <a:rPr lang="en-US" dirty="0">
                <a:ea typeface="+mn-lt"/>
                <a:cs typeface="+mn-lt"/>
              </a:rPr>
              <a:t>Touch targets big enough for large or impaired fingers.</a:t>
            </a:r>
            <a:endParaRPr lang="en-US">
              <a:ea typeface="+mn-lt"/>
              <a:cs typeface="+mn-lt"/>
            </a:endParaRPr>
          </a:p>
          <a:p>
            <a:endParaRPr lang="en-US"/>
          </a:p>
        </p:txBody>
      </p:sp>
      <p:sp>
        <p:nvSpPr>
          <p:cNvPr id="4" name="Slide Number Placeholder 3">
            <a:extLst>
              <a:ext uri="{FF2B5EF4-FFF2-40B4-BE49-F238E27FC236}">
                <a16:creationId xmlns:a16="http://schemas.microsoft.com/office/drawing/2014/main" id="{8DD0AE6E-1CC9-4F6B-8679-2D9BDDD4A3C2}"/>
              </a:ext>
            </a:extLst>
          </p:cNvPr>
          <p:cNvSpPr>
            <a:spLocks noGrp="1"/>
          </p:cNvSpPr>
          <p:nvPr>
            <p:ph type="sldNum" sz="quarter" idx="12"/>
          </p:nvPr>
        </p:nvSpPr>
        <p:spPr/>
        <p:txBody>
          <a:bodyPr/>
          <a:lstStyle/>
          <a:p>
            <a:fld id="{DEE5BC03-7CE3-4FE3-BC0A-0ACCA8AC1F24}" type="slidenum">
              <a:rPr lang="en-US" smtClean="0"/>
              <a:pPr/>
              <a:t>22</a:t>
            </a:fld>
            <a:endParaRPr lang="en-US"/>
          </a:p>
        </p:txBody>
      </p:sp>
    </p:spTree>
    <p:extLst>
      <p:ext uri="{BB962C8B-B14F-4D97-AF65-F5344CB8AC3E}">
        <p14:creationId xmlns:p14="http://schemas.microsoft.com/office/powerpoint/2010/main" val="377098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E1EA-9E34-4DFD-8272-89B51C2FCB03}"/>
              </a:ext>
            </a:extLst>
          </p:cNvPr>
          <p:cNvSpPr>
            <a:spLocks noGrp="1"/>
          </p:cNvSpPr>
          <p:nvPr>
            <p:ph type="title"/>
          </p:nvPr>
        </p:nvSpPr>
        <p:spPr/>
        <p:txBody>
          <a:bodyPr/>
          <a:lstStyle/>
          <a:p>
            <a:r>
              <a:rPr lang="en-US" b="1"/>
              <a:t>Understandable</a:t>
            </a:r>
            <a:br>
              <a:rPr lang="en-US"/>
            </a:br>
            <a:endParaRPr lang="en-US"/>
          </a:p>
        </p:txBody>
      </p:sp>
      <p:sp>
        <p:nvSpPr>
          <p:cNvPr id="4" name="Slide Number Placeholder 3">
            <a:extLst>
              <a:ext uri="{FF2B5EF4-FFF2-40B4-BE49-F238E27FC236}">
                <a16:creationId xmlns:a16="http://schemas.microsoft.com/office/drawing/2014/main" id="{C438D2F9-684A-499E-BC9D-D14B4DBD186F}"/>
              </a:ext>
            </a:extLst>
          </p:cNvPr>
          <p:cNvSpPr>
            <a:spLocks noGrp="1"/>
          </p:cNvSpPr>
          <p:nvPr>
            <p:ph type="sldNum" sz="quarter" idx="12"/>
          </p:nvPr>
        </p:nvSpPr>
        <p:spPr/>
        <p:txBody>
          <a:bodyPr/>
          <a:lstStyle/>
          <a:p>
            <a:fld id="{DEE5BC03-7CE3-4FE3-BC0A-0ACCA8AC1F24}" type="slidenum">
              <a:rPr lang="en-US" smtClean="0"/>
              <a:pPr/>
              <a:t>23</a:t>
            </a:fld>
            <a:endParaRPr lang="en-US"/>
          </a:p>
        </p:txBody>
      </p:sp>
      <p:sp>
        <p:nvSpPr>
          <p:cNvPr id="8" name="Content Placeholder 7">
            <a:extLst>
              <a:ext uri="{FF2B5EF4-FFF2-40B4-BE49-F238E27FC236}">
                <a16:creationId xmlns:a16="http://schemas.microsoft.com/office/drawing/2014/main" id="{7B363B40-1841-4D03-B28B-758321E05966}"/>
              </a:ext>
            </a:extLst>
          </p:cNvPr>
          <p:cNvSpPr>
            <a:spLocks noGrp="1"/>
          </p:cNvSpPr>
          <p:nvPr>
            <p:ph idx="1"/>
          </p:nvPr>
        </p:nvSpPr>
        <p:spPr/>
        <p:txBody>
          <a:bodyPr lIns="91440" tIns="45720" rIns="91440" bIns="45720" anchor="t"/>
          <a:lstStyle/>
          <a:p>
            <a:pPr fontAlgn="base"/>
            <a:r>
              <a:rPr lang="en-US" dirty="0"/>
              <a:t>The site functionality should be easy to navigate.  </a:t>
            </a:r>
            <a:endParaRPr lang="en-US"/>
          </a:p>
          <a:p>
            <a:pPr fontAlgn="base"/>
            <a:r>
              <a:rPr lang="en-US" dirty="0"/>
              <a:t>Links should be obvious </a:t>
            </a:r>
            <a:r>
              <a:rPr lang="en-US" dirty="0">
                <a:ea typeface="+mn-lt"/>
                <a:cs typeface="+mn-lt"/>
              </a:rPr>
              <a:t>and indicate where they will take the user</a:t>
            </a:r>
          </a:p>
          <a:p>
            <a:r>
              <a:rPr lang="en-US" dirty="0"/>
              <a:t>Consistent and predictable navigation</a:t>
            </a:r>
          </a:p>
          <a:p>
            <a:pPr fontAlgn="base"/>
            <a:r>
              <a:rPr lang="en-US" dirty="0"/>
              <a:t>Form controls must be labeled (Greg will cover this)</a:t>
            </a:r>
          </a:p>
          <a:p>
            <a:pPr lvl="0"/>
            <a:endParaRPr lang="en-US"/>
          </a:p>
        </p:txBody>
      </p:sp>
    </p:spTree>
    <p:extLst>
      <p:ext uri="{BB962C8B-B14F-4D97-AF65-F5344CB8AC3E}">
        <p14:creationId xmlns:p14="http://schemas.microsoft.com/office/powerpoint/2010/main" val="401278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9F6C-982B-416D-B0AC-64833987A58A}"/>
              </a:ext>
            </a:extLst>
          </p:cNvPr>
          <p:cNvSpPr>
            <a:spLocks noGrp="1"/>
          </p:cNvSpPr>
          <p:nvPr>
            <p:ph type="title"/>
          </p:nvPr>
        </p:nvSpPr>
        <p:spPr/>
        <p:txBody>
          <a:bodyPr/>
          <a:lstStyle/>
          <a:p>
            <a:r>
              <a:rPr lang="en-US" b="1"/>
              <a:t>Robust</a:t>
            </a:r>
            <a:br>
              <a:rPr lang="en-US"/>
            </a:br>
            <a:endParaRPr lang="en-US"/>
          </a:p>
        </p:txBody>
      </p:sp>
      <p:sp>
        <p:nvSpPr>
          <p:cNvPr id="3" name="Content Placeholder 2">
            <a:extLst>
              <a:ext uri="{FF2B5EF4-FFF2-40B4-BE49-F238E27FC236}">
                <a16:creationId xmlns:a16="http://schemas.microsoft.com/office/drawing/2014/main" id="{D96D7A79-A5BE-4E07-BB59-E1F6B1FA4F3F}"/>
              </a:ext>
            </a:extLst>
          </p:cNvPr>
          <p:cNvSpPr>
            <a:spLocks noGrp="1"/>
          </p:cNvSpPr>
          <p:nvPr>
            <p:ph idx="1"/>
          </p:nvPr>
        </p:nvSpPr>
        <p:spPr>
          <a:xfrm>
            <a:off x="536860" y="2415155"/>
            <a:ext cx="8336975" cy="3932482"/>
          </a:xfrm>
        </p:spPr>
        <p:txBody>
          <a:bodyPr lIns="91440" tIns="45720" rIns="91440" bIns="45720" anchor="t"/>
          <a:lstStyle/>
          <a:p>
            <a:pPr fontAlgn="base"/>
            <a:r>
              <a:rPr lang="en-US" sz="2600" dirty="0"/>
              <a:t>Use valid HTML and ARIA (Accessible Rich Internet Applications) </a:t>
            </a:r>
          </a:p>
          <a:p>
            <a:pPr fontAlgn="base"/>
            <a:r>
              <a:rPr lang="en-US" sz="2600" dirty="0">
                <a:ea typeface="+mn-lt"/>
                <a:cs typeface="+mn-lt"/>
              </a:rPr>
              <a:t>A telephone number input field in 3 parts must announce all three parts: area code, prefix and suffix. </a:t>
            </a:r>
            <a:endParaRPr lang="en-US" sz="2600" dirty="0"/>
          </a:p>
          <a:p>
            <a:pPr fontAlgn="base"/>
            <a:r>
              <a:rPr lang="en-US" sz="2600" dirty="0"/>
              <a:t>Don’t use a div or a span tag for a button instead of the button html code. </a:t>
            </a:r>
          </a:p>
          <a:p>
            <a:endParaRPr lang="en-US"/>
          </a:p>
        </p:txBody>
      </p:sp>
      <p:sp>
        <p:nvSpPr>
          <p:cNvPr id="4" name="Slide Number Placeholder 3">
            <a:extLst>
              <a:ext uri="{FF2B5EF4-FFF2-40B4-BE49-F238E27FC236}">
                <a16:creationId xmlns:a16="http://schemas.microsoft.com/office/drawing/2014/main" id="{0A25BA95-27C2-41D0-98F4-832CDDB806AA}"/>
              </a:ext>
            </a:extLst>
          </p:cNvPr>
          <p:cNvSpPr>
            <a:spLocks noGrp="1"/>
          </p:cNvSpPr>
          <p:nvPr>
            <p:ph type="sldNum" sz="quarter" idx="12"/>
          </p:nvPr>
        </p:nvSpPr>
        <p:spPr/>
        <p:txBody>
          <a:bodyPr/>
          <a:lstStyle/>
          <a:p>
            <a:fld id="{DEE5BC03-7CE3-4FE3-BC0A-0ACCA8AC1F24}" type="slidenum">
              <a:rPr lang="en-US" smtClean="0"/>
              <a:pPr/>
              <a:t>24</a:t>
            </a:fld>
            <a:endParaRPr lang="en-US"/>
          </a:p>
        </p:txBody>
      </p:sp>
    </p:spTree>
    <p:extLst>
      <p:ext uri="{BB962C8B-B14F-4D97-AF65-F5344CB8AC3E}">
        <p14:creationId xmlns:p14="http://schemas.microsoft.com/office/powerpoint/2010/main" val="1797638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BC121D-1EDC-4F6B-8557-FE59928E08DE}"/>
              </a:ext>
            </a:extLst>
          </p:cNvPr>
          <p:cNvSpPr>
            <a:spLocks noGrp="1"/>
          </p:cNvSpPr>
          <p:nvPr>
            <p:ph type="sldNum" sz="quarter" idx="12"/>
          </p:nvPr>
        </p:nvSpPr>
        <p:spPr/>
        <p:txBody>
          <a:bodyPr/>
          <a:lstStyle/>
          <a:p>
            <a:fld id="{DEE5BC03-7CE3-4FE3-BC0A-0ACCA8AC1F24}" type="slidenum">
              <a:rPr lang="en-US" smtClean="0"/>
              <a:pPr/>
              <a:t>25</a:t>
            </a:fld>
            <a:endParaRPr lang="en-US"/>
          </a:p>
        </p:txBody>
      </p:sp>
      <p:pic>
        <p:nvPicPr>
          <p:cNvPr id="5" name="Picture 4" descr="Outline of correct heading structure. H1 is at the top and provides a clear title. Next is H2 with two separate H3 headings as sub sections below the first H2">
            <a:extLst>
              <a:ext uri="{FF2B5EF4-FFF2-40B4-BE49-F238E27FC236}">
                <a16:creationId xmlns:a16="http://schemas.microsoft.com/office/drawing/2014/main" id="{45A3E225-7B43-4E79-820F-E4921A590BB4}"/>
              </a:ext>
            </a:extLst>
          </p:cNvPr>
          <p:cNvPicPr/>
          <p:nvPr/>
        </p:nvPicPr>
        <p:blipFill>
          <a:blip r:embed="rId3"/>
          <a:stretch>
            <a:fillRect/>
          </a:stretch>
        </p:blipFill>
        <p:spPr>
          <a:xfrm>
            <a:off x="2169042" y="3586793"/>
            <a:ext cx="4572000" cy="2888509"/>
          </a:xfrm>
          <a:prstGeom prst="rect">
            <a:avLst/>
          </a:prstGeom>
        </p:spPr>
      </p:pic>
      <p:sp>
        <p:nvSpPr>
          <p:cNvPr id="3" name="Content Placeholder 2">
            <a:extLst>
              <a:ext uri="{FF2B5EF4-FFF2-40B4-BE49-F238E27FC236}">
                <a16:creationId xmlns:a16="http://schemas.microsoft.com/office/drawing/2014/main" id="{B79BC9BA-D095-4938-B4A6-9D2548D220C7}"/>
              </a:ext>
            </a:extLst>
          </p:cNvPr>
          <p:cNvSpPr>
            <a:spLocks noGrp="1"/>
          </p:cNvSpPr>
          <p:nvPr>
            <p:ph idx="1"/>
          </p:nvPr>
        </p:nvSpPr>
        <p:spPr>
          <a:xfrm>
            <a:off x="536860" y="2415155"/>
            <a:ext cx="8336975" cy="1093589"/>
          </a:xfrm>
        </p:spPr>
        <p:txBody>
          <a:bodyPr/>
          <a:lstStyle/>
          <a:p>
            <a:r>
              <a:rPr lang="en-US"/>
              <a:t>Don’t skip heading levels</a:t>
            </a:r>
          </a:p>
          <a:p>
            <a:r>
              <a:rPr lang="en-US"/>
              <a:t>Think of headings like a nested list</a:t>
            </a:r>
          </a:p>
          <a:p>
            <a:endParaRPr lang="en-US"/>
          </a:p>
        </p:txBody>
      </p:sp>
      <p:sp>
        <p:nvSpPr>
          <p:cNvPr id="2" name="Title 1">
            <a:extLst>
              <a:ext uri="{FF2B5EF4-FFF2-40B4-BE49-F238E27FC236}">
                <a16:creationId xmlns:a16="http://schemas.microsoft.com/office/drawing/2014/main" id="{E81254CD-D713-4A81-A2AC-C655E98FD711}"/>
              </a:ext>
            </a:extLst>
          </p:cNvPr>
          <p:cNvSpPr>
            <a:spLocks noGrp="1"/>
          </p:cNvSpPr>
          <p:nvPr>
            <p:ph type="title"/>
          </p:nvPr>
        </p:nvSpPr>
        <p:spPr/>
        <p:txBody>
          <a:bodyPr/>
          <a:lstStyle/>
          <a:p>
            <a:r>
              <a:rPr lang="en-US"/>
              <a:t>Heading Structure</a:t>
            </a:r>
          </a:p>
        </p:txBody>
      </p:sp>
    </p:spTree>
    <p:extLst>
      <p:ext uri="{BB962C8B-B14F-4D97-AF65-F5344CB8AC3E}">
        <p14:creationId xmlns:p14="http://schemas.microsoft.com/office/powerpoint/2010/main" val="165794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89AA-E8E3-463E-B4E5-F76DFFA981C9}"/>
              </a:ext>
            </a:extLst>
          </p:cNvPr>
          <p:cNvSpPr>
            <a:spLocks noGrp="1"/>
          </p:cNvSpPr>
          <p:nvPr>
            <p:ph type="title"/>
          </p:nvPr>
        </p:nvSpPr>
        <p:spPr/>
        <p:txBody>
          <a:bodyPr/>
          <a:lstStyle/>
          <a:p>
            <a:r>
              <a:rPr lang="en-US"/>
              <a:t>Alt Text</a:t>
            </a:r>
          </a:p>
        </p:txBody>
      </p:sp>
      <p:sp>
        <p:nvSpPr>
          <p:cNvPr id="3" name="Content Placeholder 2">
            <a:extLst>
              <a:ext uri="{FF2B5EF4-FFF2-40B4-BE49-F238E27FC236}">
                <a16:creationId xmlns:a16="http://schemas.microsoft.com/office/drawing/2014/main" id="{96FE7E2D-3DB9-4596-9B91-1EEA3C9BB9B5}"/>
              </a:ext>
            </a:extLst>
          </p:cNvPr>
          <p:cNvSpPr>
            <a:spLocks noGrp="1"/>
          </p:cNvSpPr>
          <p:nvPr>
            <p:ph idx="1"/>
          </p:nvPr>
        </p:nvSpPr>
        <p:spPr/>
        <p:txBody>
          <a:bodyPr lIns="91440" tIns="45720" rIns="91440" bIns="45720" anchor="t"/>
          <a:lstStyle/>
          <a:p>
            <a:r>
              <a:rPr lang="en-US" dirty="0"/>
              <a:t>Basic Rules of alt text</a:t>
            </a:r>
          </a:p>
          <a:p>
            <a:pPr lvl="1"/>
            <a:r>
              <a:rPr lang="en-US" dirty="0"/>
              <a:t>Do not use picture of or image of in description</a:t>
            </a:r>
          </a:p>
          <a:p>
            <a:pPr lvl="1"/>
            <a:r>
              <a:rPr lang="en-US" dirty="0"/>
              <a:t>Use correct grammar and punctuation</a:t>
            </a:r>
          </a:p>
          <a:p>
            <a:pPr lvl="2"/>
            <a:r>
              <a:rPr lang="en-US" dirty="0"/>
              <a:t>Capitalize the first letter</a:t>
            </a:r>
          </a:p>
          <a:p>
            <a:pPr lvl="2"/>
            <a:r>
              <a:rPr lang="en-US" dirty="0"/>
              <a:t>End whole sentences with a period</a:t>
            </a:r>
          </a:p>
          <a:p>
            <a:pPr marL="914400" lvl="2" indent="0">
              <a:buNone/>
            </a:pPr>
            <a:endParaRPr lang="en-US" dirty="0"/>
          </a:p>
          <a:p>
            <a:pPr marL="457200" lvl="1" indent="0">
              <a:buNone/>
            </a:pPr>
            <a:r>
              <a:rPr lang="en-US" u="sng" dirty="0">
                <a:hlinkClick r:id="rId3"/>
              </a:rPr>
              <a:t>Siteimprove Article on Alt Text Best Practices</a:t>
            </a:r>
            <a:endParaRPr lang="en-US" u="sng"/>
          </a:p>
          <a:p>
            <a:pPr lvl="1"/>
            <a:endParaRPr lang="en-US"/>
          </a:p>
        </p:txBody>
      </p:sp>
      <p:sp>
        <p:nvSpPr>
          <p:cNvPr id="4" name="Slide Number Placeholder 3">
            <a:extLst>
              <a:ext uri="{FF2B5EF4-FFF2-40B4-BE49-F238E27FC236}">
                <a16:creationId xmlns:a16="http://schemas.microsoft.com/office/drawing/2014/main" id="{D71507DA-3CFF-4776-AC03-3C583633CA4A}"/>
              </a:ext>
            </a:extLst>
          </p:cNvPr>
          <p:cNvSpPr>
            <a:spLocks noGrp="1"/>
          </p:cNvSpPr>
          <p:nvPr>
            <p:ph type="sldNum" sz="quarter" idx="12"/>
          </p:nvPr>
        </p:nvSpPr>
        <p:spPr/>
        <p:txBody>
          <a:bodyPr/>
          <a:lstStyle/>
          <a:p>
            <a:fld id="{DEE5BC03-7CE3-4FE3-BC0A-0ACCA8AC1F24}" type="slidenum">
              <a:rPr lang="en-US" smtClean="0"/>
              <a:pPr/>
              <a:t>26</a:t>
            </a:fld>
            <a:endParaRPr lang="en-US"/>
          </a:p>
        </p:txBody>
      </p:sp>
    </p:spTree>
    <p:extLst>
      <p:ext uri="{BB962C8B-B14F-4D97-AF65-F5344CB8AC3E}">
        <p14:creationId xmlns:p14="http://schemas.microsoft.com/office/powerpoint/2010/main" val="200219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38D21-4E34-4905-BD06-5C22E9F54F94}"/>
              </a:ext>
            </a:extLst>
          </p:cNvPr>
          <p:cNvSpPr>
            <a:spLocks noGrp="1"/>
          </p:cNvSpPr>
          <p:nvPr>
            <p:ph type="sldNum" sz="quarter" idx="12"/>
          </p:nvPr>
        </p:nvSpPr>
        <p:spPr/>
        <p:txBody>
          <a:bodyPr/>
          <a:lstStyle/>
          <a:p>
            <a:fld id="{DEE5BC03-7CE3-4FE3-BC0A-0ACCA8AC1F24}" type="slidenum">
              <a:rPr lang="en-US" smtClean="0"/>
              <a:pPr/>
              <a:t>27</a:t>
            </a:fld>
            <a:endParaRPr lang="en-US"/>
          </a:p>
        </p:txBody>
      </p:sp>
      <p:pic>
        <p:nvPicPr>
          <p:cNvPr id="5" name="Picture 4" descr="Image with black backround and the phrases &quot;Click Here,&quot; &quot;More&quot; and &quot;Read&quot; written in different colors.">
            <a:extLst>
              <a:ext uri="{FF2B5EF4-FFF2-40B4-BE49-F238E27FC236}">
                <a16:creationId xmlns:a16="http://schemas.microsoft.com/office/drawing/2014/main" id="{5A6D0BD5-E5C9-4B71-9BDA-55A8BC18AF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34856" y="3881231"/>
            <a:ext cx="4731488" cy="2682644"/>
          </a:xfrm>
          <a:prstGeom prst="rect">
            <a:avLst/>
          </a:prstGeom>
          <a:noFill/>
          <a:ln>
            <a:noFill/>
          </a:ln>
        </p:spPr>
      </p:pic>
      <p:sp>
        <p:nvSpPr>
          <p:cNvPr id="3" name="Content Placeholder 2">
            <a:extLst>
              <a:ext uri="{FF2B5EF4-FFF2-40B4-BE49-F238E27FC236}">
                <a16:creationId xmlns:a16="http://schemas.microsoft.com/office/drawing/2014/main" id="{48DECBE0-755D-46C1-BCD7-79E2E731582D}"/>
              </a:ext>
            </a:extLst>
          </p:cNvPr>
          <p:cNvSpPr>
            <a:spLocks noGrp="1"/>
          </p:cNvSpPr>
          <p:nvPr>
            <p:ph idx="1"/>
          </p:nvPr>
        </p:nvSpPr>
        <p:spPr>
          <a:xfrm>
            <a:off x="536859" y="2109338"/>
            <a:ext cx="8336975" cy="1263710"/>
          </a:xfrm>
        </p:spPr>
        <p:txBody>
          <a:bodyPr/>
          <a:lstStyle/>
          <a:p>
            <a:r>
              <a:rPr lang="en-US"/>
              <a:t>No more click here</a:t>
            </a:r>
          </a:p>
          <a:p>
            <a:r>
              <a:rPr lang="en-US"/>
              <a:t>Don’t use read more</a:t>
            </a:r>
          </a:p>
          <a:p>
            <a:r>
              <a:rPr lang="en-US"/>
              <a:t>Use descriptive links that tell the user where they will go</a:t>
            </a:r>
          </a:p>
          <a:p>
            <a:endParaRPr lang="en-US"/>
          </a:p>
        </p:txBody>
      </p:sp>
      <p:sp>
        <p:nvSpPr>
          <p:cNvPr id="2" name="Title 1">
            <a:extLst>
              <a:ext uri="{FF2B5EF4-FFF2-40B4-BE49-F238E27FC236}">
                <a16:creationId xmlns:a16="http://schemas.microsoft.com/office/drawing/2014/main" id="{299FAC12-0B65-4783-9F2E-7E9BFD81A5F1}"/>
              </a:ext>
            </a:extLst>
          </p:cNvPr>
          <p:cNvSpPr>
            <a:spLocks noGrp="1"/>
          </p:cNvSpPr>
          <p:nvPr>
            <p:ph type="title"/>
          </p:nvPr>
        </p:nvSpPr>
        <p:spPr/>
        <p:txBody>
          <a:bodyPr/>
          <a:lstStyle/>
          <a:p>
            <a:r>
              <a:rPr lang="en-US"/>
              <a:t>Hyperlinks</a:t>
            </a:r>
          </a:p>
        </p:txBody>
      </p:sp>
    </p:spTree>
    <p:extLst>
      <p:ext uri="{BB962C8B-B14F-4D97-AF65-F5344CB8AC3E}">
        <p14:creationId xmlns:p14="http://schemas.microsoft.com/office/powerpoint/2010/main" val="3512752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DFEF-B409-4FC5-9F11-77B52DAA0476}"/>
              </a:ext>
            </a:extLst>
          </p:cNvPr>
          <p:cNvSpPr>
            <a:spLocks noGrp="1"/>
          </p:cNvSpPr>
          <p:nvPr>
            <p:ph type="title"/>
          </p:nvPr>
        </p:nvSpPr>
        <p:spPr/>
        <p:txBody>
          <a:bodyPr/>
          <a:lstStyle/>
          <a:p>
            <a:r>
              <a:rPr lang="en-US"/>
              <a:t>Color Contrast and Tables</a:t>
            </a:r>
          </a:p>
        </p:txBody>
      </p:sp>
      <p:sp>
        <p:nvSpPr>
          <p:cNvPr id="3" name="Content Placeholder 2">
            <a:extLst>
              <a:ext uri="{FF2B5EF4-FFF2-40B4-BE49-F238E27FC236}">
                <a16:creationId xmlns:a16="http://schemas.microsoft.com/office/drawing/2014/main" id="{924170C7-B8BE-4D6E-B31F-BABC983C2687}"/>
              </a:ext>
            </a:extLst>
          </p:cNvPr>
          <p:cNvSpPr>
            <a:spLocks noGrp="1"/>
          </p:cNvSpPr>
          <p:nvPr>
            <p:ph idx="1"/>
          </p:nvPr>
        </p:nvSpPr>
        <p:spPr/>
        <p:txBody>
          <a:bodyPr lIns="91440" tIns="45720" rIns="91440" bIns="45720" anchor="t"/>
          <a:lstStyle/>
          <a:p>
            <a:r>
              <a:rPr lang="en-US" dirty="0"/>
              <a:t>Use </a:t>
            </a:r>
            <a:r>
              <a:rPr lang="en-US" dirty="0">
                <a:hlinkClick r:id="rId2"/>
              </a:rPr>
              <a:t>color palettes from Communications on StaffNet</a:t>
            </a:r>
            <a:endParaRPr lang="en-US" dirty="0"/>
          </a:p>
          <a:p>
            <a:pPr marL="457200" lvl="1" indent="0">
              <a:buNone/>
            </a:pPr>
            <a:endParaRPr lang="en-US" dirty="0">
              <a:ea typeface="+mn-lt"/>
              <a:cs typeface="+mn-lt"/>
            </a:endParaRPr>
          </a:p>
          <a:p>
            <a:r>
              <a:rPr lang="en-US" dirty="0"/>
              <a:t>Don't use tables for layout.  Tables are for data.</a:t>
            </a:r>
          </a:p>
          <a:p>
            <a:r>
              <a:rPr lang="en-US" dirty="0"/>
              <a:t>Use simple table structure or mark up complex tables correctly making sure there are headings. </a:t>
            </a:r>
            <a:endParaRPr lang="en-US"/>
          </a:p>
          <a:p>
            <a:pPr lvl="1"/>
            <a:endParaRPr lang="en-US" u="sng"/>
          </a:p>
          <a:p>
            <a:pPr lvl="1"/>
            <a:endParaRPr lang="en-US"/>
          </a:p>
        </p:txBody>
      </p:sp>
      <p:sp>
        <p:nvSpPr>
          <p:cNvPr id="4" name="Slide Number Placeholder 3">
            <a:extLst>
              <a:ext uri="{FF2B5EF4-FFF2-40B4-BE49-F238E27FC236}">
                <a16:creationId xmlns:a16="http://schemas.microsoft.com/office/drawing/2014/main" id="{1DE4BAD7-4442-4532-850D-E721A9720B47}"/>
              </a:ext>
            </a:extLst>
          </p:cNvPr>
          <p:cNvSpPr>
            <a:spLocks noGrp="1"/>
          </p:cNvSpPr>
          <p:nvPr>
            <p:ph type="sldNum" sz="quarter" idx="12"/>
          </p:nvPr>
        </p:nvSpPr>
        <p:spPr/>
        <p:txBody>
          <a:bodyPr/>
          <a:lstStyle/>
          <a:p>
            <a:fld id="{DEE5BC03-7CE3-4FE3-BC0A-0ACCA8AC1F24}" type="slidenum">
              <a:rPr lang="en-US" smtClean="0"/>
              <a:pPr/>
              <a:t>28</a:t>
            </a:fld>
            <a:endParaRPr lang="en-US"/>
          </a:p>
        </p:txBody>
      </p:sp>
    </p:spTree>
    <p:extLst>
      <p:ext uri="{BB962C8B-B14F-4D97-AF65-F5344CB8AC3E}">
        <p14:creationId xmlns:p14="http://schemas.microsoft.com/office/powerpoint/2010/main" val="388711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02C9-C53B-402F-B963-F4A54A0F2FD7}"/>
              </a:ext>
            </a:extLst>
          </p:cNvPr>
          <p:cNvSpPr>
            <a:spLocks noGrp="1"/>
          </p:cNvSpPr>
          <p:nvPr>
            <p:ph type="title"/>
          </p:nvPr>
        </p:nvSpPr>
        <p:spPr/>
        <p:txBody>
          <a:bodyPr/>
          <a:lstStyle/>
          <a:p>
            <a:r>
              <a:rPr lang="en-US"/>
              <a:t>Demo</a:t>
            </a:r>
          </a:p>
        </p:txBody>
      </p:sp>
      <p:sp>
        <p:nvSpPr>
          <p:cNvPr id="3" name="Content Placeholder 2">
            <a:extLst>
              <a:ext uri="{FF2B5EF4-FFF2-40B4-BE49-F238E27FC236}">
                <a16:creationId xmlns:a16="http://schemas.microsoft.com/office/drawing/2014/main" id="{4C1B545C-EEFD-4E0E-82FD-5D90C3B39DFD}"/>
              </a:ext>
            </a:extLst>
          </p:cNvPr>
          <p:cNvSpPr>
            <a:spLocks noGrp="1"/>
          </p:cNvSpPr>
          <p:nvPr>
            <p:ph idx="1"/>
          </p:nvPr>
        </p:nvSpPr>
        <p:spPr/>
        <p:txBody>
          <a:bodyPr lIns="91440" tIns="45720" rIns="91440" bIns="45720" anchor="t"/>
          <a:lstStyle/>
          <a:p>
            <a:pPr lvl="0" fontAlgn="base"/>
            <a:r>
              <a:rPr lang="en-US"/>
              <a:t>How to check for accessibility on your pages</a:t>
            </a:r>
          </a:p>
          <a:p>
            <a:pPr lvl="0" fontAlgn="base"/>
            <a:r>
              <a:rPr lang="en-US"/>
              <a:t>How to use styles for tables</a:t>
            </a:r>
          </a:p>
          <a:p>
            <a:pPr lvl="0" fontAlgn="base"/>
            <a:r>
              <a:rPr lang="en-US"/>
              <a:t>How to set header row for tables and column scope</a:t>
            </a:r>
          </a:p>
          <a:p>
            <a:pPr fontAlgn="base"/>
            <a:r>
              <a:rPr lang="en-US"/>
              <a:t>Broken accordions</a:t>
            </a:r>
            <a:endParaRPr lang="en-US" dirty="0"/>
          </a:p>
          <a:p>
            <a:endParaRPr lang="en-US"/>
          </a:p>
        </p:txBody>
      </p:sp>
      <p:sp>
        <p:nvSpPr>
          <p:cNvPr id="4" name="Slide Number Placeholder 3">
            <a:extLst>
              <a:ext uri="{FF2B5EF4-FFF2-40B4-BE49-F238E27FC236}">
                <a16:creationId xmlns:a16="http://schemas.microsoft.com/office/drawing/2014/main" id="{5FC52E71-6491-487E-8AE2-1DEAFC2096C4}"/>
              </a:ext>
            </a:extLst>
          </p:cNvPr>
          <p:cNvSpPr>
            <a:spLocks noGrp="1"/>
          </p:cNvSpPr>
          <p:nvPr>
            <p:ph type="sldNum" sz="quarter" idx="12"/>
          </p:nvPr>
        </p:nvSpPr>
        <p:spPr/>
        <p:txBody>
          <a:bodyPr/>
          <a:lstStyle/>
          <a:p>
            <a:fld id="{DEE5BC03-7CE3-4FE3-BC0A-0ACCA8AC1F24}" type="slidenum">
              <a:rPr lang="en-US" smtClean="0"/>
              <a:pPr/>
              <a:t>29</a:t>
            </a:fld>
            <a:endParaRPr lang="en-US"/>
          </a:p>
        </p:txBody>
      </p:sp>
    </p:spTree>
    <p:extLst>
      <p:ext uri="{BB962C8B-B14F-4D97-AF65-F5344CB8AC3E}">
        <p14:creationId xmlns:p14="http://schemas.microsoft.com/office/powerpoint/2010/main" val="405492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b="1" dirty="0"/>
              <a:t>Agenda</a:t>
            </a:r>
          </a:p>
        </p:txBody>
      </p:sp>
      <p:sp>
        <p:nvSpPr>
          <p:cNvPr id="3" name="Text Placeholder 2"/>
          <p:cNvSpPr>
            <a:spLocks noGrp="1"/>
          </p:cNvSpPr>
          <p:nvPr>
            <p:ph type="body" sz="quarter" idx="10"/>
          </p:nvPr>
        </p:nvSpPr>
        <p:spPr/>
        <p:txBody>
          <a:bodyPr lIns="91440" tIns="45720" rIns="91440" bIns="45720" anchor="t"/>
          <a:lstStyle/>
          <a:p>
            <a:r>
              <a:rPr lang="en-US" dirty="0"/>
              <a:t>Section 1: Intro to Web Accessibility, Disability, and the Legal Landscape</a:t>
            </a:r>
          </a:p>
          <a:p>
            <a:r>
              <a:rPr lang="en-US" dirty="0"/>
              <a:t>Section 2: WCAG and POUR Standards with Omni demo</a:t>
            </a:r>
          </a:p>
          <a:p>
            <a:r>
              <a:rPr lang="en-US" dirty="0"/>
              <a:t>Section 3: Screen Reader Demo with Shaun</a:t>
            </a:r>
          </a:p>
          <a:p>
            <a:r>
              <a:rPr lang="en-US" dirty="0"/>
              <a:t>Section 4: Web Development Basics </a:t>
            </a:r>
          </a:p>
        </p:txBody>
      </p:sp>
    </p:spTree>
    <p:extLst>
      <p:ext uri="{BB962C8B-B14F-4D97-AF65-F5344CB8AC3E}">
        <p14:creationId xmlns:p14="http://schemas.microsoft.com/office/powerpoint/2010/main" val="4188286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6147-05AE-4A28-9D5F-4494950DA673}"/>
              </a:ext>
            </a:extLst>
          </p:cNvPr>
          <p:cNvSpPr>
            <a:spLocks noGrp="1"/>
          </p:cNvSpPr>
          <p:nvPr>
            <p:ph type="title"/>
          </p:nvPr>
        </p:nvSpPr>
        <p:spPr/>
        <p:txBody>
          <a:bodyPr/>
          <a:lstStyle/>
          <a:p>
            <a:r>
              <a:rPr lang="en-US"/>
              <a:t>Reference	</a:t>
            </a:r>
          </a:p>
        </p:txBody>
      </p:sp>
      <p:sp>
        <p:nvSpPr>
          <p:cNvPr id="3" name="Content Placeholder 2">
            <a:extLst>
              <a:ext uri="{FF2B5EF4-FFF2-40B4-BE49-F238E27FC236}">
                <a16:creationId xmlns:a16="http://schemas.microsoft.com/office/drawing/2014/main" id="{14D2CFF6-AB1B-430A-AA09-5C06BB0E0331}"/>
              </a:ext>
            </a:extLst>
          </p:cNvPr>
          <p:cNvSpPr>
            <a:spLocks noGrp="1"/>
          </p:cNvSpPr>
          <p:nvPr>
            <p:ph idx="1"/>
          </p:nvPr>
        </p:nvSpPr>
        <p:spPr>
          <a:xfrm>
            <a:off x="536860" y="2092004"/>
            <a:ext cx="8348943" cy="4630752"/>
          </a:xfrm>
        </p:spPr>
        <p:txBody>
          <a:bodyPr lIns="91440" tIns="45720" rIns="91440" bIns="45720" anchor="t"/>
          <a:lstStyle/>
          <a:p>
            <a:pPr fontAlgn="base"/>
            <a:r>
              <a:rPr lang="en-US" dirty="0"/>
              <a:t>W3C Quick Reference  </a:t>
            </a:r>
          </a:p>
          <a:p>
            <a:pPr lvl="1" fontAlgn="base"/>
            <a:r>
              <a:rPr lang="en-US" u="sng" dirty="0">
                <a:hlinkClick r:id="rId3"/>
              </a:rPr>
              <a:t>https://www.w3.org/WAI/standards-guidelines/wcag/</a:t>
            </a:r>
            <a:endParaRPr lang="en-US" dirty="0"/>
          </a:p>
          <a:p>
            <a:pPr fontAlgn="base"/>
            <a:r>
              <a:rPr lang="en-US" dirty="0"/>
              <a:t>DigitalA11Y cheat sheet by WCAG 2.1 AA Checkpoint  </a:t>
            </a:r>
            <a:r>
              <a:rPr lang="en-US" u="sng" dirty="0">
                <a:hlinkClick r:id="rId4"/>
              </a:rPr>
              <a:t>https://www.digitala11y.com/wcag-checklist/</a:t>
            </a:r>
            <a:endParaRPr lang="en-US" dirty="0"/>
          </a:p>
          <a:p>
            <a:pPr fontAlgn="base"/>
            <a:r>
              <a:rPr lang="en-US" u="sng" dirty="0">
                <a:hlinkClick r:id="rId5"/>
              </a:rPr>
              <a:t>https://bighack.org/5-most-annoying-website-features-i-face-as-a-blind-screen-reader-user-accessibility/</a:t>
            </a:r>
          </a:p>
          <a:p>
            <a:r>
              <a:rPr lang="en-US" u="sng" dirty="0"/>
              <a:t>Blog on Contrast Ratios - </a:t>
            </a:r>
            <a:r>
              <a:rPr lang="en-US" dirty="0">
                <a:ea typeface="+mn-lt"/>
                <a:cs typeface="+mn-lt"/>
                <a:hlinkClick r:id="rId6"/>
              </a:rPr>
              <a:t>https://www.boia.org/blog/how-contrast-ratio-pertains-to-website-accessibility</a:t>
            </a:r>
            <a:r>
              <a:rPr lang="en-US" dirty="0">
                <a:ea typeface="+mn-lt"/>
                <a:cs typeface="+mn-lt"/>
              </a:rPr>
              <a:t> </a:t>
            </a:r>
            <a:endParaRPr lang="en-US" u="sng" dirty="0">
              <a:ea typeface="+mn-lt"/>
              <a:cs typeface="+mn-lt"/>
            </a:endParaRPr>
          </a:p>
        </p:txBody>
      </p:sp>
      <p:sp>
        <p:nvSpPr>
          <p:cNvPr id="4" name="Slide Number Placeholder 3">
            <a:extLst>
              <a:ext uri="{FF2B5EF4-FFF2-40B4-BE49-F238E27FC236}">
                <a16:creationId xmlns:a16="http://schemas.microsoft.com/office/drawing/2014/main" id="{A2693FAC-0F42-4471-9BF0-AA725437A1BA}"/>
              </a:ext>
            </a:extLst>
          </p:cNvPr>
          <p:cNvSpPr>
            <a:spLocks noGrp="1"/>
          </p:cNvSpPr>
          <p:nvPr>
            <p:ph type="sldNum" sz="quarter" idx="12"/>
          </p:nvPr>
        </p:nvSpPr>
        <p:spPr/>
        <p:txBody>
          <a:bodyPr/>
          <a:lstStyle/>
          <a:p>
            <a:fld id="{DEE5BC03-7CE3-4FE3-BC0A-0ACCA8AC1F24}" type="slidenum">
              <a:rPr lang="en-US" smtClean="0"/>
              <a:pPr/>
              <a:t>30</a:t>
            </a:fld>
            <a:endParaRPr lang="en-US"/>
          </a:p>
        </p:txBody>
      </p:sp>
    </p:spTree>
    <p:extLst>
      <p:ext uri="{BB962C8B-B14F-4D97-AF65-F5344CB8AC3E}">
        <p14:creationId xmlns:p14="http://schemas.microsoft.com/office/powerpoint/2010/main" val="332231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sz="3600" dirty="0"/>
              <a:t>Questions</a:t>
            </a:r>
            <a:r>
              <a:rPr lang="en-US" dirty="0"/>
              <a:t>?</a:t>
            </a:r>
            <a:br>
              <a:rPr lang="en-US" dirty="0"/>
            </a:br>
            <a:endParaRPr lang="en-US"/>
          </a:p>
        </p:txBody>
      </p:sp>
      <p:sp>
        <p:nvSpPr>
          <p:cNvPr id="3" name="Text Placeholder 2"/>
          <p:cNvSpPr>
            <a:spLocks noGrp="1"/>
          </p:cNvSpPr>
          <p:nvPr>
            <p:ph type="body" sz="quarter" idx="10"/>
          </p:nvPr>
        </p:nvSpPr>
        <p:spPr/>
        <p:txBody>
          <a:bodyPr/>
          <a:lstStyle/>
          <a:p>
            <a:pPr marL="0" indent="0">
              <a:buNone/>
            </a:pPr>
            <a:r>
              <a:rPr lang="en-US"/>
              <a:t>Thank you for making your web pages awesome for all!</a:t>
            </a:r>
          </a:p>
        </p:txBody>
      </p:sp>
    </p:spTree>
    <p:extLst>
      <p:ext uri="{BB962C8B-B14F-4D97-AF65-F5344CB8AC3E}">
        <p14:creationId xmlns:p14="http://schemas.microsoft.com/office/powerpoint/2010/main" val="314710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5F4E-A2B7-7145-84B0-F203D9DB3A79}"/>
              </a:ext>
            </a:extLst>
          </p:cNvPr>
          <p:cNvSpPr>
            <a:spLocks noGrp="1"/>
          </p:cNvSpPr>
          <p:nvPr>
            <p:ph type="title"/>
          </p:nvPr>
        </p:nvSpPr>
        <p:spPr>
          <a:xfrm>
            <a:off x="536860" y="2298798"/>
            <a:ext cx="8336975" cy="1217483"/>
          </a:xfrm>
        </p:spPr>
        <p:txBody>
          <a:bodyPr lIns="91440" tIns="45720" rIns="91440" bIns="45720" anchor="t"/>
          <a:lstStyle/>
          <a:p>
            <a:pPr algn="ctr"/>
            <a:r>
              <a:rPr lang="en-US" sz="9600" dirty="0"/>
              <a:t>Break</a:t>
            </a:r>
          </a:p>
        </p:txBody>
      </p:sp>
      <p:sp>
        <p:nvSpPr>
          <p:cNvPr id="3" name="Text Placeholder 2">
            <a:extLst>
              <a:ext uri="{FF2B5EF4-FFF2-40B4-BE49-F238E27FC236}">
                <a16:creationId xmlns:a16="http://schemas.microsoft.com/office/drawing/2014/main" id="{0CBE02C4-7DF0-4FE9-87CB-F0E305AA197B}"/>
              </a:ext>
            </a:extLst>
          </p:cNvPr>
          <p:cNvSpPr>
            <a:spLocks noGrp="1"/>
          </p:cNvSpPr>
          <p:nvPr>
            <p:ph idx="1"/>
          </p:nvPr>
        </p:nvSpPr>
        <p:spPr/>
        <p:txBody>
          <a:bodyPr lIns="91440" tIns="45720" rIns="91440" bIns="45720" anchor="ctr"/>
          <a:lstStyle/>
          <a:p>
            <a:pPr marL="0" indent="0" algn="ctr">
              <a:buNone/>
            </a:pPr>
            <a:r>
              <a:rPr lang="en-US" sz="3600" b="1" dirty="0">
                <a:solidFill>
                  <a:schemeClr val="tx1"/>
                </a:solidFill>
              </a:rPr>
              <a:t>5 minute Break</a:t>
            </a:r>
            <a:endParaRPr lang="en-US" dirty="0">
              <a:solidFill>
                <a:schemeClr val="tx1"/>
              </a:solidFill>
            </a:endParaRPr>
          </a:p>
        </p:txBody>
      </p:sp>
    </p:spTree>
    <p:extLst>
      <p:ext uri="{BB962C8B-B14F-4D97-AF65-F5344CB8AC3E}">
        <p14:creationId xmlns:p14="http://schemas.microsoft.com/office/powerpoint/2010/main" val="3067092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5F4E-A2B7-7145-84B0-F203D9DB3A79}"/>
              </a:ext>
            </a:extLst>
          </p:cNvPr>
          <p:cNvSpPr>
            <a:spLocks noGrp="1"/>
          </p:cNvSpPr>
          <p:nvPr>
            <p:ph type="title"/>
          </p:nvPr>
        </p:nvSpPr>
        <p:spPr>
          <a:xfrm>
            <a:off x="536860" y="2298798"/>
            <a:ext cx="8336975" cy="1217483"/>
          </a:xfrm>
        </p:spPr>
        <p:txBody>
          <a:bodyPr lIns="91440" tIns="45720" rIns="91440" bIns="45720" anchor="t"/>
          <a:lstStyle/>
          <a:p>
            <a:pPr algn="ctr"/>
            <a:r>
              <a:rPr lang="en-US" sz="9600" dirty="0">
                <a:ea typeface="+mj-lt"/>
                <a:cs typeface="+mj-lt"/>
              </a:rPr>
              <a:t>Section 3</a:t>
            </a:r>
            <a:endParaRPr lang="en-US" sz="9600" dirty="0"/>
          </a:p>
        </p:txBody>
      </p:sp>
      <p:sp>
        <p:nvSpPr>
          <p:cNvPr id="3" name="Text Placeholder 2">
            <a:extLst>
              <a:ext uri="{FF2B5EF4-FFF2-40B4-BE49-F238E27FC236}">
                <a16:creationId xmlns:a16="http://schemas.microsoft.com/office/drawing/2014/main" id="{0CBE02C4-7DF0-4FE9-87CB-F0E305AA197B}"/>
              </a:ext>
            </a:extLst>
          </p:cNvPr>
          <p:cNvSpPr>
            <a:spLocks noGrp="1"/>
          </p:cNvSpPr>
          <p:nvPr>
            <p:ph idx="1"/>
          </p:nvPr>
        </p:nvSpPr>
        <p:spPr/>
        <p:txBody>
          <a:bodyPr lIns="91440" tIns="45720" rIns="91440" bIns="45720" anchor="ctr"/>
          <a:lstStyle/>
          <a:p>
            <a:pPr marL="0" indent="0" algn="ctr">
              <a:buNone/>
            </a:pPr>
            <a:r>
              <a:rPr lang="en-US" sz="3600" b="1" dirty="0">
                <a:solidFill>
                  <a:schemeClr val="tx1"/>
                </a:solidFill>
              </a:rPr>
              <a:t>Screen Reader Demo with Shaun</a:t>
            </a:r>
            <a:endParaRPr lang="en-US" dirty="0">
              <a:solidFill>
                <a:schemeClr val="tx1"/>
              </a:solidFill>
            </a:endParaRPr>
          </a:p>
        </p:txBody>
      </p:sp>
    </p:spTree>
    <p:extLst>
      <p:ext uri="{BB962C8B-B14F-4D97-AF65-F5344CB8AC3E}">
        <p14:creationId xmlns:p14="http://schemas.microsoft.com/office/powerpoint/2010/main" val="210597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6C75-5727-DF73-F4F6-82941AC76CA4}"/>
              </a:ext>
            </a:extLst>
          </p:cNvPr>
          <p:cNvSpPr>
            <a:spLocks noGrp="1"/>
          </p:cNvSpPr>
          <p:nvPr>
            <p:ph type="title"/>
          </p:nvPr>
        </p:nvSpPr>
        <p:spPr/>
        <p:txBody>
          <a:bodyPr lIns="91440" tIns="45720" rIns="91440" bIns="45720" anchor="t"/>
          <a:lstStyle/>
          <a:p>
            <a:r>
              <a:rPr lang="en-US" b="1" dirty="0"/>
              <a:t>URLs for Shaun's tech demo</a:t>
            </a:r>
          </a:p>
        </p:txBody>
      </p:sp>
      <p:sp>
        <p:nvSpPr>
          <p:cNvPr id="3" name="Text Placeholder 2">
            <a:extLst>
              <a:ext uri="{FF2B5EF4-FFF2-40B4-BE49-F238E27FC236}">
                <a16:creationId xmlns:a16="http://schemas.microsoft.com/office/drawing/2014/main" id="{6712A9E1-6BAF-76CF-A002-7E6CBD0E467C}"/>
              </a:ext>
            </a:extLst>
          </p:cNvPr>
          <p:cNvSpPr>
            <a:spLocks noGrp="1"/>
          </p:cNvSpPr>
          <p:nvPr>
            <p:ph type="body" sz="quarter" idx="10"/>
          </p:nvPr>
        </p:nvSpPr>
        <p:spPr>
          <a:xfrm>
            <a:off x="628650" y="2265367"/>
            <a:ext cx="7886700" cy="4496984"/>
          </a:xfrm>
        </p:spPr>
        <p:txBody>
          <a:bodyPr lIns="91440" tIns="45720" rIns="91440" bIns="45720" anchor="t"/>
          <a:lstStyle/>
          <a:p>
            <a:pPr marL="514350" indent="-514350"/>
            <a:r>
              <a:rPr lang="en-US" b="1" dirty="0">
                <a:hlinkClick r:id="rId2"/>
              </a:rPr>
              <a:t>Good page demo</a:t>
            </a:r>
            <a:r>
              <a:rPr lang="en-US" b="1" dirty="0"/>
              <a:t>:</a:t>
            </a:r>
            <a:endParaRPr lang="en-US" dirty="0">
              <a:ea typeface="+mn-lt"/>
              <a:cs typeface="+mn-lt"/>
            </a:endParaRPr>
          </a:p>
          <a:p>
            <a:pPr marL="342265" lvl="1"/>
            <a:r>
              <a:rPr lang="en-US" b="1" dirty="0">
                <a:ea typeface="+mn-lt"/>
                <a:cs typeface="+mn-lt"/>
              </a:rPr>
              <a:t>Full URL:</a:t>
            </a:r>
            <a:r>
              <a:rPr lang="en-US" dirty="0">
                <a:ea typeface="+mn-lt"/>
                <a:cs typeface="+mn-lt"/>
              </a:rPr>
              <a:t> </a:t>
            </a:r>
            <a:r>
              <a:rPr lang="en-US" dirty="0">
                <a:ea typeface="+mn-lt"/>
                <a:cs typeface="+mn-lt"/>
                <a:hlinkClick r:id="rId2"/>
              </a:rPr>
              <a:t>https://www.sbctc.edu/_testing/accessibility-demo-good.aspx</a:t>
            </a:r>
            <a:r>
              <a:rPr lang="en-US" dirty="0">
                <a:ea typeface="+mn-lt"/>
                <a:cs typeface="+mn-lt"/>
              </a:rPr>
              <a:t> </a:t>
            </a:r>
            <a:endParaRPr lang="en-US"/>
          </a:p>
          <a:p>
            <a:pPr marL="514350" indent="-514350"/>
            <a:r>
              <a:rPr lang="en-US" b="1" dirty="0">
                <a:ea typeface="+mn-lt"/>
                <a:cs typeface="+mn-lt"/>
                <a:hlinkClick r:id="rId3"/>
              </a:rPr>
              <a:t>Bad page demo</a:t>
            </a:r>
          </a:p>
          <a:p>
            <a:pPr marL="342265" lvl="1"/>
            <a:r>
              <a:rPr lang="en-US" b="1" dirty="0">
                <a:ea typeface="+mn-lt"/>
                <a:cs typeface="+mn-lt"/>
              </a:rPr>
              <a:t>Full URL: </a:t>
            </a:r>
            <a:r>
              <a:rPr lang="en-US" dirty="0">
                <a:ea typeface="+mn-lt"/>
                <a:cs typeface="+mn-lt"/>
                <a:hlinkClick r:id="rId3"/>
              </a:rPr>
              <a:t>https://www.sbctc.edu/_testing/accessibility-demo.aspx</a:t>
            </a:r>
            <a:endParaRPr lang="en-US">
              <a:ea typeface="+mn-lt"/>
              <a:cs typeface="+mn-lt"/>
            </a:endParaRPr>
          </a:p>
          <a:p>
            <a:r>
              <a:rPr lang="en-US" b="1" dirty="0">
                <a:hlinkClick r:id="rId4"/>
              </a:rPr>
              <a:t>NVDA Keyboard Commands Resource</a:t>
            </a:r>
          </a:p>
          <a:p>
            <a:pPr marL="342265" lvl="1"/>
            <a:r>
              <a:rPr lang="en-US" b="1" dirty="0"/>
              <a:t>Full URL: </a:t>
            </a:r>
            <a:r>
              <a:rPr lang="en-US" dirty="0">
                <a:ea typeface="+mn-lt"/>
                <a:cs typeface="+mn-lt"/>
                <a:hlinkClick r:id="rId4"/>
              </a:rPr>
              <a:t>https://dequeuniversity.com/screenreaders/nvda-keyboard-shortcuts</a:t>
            </a:r>
            <a:r>
              <a:rPr lang="en-US" dirty="0">
                <a:ea typeface="+mn-lt"/>
                <a:cs typeface="+mn-lt"/>
              </a:rPr>
              <a:t> </a:t>
            </a:r>
            <a:endParaRPr lang="en-US" b="1" dirty="0"/>
          </a:p>
        </p:txBody>
      </p:sp>
    </p:spTree>
    <p:extLst>
      <p:ext uri="{BB962C8B-B14F-4D97-AF65-F5344CB8AC3E}">
        <p14:creationId xmlns:p14="http://schemas.microsoft.com/office/powerpoint/2010/main" val="139677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076D-989D-475D-A5D3-F49FE59C8326}"/>
              </a:ext>
            </a:extLst>
          </p:cNvPr>
          <p:cNvSpPr>
            <a:spLocks noGrp="1"/>
          </p:cNvSpPr>
          <p:nvPr>
            <p:ph type="title"/>
          </p:nvPr>
        </p:nvSpPr>
        <p:spPr/>
        <p:txBody>
          <a:bodyPr lIns="91440" tIns="45720" rIns="91440" bIns="45720" anchor="t"/>
          <a:lstStyle/>
          <a:p>
            <a:r>
              <a:rPr lang="en-US" b="1" dirty="0"/>
              <a:t>Screen Reader Basics</a:t>
            </a:r>
          </a:p>
        </p:txBody>
      </p:sp>
      <p:sp>
        <p:nvSpPr>
          <p:cNvPr id="3" name="Text Placeholder 2">
            <a:extLst>
              <a:ext uri="{FF2B5EF4-FFF2-40B4-BE49-F238E27FC236}">
                <a16:creationId xmlns:a16="http://schemas.microsoft.com/office/drawing/2014/main" id="{84044E15-9C17-457B-938F-FF24A8CE9BA0}"/>
              </a:ext>
            </a:extLst>
          </p:cNvPr>
          <p:cNvSpPr>
            <a:spLocks noGrp="1"/>
          </p:cNvSpPr>
          <p:nvPr>
            <p:ph type="body" sz="quarter" idx="10"/>
          </p:nvPr>
        </p:nvSpPr>
        <p:spPr>
          <a:xfrm>
            <a:off x="628650" y="2265367"/>
            <a:ext cx="7886700" cy="4044675"/>
          </a:xfrm>
        </p:spPr>
        <p:txBody>
          <a:bodyPr lIns="91440" tIns="45720" rIns="91440" bIns="45720" anchor="t"/>
          <a:lstStyle/>
          <a:p>
            <a:pPr>
              <a:buFont typeface="Arial"/>
              <a:buChar char="•"/>
            </a:pPr>
            <a:r>
              <a:rPr lang="en-US" sz="2400" dirty="0">
                <a:ea typeface="+mn-lt"/>
                <a:cs typeface="+mn-lt"/>
              </a:rPr>
              <a:t>A Screen Reader is a piece of software that reads text, navigational elements, and other information to a user who may be low vision or fully blind.</a:t>
            </a:r>
            <a:endParaRPr lang="en-US" sz="2400" dirty="0"/>
          </a:p>
          <a:p>
            <a:pPr>
              <a:buFont typeface="Arial"/>
              <a:buChar char="•"/>
            </a:pPr>
            <a:r>
              <a:rPr lang="en-US" sz="2400" dirty="0">
                <a:ea typeface="+mn-lt"/>
                <a:cs typeface="+mn-lt"/>
              </a:rPr>
              <a:t>Allows independent navigation of a computer or mobile device even if a user has no vision.</a:t>
            </a:r>
            <a:endParaRPr lang="en-US" sz="2400" dirty="0"/>
          </a:p>
          <a:p>
            <a:pPr>
              <a:buFont typeface="Arial"/>
              <a:buChar char="•"/>
            </a:pPr>
            <a:r>
              <a:rPr lang="en-US" sz="2400" dirty="0">
                <a:ea typeface="+mn-lt"/>
                <a:cs typeface="+mn-lt"/>
              </a:rPr>
              <a:t>Screen Readers may be first-party software built into an operating system like Voice Over (Apple iOS and macOS), Windows Narrator (MS Windows) or offered separately by third-party developers such as NVDA or JAWS (MS Windows only.)</a:t>
            </a:r>
            <a:endParaRPr lang="en-US" sz="2400" dirty="0"/>
          </a:p>
          <a:p>
            <a:pPr marL="0" indent="0">
              <a:buNone/>
            </a:pPr>
            <a:endParaRPr lang="en-US"/>
          </a:p>
        </p:txBody>
      </p:sp>
    </p:spTree>
    <p:extLst>
      <p:ext uri="{BB962C8B-B14F-4D97-AF65-F5344CB8AC3E}">
        <p14:creationId xmlns:p14="http://schemas.microsoft.com/office/powerpoint/2010/main" val="157913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5F4E-A2B7-7145-84B0-F203D9DB3A79}"/>
              </a:ext>
            </a:extLst>
          </p:cNvPr>
          <p:cNvSpPr>
            <a:spLocks noGrp="1"/>
          </p:cNvSpPr>
          <p:nvPr>
            <p:ph type="title"/>
          </p:nvPr>
        </p:nvSpPr>
        <p:spPr>
          <a:xfrm>
            <a:off x="536860" y="2298798"/>
            <a:ext cx="8336975" cy="1217483"/>
          </a:xfrm>
        </p:spPr>
        <p:txBody>
          <a:bodyPr lIns="91440" tIns="45720" rIns="91440" bIns="45720" anchor="t"/>
          <a:lstStyle/>
          <a:p>
            <a:pPr algn="ctr"/>
            <a:r>
              <a:rPr lang="en-US" sz="9600" dirty="0">
                <a:ea typeface="+mj-lt"/>
                <a:cs typeface="+mj-lt"/>
              </a:rPr>
              <a:t>Section 4</a:t>
            </a:r>
            <a:endParaRPr lang="en-US" sz="9600" dirty="0"/>
          </a:p>
        </p:txBody>
      </p:sp>
      <p:sp>
        <p:nvSpPr>
          <p:cNvPr id="3" name="Text Placeholder 2">
            <a:extLst>
              <a:ext uri="{FF2B5EF4-FFF2-40B4-BE49-F238E27FC236}">
                <a16:creationId xmlns:a16="http://schemas.microsoft.com/office/drawing/2014/main" id="{0CBE02C4-7DF0-4FE9-87CB-F0E305AA197B}"/>
              </a:ext>
            </a:extLst>
          </p:cNvPr>
          <p:cNvSpPr>
            <a:spLocks noGrp="1"/>
          </p:cNvSpPr>
          <p:nvPr>
            <p:ph idx="1"/>
          </p:nvPr>
        </p:nvSpPr>
        <p:spPr/>
        <p:txBody>
          <a:bodyPr lIns="91440" tIns="45720" rIns="91440" bIns="45720" anchor="ctr"/>
          <a:lstStyle/>
          <a:p>
            <a:pPr marL="0" indent="0" algn="ctr">
              <a:buNone/>
            </a:pPr>
            <a:r>
              <a:rPr lang="en-US" sz="3600" b="1" dirty="0">
                <a:solidFill>
                  <a:schemeClr val="tx1"/>
                </a:solidFill>
              </a:rPr>
              <a:t>Web Development Basics</a:t>
            </a:r>
          </a:p>
        </p:txBody>
      </p:sp>
    </p:spTree>
    <p:extLst>
      <p:ext uri="{BB962C8B-B14F-4D97-AF65-F5344CB8AC3E}">
        <p14:creationId xmlns:p14="http://schemas.microsoft.com/office/powerpoint/2010/main" val="1883652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1B69-1945-46B5-A20A-06E6EE45FE1E}"/>
              </a:ext>
            </a:extLst>
          </p:cNvPr>
          <p:cNvSpPr>
            <a:spLocks noGrp="1"/>
          </p:cNvSpPr>
          <p:nvPr>
            <p:ph type="title"/>
          </p:nvPr>
        </p:nvSpPr>
        <p:spPr/>
        <p:txBody>
          <a:bodyPr lIns="91440" tIns="45720" rIns="91440" bIns="45720" anchor="t"/>
          <a:lstStyle/>
          <a:p>
            <a:r>
              <a:rPr lang="en-US" b="1" dirty="0"/>
              <a:t>Links and resources</a:t>
            </a:r>
          </a:p>
        </p:txBody>
      </p:sp>
      <p:sp>
        <p:nvSpPr>
          <p:cNvPr id="3" name="Text Placeholder 2">
            <a:extLst>
              <a:ext uri="{FF2B5EF4-FFF2-40B4-BE49-F238E27FC236}">
                <a16:creationId xmlns:a16="http://schemas.microsoft.com/office/drawing/2014/main" id="{D0305B0E-5D5C-45BD-9214-27E8A9A618E1}"/>
              </a:ext>
            </a:extLst>
          </p:cNvPr>
          <p:cNvSpPr>
            <a:spLocks noGrp="1"/>
          </p:cNvSpPr>
          <p:nvPr>
            <p:ph type="body" sz="quarter" idx="10"/>
          </p:nvPr>
        </p:nvSpPr>
        <p:spPr>
          <a:xfrm>
            <a:off x="628650" y="2265367"/>
            <a:ext cx="7893268" cy="3566803"/>
          </a:xfrm>
        </p:spPr>
        <p:txBody>
          <a:bodyPr lIns="91440" tIns="45720" rIns="91440" bIns="45720" anchor="t"/>
          <a:lstStyle/>
          <a:p>
            <a:r>
              <a:rPr lang="en-US" b="1" dirty="0">
                <a:ea typeface="+mn-lt"/>
                <a:cs typeface="+mn-lt"/>
                <a:hlinkClick r:id="rId2"/>
              </a:rPr>
              <a:t>Example site</a:t>
            </a:r>
            <a:r>
              <a:rPr lang="en-US" b="1" dirty="0">
                <a:ea typeface="+mn-lt"/>
                <a:cs typeface="+mn-lt"/>
              </a:rPr>
              <a:t>:</a:t>
            </a:r>
            <a:endParaRPr lang="en-US" dirty="0">
              <a:ea typeface="+mn-lt"/>
              <a:cs typeface="+mn-lt"/>
            </a:endParaRPr>
          </a:p>
          <a:p>
            <a:pPr marL="342265" lvl="1"/>
            <a:r>
              <a:rPr lang="en-US" b="1" dirty="0">
                <a:ea typeface="+mn-lt"/>
                <a:cs typeface="+mn-lt"/>
              </a:rPr>
              <a:t>Full URL:</a:t>
            </a:r>
            <a:br>
              <a:rPr lang="en-US" dirty="0">
                <a:ea typeface="+mn-lt"/>
                <a:cs typeface="+mn-lt"/>
              </a:rPr>
            </a:br>
            <a:r>
              <a:rPr lang="en-US" dirty="0">
                <a:ea typeface="+mn-lt"/>
                <a:cs typeface="+mn-lt"/>
                <a:hlinkClick r:id="rId3"/>
              </a:rPr>
              <a:t> https://devapps.sbctc.edu/AccessibilityTraining</a:t>
            </a:r>
            <a:endParaRPr lang="en-US"/>
          </a:p>
          <a:p>
            <a:r>
              <a:rPr lang="en-US" b="1" dirty="0">
                <a:ea typeface="+mn-lt"/>
                <a:cs typeface="+mn-lt"/>
                <a:hlinkClick r:id="rId4"/>
              </a:rPr>
              <a:t>ARIA: alert role</a:t>
            </a:r>
            <a:r>
              <a:rPr lang="en-US" b="1" dirty="0">
                <a:ea typeface="+mn-lt"/>
                <a:cs typeface="+mn-lt"/>
              </a:rPr>
              <a:t>:</a:t>
            </a:r>
          </a:p>
          <a:p>
            <a:pPr marL="342265" lvl="1"/>
            <a:r>
              <a:rPr lang="en-US" dirty="0">
                <a:ea typeface="+mn-lt"/>
                <a:cs typeface="+mn-lt"/>
              </a:rPr>
              <a:t>Full URL: </a:t>
            </a:r>
            <a:r>
              <a:rPr lang="en-US" dirty="0">
                <a:ea typeface="+mn-lt"/>
                <a:cs typeface="+mn-lt"/>
                <a:hlinkClick r:id="rId4"/>
              </a:rPr>
              <a:t>https://developer.mozilla.org/en-US/docs/Web/Accessibility/ARIA/Roles/alert_role</a:t>
            </a:r>
            <a:endParaRPr lang="en-US"/>
          </a:p>
          <a:p>
            <a:r>
              <a:rPr lang="en-US" b="1" dirty="0">
                <a:ea typeface="+mn-lt"/>
                <a:cs typeface="+mn-lt"/>
                <a:hlinkClick r:id="rId5"/>
              </a:rPr>
              <a:t>ARIA: aria-atomic:</a:t>
            </a:r>
            <a:endParaRPr lang="en-US" b="1" dirty="0">
              <a:ea typeface="+mn-lt"/>
              <a:cs typeface="+mn-lt"/>
            </a:endParaRPr>
          </a:p>
          <a:p>
            <a:pPr marL="342265" lvl="1"/>
            <a:r>
              <a:rPr lang="en-US" dirty="0">
                <a:ea typeface="+mn-lt"/>
                <a:cs typeface="+mn-lt"/>
              </a:rPr>
              <a:t>Full URL: </a:t>
            </a:r>
            <a:r>
              <a:rPr lang="en-US" dirty="0">
                <a:ea typeface="+mn-lt"/>
                <a:cs typeface="+mn-lt"/>
                <a:hlinkClick r:id="rId5"/>
              </a:rPr>
              <a:t>https://w3c.github.io/aria/#aria-atomic</a:t>
            </a:r>
            <a:endParaRPr lang="en-US"/>
          </a:p>
          <a:p>
            <a:endParaRPr lang="en-US" dirty="0"/>
          </a:p>
        </p:txBody>
      </p:sp>
    </p:spTree>
    <p:extLst>
      <p:ext uri="{BB962C8B-B14F-4D97-AF65-F5344CB8AC3E}">
        <p14:creationId xmlns:p14="http://schemas.microsoft.com/office/powerpoint/2010/main" val="154798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1B69-1945-46B5-A20A-06E6EE45FE1E}"/>
              </a:ext>
            </a:extLst>
          </p:cNvPr>
          <p:cNvSpPr>
            <a:spLocks noGrp="1"/>
          </p:cNvSpPr>
          <p:nvPr>
            <p:ph type="title"/>
          </p:nvPr>
        </p:nvSpPr>
        <p:spPr/>
        <p:txBody>
          <a:bodyPr lIns="91440" tIns="45720" rIns="91440" bIns="45720" anchor="t"/>
          <a:lstStyle/>
          <a:p>
            <a:r>
              <a:rPr lang="en-US" b="1" dirty="0"/>
              <a:t>What we will cover</a:t>
            </a:r>
          </a:p>
        </p:txBody>
      </p:sp>
      <p:sp>
        <p:nvSpPr>
          <p:cNvPr id="3" name="Text Placeholder 2">
            <a:extLst>
              <a:ext uri="{FF2B5EF4-FFF2-40B4-BE49-F238E27FC236}">
                <a16:creationId xmlns:a16="http://schemas.microsoft.com/office/drawing/2014/main" id="{D0305B0E-5D5C-45BD-9214-27E8A9A618E1}"/>
              </a:ext>
            </a:extLst>
          </p:cNvPr>
          <p:cNvSpPr>
            <a:spLocks noGrp="1"/>
          </p:cNvSpPr>
          <p:nvPr>
            <p:ph type="body" sz="quarter" idx="10"/>
          </p:nvPr>
        </p:nvSpPr>
        <p:spPr/>
        <p:txBody>
          <a:bodyPr lIns="91440" tIns="45720" rIns="91440" bIns="45720" anchor="t"/>
          <a:lstStyle/>
          <a:p>
            <a:r>
              <a:rPr lang="en-US">
                <a:ea typeface="+mn-lt"/>
                <a:cs typeface="+mn-lt"/>
              </a:rPr>
              <a:t>Bootstrap Framework and Semantic HTML</a:t>
            </a:r>
            <a:endParaRPr lang="en-US" dirty="0"/>
          </a:p>
          <a:p>
            <a:r>
              <a:rPr lang="en-US"/>
              <a:t>Alerts and Aria</a:t>
            </a:r>
          </a:p>
          <a:p>
            <a:r>
              <a:rPr lang="en-US"/>
              <a:t>Basic form and input labels</a:t>
            </a:r>
            <a:endParaRPr lang="en-US" dirty="0"/>
          </a:p>
          <a:p>
            <a:r>
              <a:rPr lang="en-US"/>
              <a:t>Modals</a:t>
            </a:r>
          </a:p>
        </p:txBody>
      </p:sp>
    </p:spTree>
    <p:extLst>
      <p:ext uri="{BB962C8B-B14F-4D97-AF65-F5344CB8AC3E}">
        <p14:creationId xmlns:p14="http://schemas.microsoft.com/office/powerpoint/2010/main" val="243702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46F4-3DD7-428A-B0CE-83A5C9CB366F}"/>
              </a:ext>
            </a:extLst>
          </p:cNvPr>
          <p:cNvSpPr>
            <a:spLocks noGrp="1"/>
          </p:cNvSpPr>
          <p:nvPr>
            <p:ph type="title"/>
          </p:nvPr>
        </p:nvSpPr>
        <p:spPr/>
        <p:txBody>
          <a:bodyPr lIns="91440" tIns="45720" rIns="91440" bIns="45720" anchor="t"/>
          <a:lstStyle/>
          <a:p>
            <a:r>
              <a:rPr lang="en-US" b="1" dirty="0"/>
              <a:t>Housekeeping Items</a:t>
            </a:r>
          </a:p>
        </p:txBody>
      </p:sp>
      <p:sp>
        <p:nvSpPr>
          <p:cNvPr id="3" name="Text Placeholder 2">
            <a:extLst>
              <a:ext uri="{FF2B5EF4-FFF2-40B4-BE49-F238E27FC236}">
                <a16:creationId xmlns:a16="http://schemas.microsoft.com/office/drawing/2014/main" id="{92E40A12-6962-49D1-9D2D-28E5A850B1E5}"/>
              </a:ext>
            </a:extLst>
          </p:cNvPr>
          <p:cNvSpPr>
            <a:spLocks noGrp="1"/>
          </p:cNvSpPr>
          <p:nvPr>
            <p:ph type="body" sz="quarter" idx="10"/>
          </p:nvPr>
        </p:nvSpPr>
        <p:spPr/>
        <p:txBody>
          <a:bodyPr lIns="91440" tIns="45720" rIns="91440" bIns="45720" anchor="t"/>
          <a:lstStyle/>
          <a:p>
            <a:r>
              <a:rPr lang="en-US" b="1" dirty="0"/>
              <a:t>Today is GAAD!</a:t>
            </a:r>
          </a:p>
          <a:p>
            <a:r>
              <a:rPr lang="en-US" b="1" dirty="0">
                <a:hlinkClick r:id="rId2"/>
              </a:rPr>
              <a:t>The slide deck presentation</a:t>
            </a:r>
            <a:endParaRPr lang="en-US" b="1" dirty="0"/>
          </a:p>
          <a:p>
            <a:pPr marL="342265" lvl="1"/>
            <a:r>
              <a:rPr lang="en-US" dirty="0"/>
              <a:t>Full URL: </a:t>
            </a:r>
            <a:r>
              <a:rPr lang="en-US" dirty="0">
                <a:ea typeface="+mn-lt"/>
                <a:cs typeface="+mn-lt"/>
                <a:hlinkClick r:id="rId2"/>
              </a:rPr>
              <a:t>Web Accessibility 101 - May 19th 2022.pptx</a:t>
            </a:r>
          </a:p>
          <a:p>
            <a:r>
              <a:rPr lang="en-US" dirty="0"/>
              <a:t>Short break after Part 2</a:t>
            </a:r>
          </a:p>
          <a:p>
            <a:r>
              <a:rPr lang="en-US" dirty="0"/>
              <a:t>Live transcription is provided</a:t>
            </a:r>
          </a:p>
          <a:p>
            <a:r>
              <a:rPr lang="en-US" dirty="0"/>
              <a:t>Link to our </a:t>
            </a:r>
            <a:r>
              <a:rPr lang="en-US" dirty="0">
                <a:hlinkClick r:id="rId3"/>
              </a:rPr>
              <a:t>presentation materials</a:t>
            </a:r>
          </a:p>
        </p:txBody>
      </p:sp>
    </p:spTree>
    <p:extLst>
      <p:ext uri="{BB962C8B-B14F-4D97-AF65-F5344CB8AC3E}">
        <p14:creationId xmlns:p14="http://schemas.microsoft.com/office/powerpoint/2010/main" val="349720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5F4E-A2B7-7145-84B0-F203D9DB3A79}"/>
              </a:ext>
            </a:extLst>
          </p:cNvPr>
          <p:cNvSpPr>
            <a:spLocks noGrp="1"/>
          </p:cNvSpPr>
          <p:nvPr>
            <p:ph type="title"/>
          </p:nvPr>
        </p:nvSpPr>
        <p:spPr>
          <a:xfrm>
            <a:off x="536860" y="2298798"/>
            <a:ext cx="8336975" cy="1217483"/>
          </a:xfrm>
        </p:spPr>
        <p:txBody>
          <a:bodyPr lIns="91440" tIns="45720" rIns="91440" bIns="45720" anchor="t"/>
          <a:lstStyle/>
          <a:p>
            <a:pPr algn="ctr"/>
            <a:r>
              <a:rPr lang="en-US" sz="9600" dirty="0">
                <a:ea typeface="+mj-lt"/>
                <a:cs typeface="+mj-lt"/>
              </a:rPr>
              <a:t>Section 1</a:t>
            </a:r>
            <a:endParaRPr lang="en-US" sz="9600" dirty="0"/>
          </a:p>
        </p:txBody>
      </p:sp>
      <p:sp>
        <p:nvSpPr>
          <p:cNvPr id="3" name="Text Placeholder 2">
            <a:extLst>
              <a:ext uri="{FF2B5EF4-FFF2-40B4-BE49-F238E27FC236}">
                <a16:creationId xmlns:a16="http://schemas.microsoft.com/office/drawing/2014/main" id="{0CBE02C4-7DF0-4FE9-87CB-F0E305AA197B}"/>
              </a:ext>
            </a:extLst>
          </p:cNvPr>
          <p:cNvSpPr>
            <a:spLocks noGrp="1"/>
          </p:cNvSpPr>
          <p:nvPr>
            <p:ph idx="1"/>
          </p:nvPr>
        </p:nvSpPr>
        <p:spPr/>
        <p:txBody>
          <a:bodyPr lIns="91440" tIns="45720" rIns="91440" bIns="45720" anchor="ctr"/>
          <a:lstStyle/>
          <a:p>
            <a:pPr marL="0" indent="0" algn="ctr">
              <a:buNone/>
            </a:pPr>
            <a:r>
              <a:rPr lang="en-US" sz="3600" b="1" dirty="0">
                <a:solidFill>
                  <a:schemeClr val="tx1"/>
                </a:solidFill>
              </a:rPr>
              <a:t>Intro to Web Accessibility</a:t>
            </a:r>
            <a:endParaRPr lang="en-US" dirty="0">
              <a:solidFill>
                <a:schemeClr val="tx1"/>
              </a:solidFill>
            </a:endParaRPr>
          </a:p>
        </p:txBody>
      </p:sp>
    </p:spTree>
    <p:extLst>
      <p:ext uri="{BB962C8B-B14F-4D97-AF65-F5344CB8AC3E}">
        <p14:creationId xmlns:p14="http://schemas.microsoft.com/office/powerpoint/2010/main" val="244637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EE32-65D6-4306-9F6F-4078F48BA2D2}"/>
              </a:ext>
            </a:extLst>
          </p:cNvPr>
          <p:cNvSpPr>
            <a:spLocks noGrp="1"/>
          </p:cNvSpPr>
          <p:nvPr>
            <p:ph type="title"/>
          </p:nvPr>
        </p:nvSpPr>
        <p:spPr/>
        <p:txBody>
          <a:bodyPr lIns="91440" tIns="45720" rIns="91440" bIns="45720" anchor="t"/>
          <a:lstStyle/>
          <a:p>
            <a:r>
              <a:rPr lang="en-US" b="1" dirty="0"/>
              <a:t>What is Web Accessibility?</a:t>
            </a:r>
          </a:p>
        </p:txBody>
      </p:sp>
      <p:sp>
        <p:nvSpPr>
          <p:cNvPr id="3" name="Text Placeholder 2">
            <a:extLst>
              <a:ext uri="{FF2B5EF4-FFF2-40B4-BE49-F238E27FC236}">
                <a16:creationId xmlns:a16="http://schemas.microsoft.com/office/drawing/2014/main" id="{F2F45DA6-BEC0-4BD3-8495-5E3093B7613A}"/>
              </a:ext>
            </a:extLst>
          </p:cNvPr>
          <p:cNvSpPr>
            <a:spLocks noGrp="1"/>
          </p:cNvSpPr>
          <p:nvPr>
            <p:ph type="body" sz="quarter" idx="10"/>
          </p:nvPr>
        </p:nvSpPr>
        <p:spPr>
          <a:xfrm>
            <a:off x="628650" y="2265367"/>
            <a:ext cx="8209320" cy="3767089"/>
          </a:xfrm>
        </p:spPr>
        <p:txBody>
          <a:bodyPr lIns="91440" tIns="45720" rIns="91440" bIns="45720" anchor="t"/>
          <a:lstStyle/>
          <a:p>
            <a:r>
              <a:rPr lang="en-US" dirty="0">
                <a:ea typeface="+mn-lt"/>
                <a:cs typeface="+mn-lt"/>
              </a:rPr>
              <a:t>Web accessibility means that websites, apps, digital tools, and content are designed and developed so that people with disabilities can use them. More specifically, people can:</a:t>
            </a:r>
            <a:endParaRPr lang="en-US" dirty="0"/>
          </a:p>
          <a:p>
            <a:pPr>
              <a:buFont typeface="Wingdings"/>
              <a:buChar char="ü"/>
            </a:pPr>
            <a:r>
              <a:rPr lang="en-US" dirty="0">
                <a:ea typeface="+mn-lt"/>
                <a:cs typeface="+mn-lt"/>
              </a:rPr>
              <a:t>Perceive, Understand, Navigate, and Interact with the Web</a:t>
            </a:r>
            <a:endParaRPr lang="en-US" dirty="0"/>
          </a:p>
          <a:p>
            <a:pPr>
              <a:buFont typeface="Wingdings"/>
              <a:buChar char="ü"/>
            </a:pPr>
            <a:r>
              <a:rPr lang="en-US" dirty="0">
                <a:ea typeface="+mn-lt"/>
                <a:cs typeface="+mn-lt"/>
              </a:rPr>
              <a:t>Contribute to the Web</a:t>
            </a:r>
            <a:endParaRPr lang="en-US" dirty="0"/>
          </a:p>
          <a:p>
            <a:pPr marL="0" indent="0">
              <a:buNone/>
            </a:pPr>
            <a:r>
              <a:rPr lang="en-US" dirty="0"/>
              <a:t>Resource: </a:t>
            </a:r>
            <a:r>
              <a:rPr lang="en-US" b="1" dirty="0">
                <a:hlinkClick r:id="rId2"/>
              </a:rPr>
              <a:t>W3C WAI Introduction to Web Accessibility</a:t>
            </a:r>
          </a:p>
          <a:p>
            <a:pPr marL="0" indent="0">
              <a:buNone/>
            </a:pPr>
            <a:endParaRPr lang="en-US"/>
          </a:p>
        </p:txBody>
      </p:sp>
    </p:spTree>
    <p:extLst>
      <p:ext uri="{BB962C8B-B14F-4D97-AF65-F5344CB8AC3E}">
        <p14:creationId xmlns:p14="http://schemas.microsoft.com/office/powerpoint/2010/main" val="177086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18D4-D10A-2A4C-2547-8993A9A4D06D}"/>
              </a:ext>
            </a:extLst>
          </p:cNvPr>
          <p:cNvSpPr>
            <a:spLocks noGrp="1"/>
          </p:cNvSpPr>
          <p:nvPr>
            <p:ph type="title"/>
          </p:nvPr>
        </p:nvSpPr>
        <p:spPr/>
        <p:txBody>
          <a:bodyPr lIns="91440" tIns="45720" rIns="91440" bIns="45720" anchor="t"/>
          <a:lstStyle/>
          <a:p>
            <a:r>
              <a:rPr lang="en-US" b="1" dirty="0"/>
              <a:t>What does Accessible mean?</a:t>
            </a:r>
          </a:p>
        </p:txBody>
      </p:sp>
      <p:sp>
        <p:nvSpPr>
          <p:cNvPr id="3" name="Text Placeholder 2">
            <a:extLst>
              <a:ext uri="{FF2B5EF4-FFF2-40B4-BE49-F238E27FC236}">
                <a16:creationId xmlns:a16="http://schemas.microsoft.com/office/drawing/2014/main" id="{E5F1D3B1-319B-6651-0811-F8D6503465AB}"/>
              </a:ext>
            </a:extLst>
          </p:cNvPr>
          <p:cNvSpPr>
            <a:spLocks noGrp="1"/>
          </p:cNvSpPr>
          <p:nvPr>
            <p:ph type="body" sz="quarter" idx="10"/>
          </p:nvPr>
        </p:nvSpPr>
        <p:spPr/>
        <p:txBody>
          <a:bodyPr lIns="91440" tIns="45720" rIns="91440" bIns="45720" anchor="t"/>
          <a:lstStyle/>
          <a:p>
            <a:r>
              <a:rPr lang="en-US" dirty="0">
                <a:ea typeface="+mn-lt"/>
                <a:cs typeface="+mn-lt"/>
              </a:rPr>
              <a:t>"Accessible” means that individuals with disabilities are able to independently acquire the same information, engage in the same interactions, and enjoy the same services within the same timeframe as individuals without disabilities, with substantially equivalent ease of use. </a:t>
            </a:r>
            <a:r>
              <a:rPr lang="en-US" b="1" dirty="0">
                <a:ea typeface="+mn-lt"/>
                <a:cs typeface="+mn-lt"/>
                <a:hlinkClick r:id="rId2"/>
              </a:rPr>
              <a:t>(University of Montana 2014 OCR Resolution Agreement 10122118)</a:t>
            </a:r>
            <a:endParaRPr lang="en-US"/>
          </a:p>
        </p:txBody>
      </p:sp>
    </p:spTree>
    <p:extLst>
      <p:ext uri="{BB962C8B-B14F-4D97-AF65-F5344CB8AC3E}">
        <p14:creationId xmlns:p14="http://schemas.microsoft.com/office/powerpoint/2010/main" val="229830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EE32-65D6-4306-9F6F-4078F48BA2D2}"/>
              </a:ext>
            </a:extLst>
          </p:cNvPr>
          <p:cNvSpPr>
            <a:spLocks noGrp="1"/>
          </p:cNvSpPr>
          <p:nvPr>
            <p:ph type="title"/>
          </p:nvPr>
        </p:nvSpPr>
        <p:spPr>
          <a:xfrm>
            <a:off x="2142597" y="1820435"/>
            <a:ext cx="4724403" cy="713282"/>
          </a:xfrm>
        </p:spPr>
        <p:txBody>
          <a:bodyPr lIns="91440" tIns="45720" rIns="91440" bIns="45720" anchor="t">
            <a:normAutofit/>
          </a:bodyPr>
          <a:lstStyle/>
          <a:p>
            <a:pPr algn="ctr"/>
            <a:r>
              <a:rPr lang="en-US" b="1" dirty="0"/>
              <a:t>Let's Watch a video</a:t>
            </a:r>
          </a:p>
        </p:txBody>
      </p:sp>
      <p:sp>
        <p:nvSpPr>
          <p:cNvPr id="3" name="Text Placeholder 2">
            <a:extLst>
              <a:ext uri="{FF2B5EF4-FFF2-40B4-BE49-F238E27FC236}">
                <a16:creationId xmlns:a16="http://schemas.microsoft.com/office/drawing/2014/main" id="{F2F45DA6-BEC0-4BD3-8495-5E3093B7613A}"/>
              </a:ext>
            </a:extLst>
          </p:cNvPr>
          <p:cNvSpPr>
            <a:spLocks noGrp="1"/>
          </p:cNvSpPr>
          <p:nvPr>
            <p:ph sz="half" idx="1"/>
          </p:nvPr>
        </p:nvSpPr>
        <p:spPr>
          <a:xfrm>
            <a:off x="225896" y="2534553"/>
            <a:ext cx="4207754" cy="2371548"/>
          </a:xfrm>
        </p:spPr>
        <p:txBody>
          <a:bodyPr lIns="91440" tIns="45720" rIns="91440" bIns="45720" anchor="t">
            <a:noAutofit/>
          </a:bodyPr>
          <a:lstStyle/>
          <a:p>
            <a:pPr marL="0" indent="0">
              <a:buNone/>
            </a:pPr>
            <a:endParaRPr lang="en-US" dirty="0"/>
          </a:p>
          <a:p>
            <a:r>
              <a:rPr lang="en-US" dirty="0"/>
              <a:t>4-minute video: </a:t>
            </a:r>
            <a:r>
              <a:rPr lang="en-US" b="1" dirty="0">
                <a:hlinkClick r:id="rId3"/>
              </a:rPr>
              <a:t>Introduction to Web Accessibility and W3C Standards</a:t>
            </a:r>
            <a:r>
              <a:rPr lang="en-US" b="1" dirty="0"/>
              <a:t> </a:t>
            </a:r>
            <a:r>
              <a:rPr lang="en-US" dirty="0"/>
              <a:t>  </a:t>
            </a:r>
          </a:p>
          <a:p>
            <a:pPr marL="0" indent="0">
              <a:buNone/>
            </a:pPr>
            <a:endParaRPr lang="en-US" sz="2400"/>
          </a:p>
        </p:txBody>
      </p:sp>
      <p:pic>
        <p:nvPicPr>
          <p:cNvPr id="4" name="Online Media 3" title="Introduction to Web Accessibility and W3C Standards">
            <a:hlinkClick r:id="" action="ppaction://media"/>
            <a:extLst>
              <a:ext uri="{FF2B5EF4-FFF2-40B4-BE49-F238E27FC236}">
                <a16:creationId xmlns:a16="http://schemas.microsoft.com/office/drawing/2014/main" id="{C53FEEED-4176-5236-1875-067872090993}"/>
              </a:ext>
            </a:extLst>
          </p:cNvPr>
          <p:cNvPicPr>
            <a:picLocks noRot="1" noChangeAspect="1"/>
          </p:cNvPicPr>
          <p:nvPr>
            <a:videoFile r:link="rId1"/>
          </p:nvPr>
        </p:nvPicPr>
        <p:blipFill>
          <a:blip r:embed="rId4"/>
          <a:stretch>
            <a:fillRect/>
          </a:stretch>
        </p:blipFill>
        <p:spPr>
          <a:xfrm>
            <a:off x="4286306" y="2863383"/>
            <a:ext cx="4197693" cy="3148269"/>
          </a:xfrm>
          <a:prstGeom prst="rect">
            <a:avLst/>
          </a:prstGeom>
          <a:noFill/>
        </p:spPr>
      </p:pic>
      <p:sp>
        <p:nvSpPr>
          <p:cNvPr id="13" name="Slide Number Placeholder 4">
            <a:extLst>
              <a:ext uri="{FF2B5EF4-FFF2-40B4-BE49-F238E27FC236}">
                <a16:creationId xmlns:a16="http://schemas.microsoft.com/office/drawing/2014/main" id="{5AECE53B-9751-D22D-B2FD-B230DCA51EF8}"/>
              </a:ext>
            </a:extLst>
          </p:cNvPr>
          <p:cNvSpPr>
            <a:spLocks noGrp="1"/>
          </p:cNvSpPr>
          <p:nvPr>
            <p:ph type="sldNum" sz="quarter" idx="12"/>
          </p:nvPr>
        </p:nvSpPr>
        <p:spPr>
          <a:xfrm>
            <a:off x="8416636" y="6529852"/>
            <a:ext cx="457199" cy="191623"/>
          </a:xfrm>
        </p:spPr>
        <p:txBody>
          <a:bodyPr/>
          <a:lstStyle/>
          <a:p>
            <a:pPr>
              <a:spcAft>
                <a:spcPts val="600"/>
              </a:spcAft>
            </a:pPr>
            <a:fld id="{DEE5BC03-7CE3-4FE3-BC0A-0ACCA8AC1F24}" type="slidenum">
              <a:rPr lang="en-US" smtClean="0"/>
              <a:pPr>
                <a:spcAft>
                  <a:spcPts val="600"/>
                </a:spcAft>
              </a:pPr>
              <a:t>8</a:t>
            </a:fld>
            <a:endParaRPr lang="en-US"/>
          </a:p>
        </p:txBody>
      </p:sp>
    </p:spTree>
    <p:extLst>
      <p:ext uri="{BB962C8B-B14F-4D97-AF65-F5344CB8AC3E}">
        <p14:creationId xmlns:p14="http://schemas.microsoft.com/office/powerpoint/2010/main" val="283582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8C1F-B84C-09BC-5419-649687CB3F76}"/>
              </a:ext>
            </a:extLst>
          </p:cNvPr>
          <p:cNvSpPr>
            <a:spLocks noGrp="1"/>
          </p:cNvSpPr>
          <p:nvPr>
            <p:ph type="title"/>
          </p:nvPr>
        </p:nvSpPr>
        <p:spPr>
          <a:xfrm>
            <a:off x="536860" y="1549936"/>
            <a:ext cx="8336975" cy="797070"/>
          </a:xfrm>
        </p:spPr>
        <p:txBody>
          <a:bodyPr lIns="91440" tIns="45720" rIns="91440" bIns="45720" anchor="t">
            <a:normAutofit/>
          </a:bodyPr>
          <a:lstStyle/>
          <a:p>
            <a:r>
              <a:rPr lang="en-US" b="1" dirty="0"/>
              <a:t>What is Web Accessibility Cont.</a:t>
            </a:r>
          </a:p>
        </p:txBody>
      </p:sp>
      <p:sp>
        <p:nvSpPr>
          <p:cNvPr id="16" name="Slide Number Placeholder 1">
            <a:extLst>
              <a:ext uri="{FF2B5EF4-FFF2-40B4-BE49-F238E27FC236}">
                <a16:creationId xmlns:a16="http://schemas.microsoft.com/office/drawing/2014/main" id="{BF0EB39D-069C-97C0-3ED6-419D47D5B212}"/>
              </a:ext>
            </a:extLst>
          </p:cNvPr>
          <p:cNvSpPr>
            <a:spLocks noGrp="1"/>
          </p:cNvSpPr>
          <p:nvPr>
            <p:ph type="sldNum" sz="quarter" idx="12"/>
          </p:nvPr>
        </p:nvSpPr>
        <p:spPr>
          <a:xfrm>
            <a:off x="8406245" y="6483926"/>
            <a:ext cx="467590"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9</a:t>
            </a:fld>
            <a:endParaRPr lang="en-US" sz="1000"/>
          </a:p>
        </p:txBody>
      </p:sp>
      <p:graphicFrame>
        <p:nvGraphicFramePr>
          <p:cNvPr id="17" name="Text Placeholder 2" descr="The W3C Web Accessibility Initiative (WAI) develops internationally recognized technical guidelines for defining and creating accessible web content: WCAG 2.1 AA">
            <a:extLst>
              <a:ext uri="{FF2B5EF4-FFF2-40B4-BE49-F238E27FC236}">
                <a16:creationId xmlns:a16="http://schemas.microsoft.com/office/drawing/2014/main" id="{04D46D15-F531-3521-6608-B2E55F6E56B4}"/>
              </a:ext>
            </a:extLst>
          </p:cNvPr>
          <p:cNvGraphicFramePr/>
          <p:nvPr>
            <p:extLst>
              <p:ext uri="{D42A27DB-BD31-4B8C-83A1-F6EECF244321}">
                <p14:modId xmlns:p14="http://schemas.microsoft.com/office/powerpoint/2010/main" val="3136099264"/>
              </p:ext>
            </p:extLst>
          </p:nvPr>
        </p:nvGraphicFramePr>
        <p:xfrm>
          <a:off x="492615" y="2444652"/>
          <a:ext cx="8336975" cy="375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419897"/>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powerpoint-template v2" id="{CED85A2D-7819-4F95-B1E1-139EA2C259C5}" vid="{CFFCF33F-0555-4687-B7F6-3D9C7C6AE68D}"/>
    </a:ext>
  </a:extLst>
</a:theme>
</file>

<file path=ppt/theme/theme2.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2" ma:contentTypeDescription="Create a new document." ma:contentTypeScope="" ma:versionID="b2f5aace42db6ffc25899c9760a2145e">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Z7X6SQ3F62JH-64-79</_dlc_DocId>
    <_dlc_DocIdUrl xmlns="03e82ba2-b1c2-49ab-af23-43782fb35cbc">
      <Url>https://portal.sbctc.edu/sites/Intranet/publications/_layouts/15/DocIdRedir.aspx?ID=Z7X6SQ3F62JH-64-79</Url>
      <Description>Z7X6SQ3F62JH-64-79</Description>
    </_dlc_DocIdUrl>
  </documentManagement>
</p:properties>
</file>

<file path=customXml/itemProps1.xml><?xml version="1.0" encoding="utf-8"?>
<ds:datastoreItem xmlns:ds="http://schemas.openxmlformats.org/officeDocument/2006/customXml" ds:itemID="{EBA701E4-5592-4DEF-8DEB-916672D17471}">
  <ds:schemaRefs>
    <ds:schemaRef ds:uri="http://schemas.microsoft.com/sharepoint/events"/>
  </ds:schemaRefs>
</ds:datastoreItem>
</file>

<file path=customXml/itemProps2.xml><?xml version="1.0" encoding="utf-8"?>
<ds:datastoreItem xmlns:ds="http://schemas.openxmlformats.org/officeDocument/2006/customXml" ds:itemID="{BDFFF1E6-28D3-4914-BD51-A7A0F7AA83A5}">
  <ds:schemaRefs>
    <ds:schemaRef ds:uri="http://schemas.microsoft.com/sharepoint/v3/contenttype/forms"/>
  </ds:schemaRefs>
</ds:datastoreItem>
</file>

<file path=customXml/itemProps3.xml><?xml version="1.0" encoding="utf-8"?>
<ds:datastoreItem xmlns:ds="http://schemas.openxmlformats.org/officeDocument/2006/customXml" ds:itemID="{274C1129-E0FE-4F8E-8A52-95D68FEFAD17}">
  <ds:schemaRefs>
    <ds:schemaRef ds:uri="03e82ba2-b1c2-49ab-af23-43782fb35cbc"/>
    <ds:schemaRef ds:uri="d9922a8a-c8e9-487d-95d2-c6b1c2450a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53EFADC-1D35-452E-B9D9-9BF6AB623CB5}">
  <ds:schemaRefs>
    <ds:schemaRef ds:uri="03e82ba2-b1c2-49ab-af23-43782fb35cbc"/>
    <ds:schemaRef ds:uri="d9922a8a-c8e9-487d-95d2-c6b1c2450a72"/>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1324</Words>
  <Application>Microsoft Office PowerPoint</Application>
  <PresentationFormat>On-screen Show (4:3)</PresentationFormat>
  <Paragraphs>187</Paragraphs>
  <Slides>38</Slides>
  <Notes>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Franklin Gothic Book</vt:lpstr>
      <vt:lpstr>Franklin Gothic Medium</vt:lpstr>
      <vt:lpstr>Wingdings</vt:lpstr>
      <vt:lpstr>Office Theme</vt:lpstr>
      <vt:lpstr>Office Theme</vt:lpstr>
      <vt:lpstr>Web Accessibility 101</vt:lpstr>
      <vt:lpstr>Who are we?</vt:lpstr>
      <vt:lpstr>Agenda</vt:lpstr>
      <vt:lpstr>Housekeeping Items</vt:lpstr>
      <vt:lpstr>Section 1</vt:lpstr>
      <vt:lpstr>What is Web Accessibility?</vt:lpstr>
      <vt:lpstr>What does Accessible mean?</vt:lpstr>
      <vt:lpstr>Let's Watch a video</vt:lpstr>
      <vt:lpstr>What is Web Accessibility Cont.</vt:lpstr>
      <vt:lpstr>What is disability?</vt:lpstr>
      <vt:lpstr>Disability and the web</vt:lpstr>
      <vt:lpstr>Legal Landscape: ADA and 504</vt:lpstr>
      <vt:lpstr>Legal Landscape</vt:lpstr>
      <vt:lpstr>Legal landscape: Policy 188</vt:lpstr>
      <vt:lpstr>Intro to Assistive Technology</vt:lpstr>
      <vt:lpstr>Section 2</vt:lpstr>
      <vt:lpstr>What, How, and Why</vt:lpstr>
      <vt:lpstr>One Size Doesn’t Fit All</vt:lpstr>
      <vt:lpstr>WCAG 2.1 AA</vt:lpstr>
      <vt:lpstr>POUR</vt:lpstr>
      <vt:lpstr>Perceivable</vt:lpstr>
      <vt:lpstr>Operable</vt:lpstr>
      <vt:lpstr>Understandable </vt:lpstr>
      <vt:lpstr>Robust </vt:lpstr>
      <vt:lpstr>Heading Structure</vt:lpstr>
      <vt:lpstr>Alt Text</vt:lpstr>
      <vt:lpstr>Hyperlinks</vt:lpstr>
      <vt:lpstr>Color Contrast and Tables</vt:lpstr>
      <vt:lpstr>Demo</vt:lpstr>
      <vt:lpstr>Reference </vt:lpstr>
      <vt:lpstr>Questions? </vt:lpstr>
      <vt:lpstr>Break</vt:lpstr>
      <vt:lpstr>Section 3</vt:lpstr>
      <vt:lpstr>URLs for Shaun's tech demo</vt:lpstr>
      <vt:lpstr>Screen Reader Basics</vt:lpstr>
      <vt:lpstr>Section 4</vt:lpstr>
      <vt:lpstr>Links and resources</vt:lpstr>
      <vt:lpstr>What we will cover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ctcLink PowerPoint template--standard version</dc:title>
  <dc:creator>Katie Rose</dc:creator>
  <cp:lastModifiedBy>Monica Olsson</cp:lastModifiedBy>
  <cp:revision>580</cp:revision>
  <dcterms:created xsi:type="dcterms:W3CDTF">2019-07-26T22:44:15Z</dcterms:created>
  <dcterms:modified xsi:type="dcterms:W3CDTF">2022-07-14T22:49:13Z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66812957-2943-4b4e-a31a-793b914714f7</vt:lpwstr>
  </property>
</Properties>
</file>