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31"/>
  </p:notesMasterIdLst>
  <p:handoutMasterIdLst>
    <p:handoutMasterId r:id="rId32"/>
  </p:handoutMasterIdLst>
  <p:sldIdLst>
    <p:sldId id="259" r:id="rId5"/>
    <p:sldId id="344" r:id="rId6"/>
    <p:sldId id="447" r:id="rId7"/>
    <p:sldId id="458" r:id="rId8"/>
    <p:sldId id="448" r:id="rId9"/>
    <p:sldId id="449" r:id="rId10"/>
    <p:sldId id="450" r:id="rId11"/>
    <p:sldId id="453" r:id="rId12"/>
    <p:sldId id="459" r:id="rId13"/>
    <p:sldId id="454" r:id="rId14"/>
    <p:sldId id="452" r:id="rId15"/>
    <p:sldId id="455" r:id="rId16"/>
    <p:sldId id="460" r:id="rId17"/>
    <p:sldId id="456" r:id="rId18"/>
    <p:sldId id="444" r:id="rId19"/>
    <p:sldId id="439" r:id="rId20"/>
    <p:sldId id="438" r:id="rId21"/>
    <p:sldId id="431" r:id="rId22"/>
    <p:sldId id="445" r:id="rId23"/>
    <p:sldId id="430" r:id="rId24"/>
    <p:sldId id="440" r:id="rId25"/>
    <p:sldId id="436" r:id="rId26"/>
    <p:sldId id="437" r:id="rId27"/>
    <p:sldId id="446" r:id="rId28"/>
    <p:sldId id="442" r:id="rId29"/>
    <p:sldId id="435" r:id="rId3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C1F0A-94EA-2108-FDFD-BDF524B687C7}" name="Kimberly Ingram" initials="KI" userId="S::kingram@sbctc.edu::f52c1617-9f2c-4a08-9f9e-3a7d4abb7177" providerId="AD"/>
  <p188:author id="{407DC275-7A2B-F5FB-1F81-4D2F7ED52EEB}" name="William Belden" initials="WB" userId="S::wbelden@sbctc.edu::bc4b5dc7-8207-46ac-b5ce-0e58659641bb" providerId="AD"/>
  <p188:author id="{332AAAEC-9657-9037-0478-BC33105D90C5}" name="Genevieve Howard" initials="GH" userId="S::ghoward@sbctc.edu::4ab22cc7-ab2e-4640-9d0c-62dc461fe9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  <a:srgbClr val="000000"/>
    <a:srgbClr val="C3C6C8"/>
    <a:srgbClr val="65CBC9"/>
    <a:srgbClr val="FE9700"/>
    <a:srgbClr val="0071CE"/>
    <a:srgbClr val="00C18B"/>
    <a:srgbClr val="E6E6E6"/>
    <a:srgbClr val="F4CD00"/>
    <a:srgbClr val="FFB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145" autoAdjust="0"/>
  </p:normalViewPr>
  <p:slideViewPr>
    <p:cSldViewPr snapToGrid="0">
      <p:cViewPr varScale="1">
        <p:scale>
          <a:sx n="79" d="100"/>
          <a:sy n="79" d="100"/>
        </p:scale>
        <p:origin x="17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  <a:p>
            <a:r>
              <a:rPr lang="en-US" dirty="0"/>
              <a:t>Good afternoon and welcome</a:t>
            </a:r>
          </a:p>
          <a:p>
            <a:r>
              <a:rPr lang="en-US" dirty="0"/>
              <a:t>We appreciate your interest in this presentation and look forward to introducing the new features in ProCert.</a:t>
            </a:r>
          </a:p>
          <a:p>
            <a:r>
              <a:rPr lang="en-US" dirty="0"/>
              <a:t>Today, Greg launched the updated ProCert site where all of these features are now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6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0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3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Administrator/Administrator Assistant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47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Administrator/Administrator Assistant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2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5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0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57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2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Assistant/Faculty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4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Assistant/Faculty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5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Faculty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5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Faculty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00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Administrator &amp; Assistant/Supervisor &amp; Assistant/Faculty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A current first-aid certificate, including CPR and bloodborne pathogens, must be earned by professional-technical instructors prior to the second quarter of employment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students into physical proximity with machinery, electrical circuits, biologicals, radioactive substances, chemicals, flammables, intense heat, gases under pressure, excavations, scaffolding, ladders, and/or other hazards.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Responsibility for ensuring that appropriate staff has first-aid training will rest with the assigned chief professional-technical administrator.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specific type of first-aid program, including CPR, required of professional-technical instructors shall be achieved by passing a course of first-aid/CPR/bloodborne pathogen instruction and participation in practical application of subject matter determined and required by the department of labor and industries.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The training should be in-person, with hands-on, practical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8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 &amp; Kimberly?</a:t>
            </a:r>
          </a:p>
          <a:p>
            <a:r>
              <a:rPr lang="en-US"/>
              <a:t>Add links to pages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&amp; Greg</a:t>
            </a:r>
          </a:p>
          <a:p>
            <a:r>
              <a:rPr lang="en-US" dirty="0"/>
              <a:t>User manuals are being updated to reflect the enhancements.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and Greg </a:t>
            </a:r>
          </a:p>
          <a:p>
            <a:r>
              <a:rPr lang="en-US" sz="1800" dirty="0">
                <a:ea typeface="+mn-lt"/>
                <a:cs typeface="+mn-lt"/>
              </a:rPr>
              <a:t>ProCert has been updated with the 2024 Skill Standards. The updated standards will be the only option effective June 30, 2025. </a:t>
            </a:r>
            <a:endParaRPr lang="en-US" sz="1800" dirty="0"/>
          </a:p>
          <a:p>
            <a:pPr lvl="1"/>
            <a:r>
              <a:rPr lang="en-US" sz="1800" dirty="0">
                <a:ea typeface="+mn-lt"/>
                <a:cs typeface="+mn-lt"/>
              </a:rPr>
              <a:t>Faculty PDPs created under 2012 Skill Standards will be able to complete their initial or recertification under those standards. Managed at the college level.</a:t>
            </a:r>
            <a:endParaRPr lang="en-US" sz="1800" dirty="0"/>
          </a:p>
          <a:p>
            <a:r>
              <a:rPr lang="en-US" sz="1800" dirty="0">
                <a:ea typeface="+mn-lt"/>
                <a:cs typeface="+mn-lt"/>
              </a:rPr>
              <a:t>Colleges have the option to include additional standards without removing any of the legislatively defined standards.</a:t>
            </a:r>
          </a:p>
          <a:p>
            <a:r>
              <a:rPr lang="en-US" sz="1800" dirty="0">
                <a:ea typeface="+mn-lt"/>
                <a:cs typeface="+mn-lt"/>
              </a:rPr>
              <a:t>Each assigned standard requires faculty to complete a self-assessment of their current skills for each Key Activity under that Critical Work Function. The aligned Performance Indicators are built into ProCert with examples of baseline, intermediate, and mastery-level proficiency.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Specifically excluded from conformance to the first-aid requirement are: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Those instructors who teach related subjects to professional-technical students, i.e., mathematics, English, or communications skills, etc., when such subjects are taught in classrooms rather than shops or laboratories.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Physicians, registered nurses, licensed practical nurses, and others when their occupational competencies and training include first-aid knowledge and skills equal to or superior to that represented by the first-aid certification being required under these regulations.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 </a:t>
            </a:r>
          </a:p>
          <a:p>
            <a:r>
              <a:rPr lang="en-US"/>
              <a:t>Add links to pages and resources</a:t>
            </a:r>
          </a:p>
          <a:p>
            <a:r>
              <a:rPr lang="en-US" sz="1800">
                <a:ea typeface="+mn-lt"/>
                <a:cs typeface="+mn-lt"/>
              </a:rPr>
              <a:t>Faculty completing the Skill Standards survey will be asked to self-attest they have completed their required orientation. </a:t>
            </a:r>
          </a:p>
          <a:p>
            <a:r>
              <a:rPr lang="en-US" sz="1800">
                <a:ea typeface="+mn-lt"/>
                <a:cs typeface="+mn-lt"/>
              </a:rPr>
              <a:t>Supervisors verify and confirm the accuracy of the entries prior to approval.</a:t>
            </a:r>
          </a:p>
          <a:p>
            <a:r>
              <a:rPr lang="en-US" sz="1800">
                <a:ea typeface="+mn-lt"/>
                <a:cs typeface="+mn-lt"/>
              </a:rPr>
              <a:t>For each legislatively required Standard, faculty must self-assess their level of proficiency (baseline, intermediate, and mastery-level) for each Key Activity under that standard. </a:t>
            </a:r>
          </a:p>
          <a:p>
            <a:r>
              <a:rPr lang="en-US" sz="1800">
                <a:ea typeface="+mn-lt"/>
                <a:cs typeface="+mn-lt"/>
              </a:rPr>
              <a:t>Based on their self-assessment, the faculty will need to select one Key Activity for the PDP.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4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9" y="3863687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25" b="0" i="0" baseline="0">
                <a:solidFill>
                  <a:srgbClr val="003764"/>
                </a:solidFill>
                <a:latin typeface="+mj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4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3764"/>
                </a:solidFill>
              </a:defRPr>
            </a:lvl1pPr>
            <a:lvl2pPr marL="25716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D050C99A-C753-4499-A91D-5F42026EA8F2}" type="datetime1">
              <a:rPr lang="en-US" smtClean="0"/>
              <a:t>2/7/2025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D050C99A-C753-4499-A91D-5F42026EA8F2}" type="datetime1">
              <a:rPr lang="en-US" smtClean="0"/>
              <a:t>2/7/2025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200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1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8"/>
            <a:ext cx="3286396" cy="123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"/>
            <a:ext cx="4067706" cy="1481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92FB4-D9B6-46D9-A190-13677DEF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481790"/>
            <a:ext cx="8220075" cy="488950"/>
          </a:xfrm>
        </p:spPr>
        <p:txBody>
          <a:bodyPr/>
          <a:lstStyle>
            <a:lvl1pPr>
              <a:defRPr lang="en-US" sz="2025" b="0" kern="1200" dirty="0">
                <a:solidFill>
                  <a:srgbClr val="003764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71488" y="2098675"/>
            <a:ext cx="8220075" cy="4592638"/>
          </a:xfrm>
          <a:prstGeom prst="rect">
            <a:avLst/>
          </a:prstGeom>
        </p:spPr>
        <p:txBody>
          <a:bodyPr/>
          <a:lstStyle>
            <a:lvl1pPr marL="192881" indent="-192881">
              <a:buFont typeface="Arial" panose="020B0604020202020204" pitchFamily="34" charset="0"/>
              <a:buChar char="•"/>
              <a:defRPr sz="135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1pPr>
            <a:lvl2pPr marL="417910" indent="-160735">
              <a:buClr>
                <a:srgbClr val="3E576B"/>
              </a:buClr>
              <a:buFont typeface="Arial" panose="020B0604020202020204" pitchFamily="34" charset="0"/>
              <a:buChar char="•"/>
              <a:defRPr sz="1125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2pPr>
            <a:lvl3pPr marL="675085" indent="-160735">
              <a:buFont typeface="Arial" panose="020B0604020202020204" pitchFamily="34" charset="0"/>
              <a:buChar char="•"/>
              <a:defRPr sz="90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3pPr>
            <a:lvl4pPr>
              <a:defRPr sz="675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4pPr>
            <a:lvl5pPr>
              <a:defRPr sz="675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73235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342900" marR="0" indent="-342900" algn="l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257163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Always use a Final Slide in order to include the Creative Commons footer language in the presentation.</a:t>
            </a:r>
            <a:br>
              <a:rPr lang="en-US"/>
            </a:br>
            <a:r>
              <a:rPr lang="en-US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500"/>
            <a:ext cx="3784962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563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563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1238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2/7/2025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2/7/2025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2/7/2025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2/7/2025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2/7/2025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1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1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F79CB6C7-AD96-437F-A75B-A1987D8D9ACA}" type="datetime1">
              <a:rPr lang="en-US" smtClean="0"/>
              <a:t>2/7/2025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6" y="6483928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2/7/2025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2/7/2025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2/7/2025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2/7/2025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2/7/2025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9" y="1709746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36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9" y="4589471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0E68BEF8-F67A-4B64-B2F2-CC4AA048128C}" type="datetime1">
              <a:rPr lang="en-US" smtClean="0"/>
              <a:t>2/7/2025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2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6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1001848F-E7F6-4E55-B1DE-CC691BBD4F09}" type="datetime1">
              <a:rPr lang="en-US" smtClean="0"/>
              <a:t>2/7/2025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5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7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6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3764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2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3764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2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5E48A247-4D0D-4017-954A-CBEE1B524F16}" type="datetime1">
              <a:rPr lang="en-US" smtClean="0"/>
              <a:t>2/7/2025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3F43D62C-E4AB-4F6C-BB6E-7C3A3BBC5E2B}" type="datetime1">
              <a:rPr lang="en-US" smtClean="0"/>
              <a:t>2/7/2025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92275FF0-9E97-4E0A-B533-109FB6621FD2}" type="datetime1">
              <a:rPr lang="en-US" smtClean="0"/>
              <a:t>2/7/2025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5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5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37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1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764"/>
                </a:solidFill>
              </a:defRPr>
            </a:lvl1pPr>
            <a:lvl2pPr>
              <a:defRPr sz="2100">
                <a:solidFill>
                  <a:srgbClr val="003764"/>
                </a:solidFill>
              </a:defRPr>
            </a:lvl2pPr>
            <a:lvl3pPr>
              <a:defRPr sz="1800">
                <a:solidFill>
                  <a:srgbClr val="003764"/>
                </a:solidFill>
              </a:defRPr>
            </a:lvl3pPr>
            <a:lvl4pPr>
              <a:defRPr sz="1500">
                <a:solidFill>
                  <a:srgbClr val="003764"/>
                </a:solidFill>
              </a:defRPr>
            </a:lvl4pPr>
            <a:lvl5pPr>
              <a:defRPr sz="1500">
                <a:solidFill>
                  <a:srgbClr val="0037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A3C062AC-1CC2-40A8-B531-F2154AC26E35}" type="datetime1">
              <a:rPr lang="en-US" smtClean="0"/>
              <a:t>2/7/2025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6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2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1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1" y="2888675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37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8" y="1569028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764"/>
                </a:solidFill>
              </a:defRPr>
            </a:lvl1pPr>
            <a:lvl2pPr>
              <a:defRPr sz="2100">
                <a:solidFill>
                  <a:srgbClr val="003764"/>
                </a:solidFill>
              </a:defRPr>
            </a:lvl2pPr>
            <a:lvl3pPr>
              <a:defRPr sz="1800">
                <a:solidFill>
                  <a:srgbClr val="003764"/>
                </a:solidFill>
              </a:defRPr>
            </a:lvl3pPr>
            <a:lvl4pPr>
              <a:defRPr sz="1500">
                <a:solidFill>
                  <a:srgbClr val="003764"/>
                </a:solidFill>
              </a:defRPr>
            </a:lvl4pPr>
            <a:lvl5pPr>
              <a:defRPr sz="1500">
                <a:solidFill>
                  <a:srgbClr val="0037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8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06EA93EB-E55E-4DBB-B6AA-C54A9BA5E4A4}" type="datetime1">
              <a:rPr lang="en-US" smtClean="0"/>
              <a:t>2/7/2025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8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7" y="6529854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  <p:sldLayoutId id="2147483674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51" r:id="rId23"/>
    <p:sldLayoutId id="214748367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belden@sbctc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sbctc.edu/colleges-staff/programs-services/professional-technical/faculty-certification" TargetMode="External"/><Relationship Id="rId4" Type="http://schemas.openxmlformats.org/officeDocument/2006/relationships/hyperlink" Target="mailto:ggamble@sbctc.e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8440729683?from=add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leg.wa.gov/wac/default.aspx?cite=131-16-094" TargetMode="External"/><Relationship Id="rId4" Type="http://schemas.openxmlformats.org/officeDocument/2006/relationships/hyperlink" Target="https://app.leg.wa.gov/wac/default.aspx?cite=131-16-0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wac/default.aspx?cite=131-16-0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programs-services/professional-technical/faculty-certification" TargetMode="External"/><Relationship Id="rId7" Type="http://schemas.openxmlformats.org/officeDocument/2006/relationships/hyperlink" Target="https://www.sbctc.edu/resources/documents/colleges-staff/programs-services/professional-technical/procertv2manual-loggingi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bctc.edu/resources/documents/colleges-staff/programs-services/professional-technical/procertv2manual-instructor.pdf" TargetMode="External"/><Relationship Id="rId5" Type="http://schemas.openxmlformats.org/officeDocument/2006/relationships/hyperlink" Target="https://www.sbctc.edu/resources/documents/colleges-staff/programs-services/professional-technical/procertv2manual-supervisor.pdf" TargetMode="External"/><Relationship Id="rId4" Type="http://schemas.openxmlformats.org/officeDocument/2006/relationships/hyperlink" Target="https://www.sbctc.edu/resources/documents/colleges-staff/programs-services/professional-technical/procertv2manual-admi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resources/documents/colleges-staff/programs-services/professional-technical/adjunct-policy-guide-2024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leg.wa.gov/wac/default.aspx?cite=131-16-09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3863685"/>
            <a:ext cx="8336975" cy="1226789"/>
          </a:xfrm>
        </p:spPr>
        <p:txBody>
          <a:bodyPr/>
          <a:lstStyle/>
          <a:p>
            <a:r>
              <a:rPr lang="en-US" sz="3200" i="1"/>
              <a:t>Faculty Certification and ProCert Training - January 2025</a:t>
            </a:r>
            <a:br>
              <a:rPr lang="en-US" sz="4000" i="1"/>
            </a:br>
            <a:endParaRPr lang="en-US" sz="40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5208207"/>
            <a:ext cx="7808912" cy="1320021"/>
          </a:xfrm>
        </p:spPr>
        <p:txBody>
          <a:bodyPr lIns="91440" tIns="45720" rIns="91440" bIns="45720" anchor="t"/>
          <a:lstStyle/>
          <a:p>
            <a:pPr algn="ctr"/>
            <a:r>
              <a:rPr lang="en-US" sz="2400" i="1"/>
              <a:t>William Belden, Workforce Education</a:t>
            </a:r>
          </a:p>
          <a:p>
            <a:pPr algn="ctr"/>
            <a:r>
              <a:rPr lang="en-US" sz="2400" i="1"/>
              <a:t>Greg Gamble, Application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447800"/>
            <a:ext cx="8336975" cy="558800"/>
          </a:xfrm>
        </p:spPr>
        <p:txBody>
          <a:bodyPr/>
          <a:lstStyle/>
          <a:p>
            <a:r>
              <a:rPr lang="en-US" sz="3200" dirty="0"/>
              <a:t>Important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2006600"/>
            <a:ext cx="8336975" cy="4347067"/>
          </a:xfrm>
        </p:spPr>
        <p:txBody>
          <a:bodyPr/>
          <a:lstStyle/>
          <a:p>
            <a:r>
              <a:rPr lang="en-US" sz="2000" dirty="0">
                <a:ea typeface="+mn-lt"/>
                <a:cs typeface="+mn-lt"/>
              </a:rPr>
              <a:t>ProCert uses the following dates as the end-of-term for purposes of tracking certification expirations. These dates are based on the instructors first teaching term.</a:t>
            </a:r>
            <a:endParaRPr lang="en-US" sz="2000" dirty="0"/>
          </a:p>
          <a:p>
            <a:pPr lvl="1"/>
            <a:r>
              <a:rPr lang="en-US" sz="1600" dirty="0">
                <a:ea typeface="+mn-lt"/>
                <a:cs typeface="+mn-lt"/>
              </a:rPr>
              <a:t>Fall Term: December 31</a:t>
            </a:r>
            <a:endParaRPr lang="en-US" sz="1600" dirty="0"/>
          </a:p>
          <a:p>
            <a:pPr lvl="1"/>
            <a:r>
              <a:rPr lang="en-US" sz="1600" dirty="0">
                <a:ea typeface="+mn-lt"/>
                <a:cs typeface="+mn-lt"/>
              </a:rPr>
              <a:t>Winter Term: March 31</a:t>
            </a:r>
            <a:endParaRPr lang="en-US" sz="1600" dirty="0"/>
          </a:p>
          <a:p>
            <a:pPr lvl="1"/>
            <a:r>
              <a:rPr lang="en-US" sz="1600" dirty="0">
                <a:ea typeface="+mn-lt"/>
                <a:cs typeface="+mn-lt"/>
              </a:rPr>
              <a:t>Spring Term: June 30</a:t>
            </a:r>
            <a:endParaRPr lang="en-US" sz="1600" dirty="0"/>
          </a:p>
          <a:p>
            <a:pPr lvl="1"/>
            <a:r>
              <a:rPr lang="en-US" sz="1600" dirty="0">
                <a:ea typeface="+mn-lt"/>
                <a:cs typeface="+mn-lt"/>
              </a:rPr>
              <a:t>Summer Term: December 31 (same as fall)</a:t>
            </a:r>
            <a:endParaRPr lang="en-US" sz="1600" dirty="0"/>
          </a:p>
          <a:p>
            <a:pPr fontAlgn="base"/>
            <a:r>
              <a:rPr lang="en-US" sz="2000" dirty="0">
                <a:ea typeface="+mn-lt"/>
                <a:cs typeface="+mn-lt"/>
              </a:rPr>
              <a:t>First term of teaching must be identified in ProCert. Certification end date will be calculated for reminders of certification expiration.</a:t>
            </a:r>
          </a:p>
          <a:p>
            <a:pPr fontAlgn="base"/>
            <a:r>
              <a:rPr lang="en-US" sz="2000" dirty="0"/>
              <a:t>Faculty PDPs created under 2012 Skill Standards are completed under those standards. Managed at the college level. </a:t>
            </a:r>
          </a:p>
          <a:p>
            <a:pPr fontAlgn="base"/>
            <a:r>
              <a:rPr lang="en-US" sz="2000" dirty="0"/>
              <a:t>Colleges have the option to include additional standards – may not remove any of the legislatively required standards. </a:t>
            </a:r>
          </a:p>
          <a:p>
            <a:pPr marL="0" indent="0" fontAlgn="base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80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680518"/>
            <a:ext cx="8336975" cy="605481"/>
          </a:xfrm>
        </p:spPr>
        <p:txBody>
          <a:bodyPr/>
          <a:lstStyle/>
          <a:p>
            <a:r>
              <a:rPr lang="en-US" sz="3200" dirty="0"/>
              <a:t>Important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2409568"/>
            <a:ext cx="8336975" cy="4287793"/>
          </a:xfrm>
        </p:spPr>
        <p:txBody>
          <a:bodyPr/>
          <a:lstStyle/>
          <a:p>
            <a:pPr fontAlgn="base"/>
            <a:r>
              <a:rPr lang="en-US" sz="2000" dirty="0"/>
              <a:t>ProCert has been updated with the 2024 Skill Standards. The 2024 standards will be the only option available effective June 30, 2025. </a:t>
            </a:r>
          </a:p>
          <a:p>
            <a:pPr fontAlgn="base"/>
            <a:r>
              <a:rPr lang="en-US" sz="2000" dirty="0"/>
              <a:t>Report generation (Perkins, export files to excel, etc.) – in development. </a:t>
            </a:r>
          </a:p>
          <a:p>
            <a:pPr fontAlgn="base"/>
            <a:r>
              <a:rPr lang="en-US" sz="2000" dirty="0"/>
              <a:t>Note fields in PDP available after plan is approved. </a:t>
            </a:r>
          </a:p>
          <a:p>
            <a:pPr lvl="1" fontAlgn="base"/>
            <a:r>
              <a:rPr lang="en-US" sz="1600" dirty="0"/>
              <a:t>Ability to add (not delete) information </a:t>
            </a:r>
          </a:p>
          <a:p>
            <a:pPr lvl="1" fontAlgn="base"/>
            <a:r>
              <a:rPr lang="en-US" sz="1600" dirty="0"/>
              <a:t>Future enhancement – ability to upload documents.</a:t>
            </a:r>
          </a:p>
          <a:p>
            <a:pPr fontAlgn="base"/>
            <a:r>
              <a:rPr lang="en-US" sz="2000" dirty="0"/>
              <a:t>Administrator and their assistant are able to unlock PDP for changes. </a:t>
            </a:r>
          </a:p>
          <a:p>
            <a:pPr fontAlgn="base"/>
            <a:r>
              <a:rPr lang="en-US" sz="2000" dirty="0"/>
              <a:t>System lockout is set for one hour. </a:t>
            </a:r>
          </a:p>
          <a:p>
            <a:pPr fontAlgn="base"/>
            <a:r>
              <a:rPr lang="en-US" sz="2000" dirty="0"/>
              <a:t>Ability to modify faculty program, supervisor, etc. </a:t>
            </a:r>
          </a:p>
          <a:p>
            <a:pPr fontAlgn="base"/>
            <a:r>
              <a:rPr lang="en-US" sz="2000" dirty="0"/>
              <a:t>Certification expiration dates are auto generated based on initial (3-year) or standard/renewal (5-year) status. </a:t>
            </a:r>
          </a:p>
        </p:txBody>
      </p:sp>
    </p:spTree>
    <p:extLst>
      <p:ext uri="{BB962C8B-B14F-4D97-AF65-F5344CB8AC3E}">
        <p14:creationId xmlns:p14="http://schemas.microsoft.com/office/powerpoint/2010/main" val="153133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3527415"/>
            <a:ext cx="8336975" cy="620337"/>
          </a:xfrm>
        </p:spPr>
        <p:txBody>
          <a:bodyPr lIns="91440" tIns="45720" rIns="91440" bIns="45720" anchor="t"/>
          <a:lstStyle/>
          <a:p>
            <a:r>
              <a:rPr lang="en-US" sz="4000"/>
              <a:t>Questions &amp; Wrap Up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4238367"/>
            <a:ext cx="8235966" cy="2409567"/>
          </a:xfrm>
        </p:spPr>
        <p:txBody>
          <a:bodyPr lIns="91440" tIns="45720" rIns="91440" bIns="45720" anchor="t"/>
          <a:lstStyle/>
          <a:p>
            <a:pPr marL="171450" indent="-171450"/>
            <a:r>
              <a:rPr lang="en-US" sz="2400" dirty="0"/>
              <a:t>Contacts:</a:t>
            </a:r>
          </a:p>
          <a:p>
            <a:pPr lvl="1"/>
            <a:r>
              <a:rPr lang="en-US" dirty="0"/>
              <a:t>Policy Guidance: William Belden, </a:t>
            </a:r>
            <a:r>
              <a:rPr lang="en-US" dirty="0">
                <a:hlinkClick r:id="rId3"/>
              </a:rPr>
              <a:t>wbelden@sbctc.edu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Technical Assistance: Greg Gamble, </a:t>
            </a:r>
            <a:r>
              <a:rPr lang="en-US" dirty="0">
                <a:hlinkClick r:id="rId4"/>
              </a:rPr>
              <a:t>ggamble@sbctc.edu</a:t>
            </a:r>
            <a:r>
              <a:rPr lang="en-US" dirty="0"/>
              <a:t> </a:t>
            </a:r>
          </a:p>
          <a:p>
            <a:pPr indent="-171450">
              <a:buNone/>
            </a:pPr>
            <a:endParaRPr lang="en-US" sz="1000" dirty="0"/>
          </a:p>
          <a:p>
            <a:pPr indent="-171450"/>
            <a:r>
              <a:rPr lang="en-US" sz="2400" dirty="0"/>
              <a:t>Resources will be posted to the faculty certification </a:t>
            </a:r>
            <a:r>
              <a:rPr lang="en-US" sz="2400" dirty="0">
                <a:hlinkClick r:id="rId5"/>
              </a:rPr>
              <a:t>webpage</a:t>
            </a:r>
            <a:r>
              <a:rPr lang="en-US" sz="2400" dirty="0"/>
              <a:t>.</a:t>
            </a:r>
          </a:p>
          <a:p>
            <a:pPr indent="-171450"/>
            <a:r>
              <a:rPr lang="en-US" sz="2400" dirty="0"/>
              <a:t>Following slides are screenshots of interest, for reference.</a:t>
            </a:r>
          </a:p>
        </p:txBody>
      </p:sp>
    </p:spTree>
    <p:extLst>
      <p:ext uri="{BB962C8B-B14F-4D97-AF65-F5344CB8AC3E}">
        <p14:creationId xmlns:p14="http://schemas.microsoft.com/office/powerpoint/2010/main" val="381493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3978876"/>
            <a:ext cx="8336975" cy="1087394"/>
          </a:xfrm>
        </p:spPr>
        <p:txBody>
          <a:bodyPr lIns="91440" tIns="45720" rIns="91440" bIns="45720" anchor="t"/>
          <a:lstStyle/>
          <a:p>
            <a:r>
              <a:rPr lang="en-US" sz="4000" dirty="0" err="1"/>
              <a:t>Procert</a:t>
            </a:r>
            <a:r>
              <a:rPr lang="en-US" sz="4000" dirty="0"/>
              <a:t> screenshots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4744994"/>
            <a:ext cx="8235966" cy="1770967"/>
          </a:xfrm>
        </p:spPr>
        <p:txBody>
          <a:bodyPr lIns="91440" tIns="45720" rIns="91440" bIns="45720" anchor="t"/>
          <a:lstStyle/>
          <a:p>
            <a:pPr marL="171450" indent="-17145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47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000" dirty="0" err="1"/>
              <a:t>Procert</a:t>
            </a:r>
            <a:r>
              <a:rPr lang="en-US" sz="4000" dirty="0"/>
              <a:t> training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1A545-2350-4F02-B4B2-CC39E0C8B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5" y="2147889"/>
            <a:ext cx="8827969" cy="460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7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D354C-9CE3-F23B-30D4-572CCF4F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40A550-B5C2-9F32-11F0-15D2AB3DC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8143" y="134189"/>
            <a:ext cx="7091469" cy="6585697"/>
          </a:xfrm>
        </p:spPr>
      </p:pic>
    </p:spTree>
    <p:extLst>
      <p:ext uri="{BB962C8B-B14F-4D97-AF65-F5344CB8AC3E}">
        <p14:creationId xmlns:p14="http://schemas.microsoft.com/office/powerpoint/2010/main" val="269848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BEAD-8F7F-4BA4-9863-91F77CD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EF101-2C9A-4EC1-830E-1E1071201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268356"/>
            <a:ext cx="9020175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BEAD-8F7F-4BA4-9863-91F77CD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3E6C5-227E-4355-A61F-4BB189721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251791"/>
            <a:ext cx="9039225" cy="63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FC55E4-4076-4A82-A3DD-0BA4C549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DA7024-A3C0-4C28-98E6-416097C5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285DB-F904-484F-812F-46498F469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855C2-B421-4F84-B233-C67702D0D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8" y="198384"/>
            <a:ext cx="8773640" cy="64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D354C-9CE3-F23B-30D4-572CCF4F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D1CA8408-35BE-8080-3C5B-9A0FAB3F1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268" y="308599"/>
            <a:ext cx="9315975" cy="6254118"/>
          </a:xfrm>
        </p:spPr>
      </p:pic>
    </p:spTree>
    <p:extLst>
      <p:ext uri="{BB962C8B-B14F-4D97-AF65-F5344CB8AC3E}">
        <p14:creationId xmlns:p14="http://schemas.microsoft.com/office/powerpoint/2010/main" val="84690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2846896"/>
            <a:ext cx="8336975" cy="678730"/>
          </a:xfrm>
        </p:spPr>
        <p:txBody>
          <a:bodyPr lIns="91440" tIns="45720" rIns="91440" bIns="45720" anchor="t"/>
          <a:lstStyle/>
          <a:p>
            <a:r>
              <a:rPr lang="en-US" sz="4000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3525626"/>
            <a:ext cx="7808912" cy="3002601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Certification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Accessing ProCert System and Permissions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System User Roles</a:t>
            </a:r>
          </a:p>
          <a:p>
            <a:pPr marL="857250" lvl="1" indent="-171450"/>
            <a:r>
              <a:rPr lang="en-US" sz="2000" dirty="0"/>
              <a:t>Administrator/Assistant Administrator</a:t>
            </a:r>
          </a:p>
          <a:p>
            <a:pPr marL="857250" lvl="1" indent="-171450"/>
            <a:r>
              <a:rPr lang="en-US" sz="2000" dirty="0"/>
              <a:t>Supervisors</a:t>
            </a:r>
          </a:p>
          <a:p>
            <a:pPr marL="857250" lvl="1" indent="-171450"/>
            <a:r>
              <a:rPr lang="en-US" sz="2000" dirty="0"/>
              <a:t>Faculty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Functionality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12481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6AF36-0AB0-4E39-92D9-15664DAD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989BC6-D7D8-49BD-B32D-95637020E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" y="256614"/>
            <a:ext cx="9039495" cy="62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BEAD-8F7F-4BA4-9863-91F77CD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D711D-816A-4714-B789-838008B51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50137"/>
            <a:ext cx="9020175" cy="66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BEAD-8F7F-4BA4-9863-91F77CD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C3F6D-8D0F-469A-A04A-B125597C2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244752"/>
            <a:ext cx="9039225" cy="63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2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BEAD-8F7F-4BA4-9863-91F77CD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9CA7-44AA-4684-8599-F87F68984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6444"/>
            <a:ext cx="9029700" cy="67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C4E88-2676-4552-B061-40976E67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D15551-6E27-49A1-AD60-9B8BBDFF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13" y="896471"/>
            <a:ext cx="9082087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BEAD-8F7F-4BA4-9863-91F77CD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4DFB7-FABA-40BC-B6EF-7984A7D97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63696"/>
            <a:ext cx="9039225" cy="67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0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FBEAD-8F7F-4BA4-9863-91F77CD6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64891-C3B1-4B72-9BE2-C30F68C0F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87245"/>
            <a:ext cx="9039225" cy="66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346886"/>
            <a:ext cx="8336975" cy="568411"/>
          </a:xfrm>
        </p:spPr>
        <p:txBody>
          <a:bodyPr lIns="91440" tIns="45720" rIns="91440" bIns="45720" anchor="t"/>
          <a:lstStyle/>
          <a:p>
            <a:r>
              <a:rPr lang="en-US" sz="3200" dirty="0"/>
              <a:t>Certification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2038865"/>
            <a:ext cx="8336975" cy="4588555"/>
          </a:xfrm>
        </p:spPr>
        <p:txBody>
          <a:bodyPr lIns="91440" tIns="45720" rIns="91440" bIns="45720" anchor="t"/>
          <a:lstStyle/>
          <a:p>
            <a:pPr fontAlgn="base"/>
            <a:r>
              <a:rPr lang="en-US" sz="2400" dirty="0"/>
              <a:t>Perkins Training: Professional-Technical Faculty Certification</a:t>
            </a:r>
          </a:p>
          <a:p>
            <a:pPr lvl="1" fontAlgn="base"/>
            <a:r>
              <a:rPr lang="en-US" sz="1600" dirty="0"/>
              <a:t>February 11, 2025; 3:00 – 4:30</a:t>
            </a:r>
          </a:p>
          <a:p>
            <a:pPr lvl="1" fontAlgn="base"/>
            <a:r>
              <a:rPr lang="en-US" sz="1600" u="sng" dirty="0">
                <a:hlinkClick r:id="rId3" tooltip="https://us02web.zoom.us/j/88440729683?from=addon"/>
              </a:rPr>
              <a:t>https://us02web.zoom.us/j/88440729683?from=addon</a:t>
            </a:r>
            <a:endParaRPr lang="en-US" sz="1600" dirty="0"/>
          </a:p>
          <a:p>
            <a:pPr fontAlgn="base"/>
            <a:r>
              <a:rPr lang="en-US" sz="2400" dirty="0"/>
              <a:t>Requirements </a:t>
            </a:r>
            <a:r>
              <a:rPr lang="en-US" sz="2400" dirty="0">
                <a:hlinkClick r:id="rId4"/>
              </a:rPr>
              <a:t>WAC 131-16-093</a:t>
            </a:r>
            <a:r>
              <a:rPr lang="en-US" sz="2400" dirty="0"/>
              <a:t> &amp; </a:t>
            </a:r>
            <a:r>
              <a:rPr lang="en-US" sz="2400" dirty="0">
                <a:hlinkClick r:id="rId5"/>
              </a:rPr>
              <a:t>WAC 131-16-094</a:t>
            </a:r>
            <a:r>
              <a:rPr lang="en-US" sz="2400" dirty="0"/>
              <a:t> 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Initial 3-year certification upon hiring.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Standard/Renewal 5-year certification/recertification.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Policy guidance on part-time requirements.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Orientation.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First Aid/CPR &amp; Bloodborne pathogens.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Professional development plan (PDP) utilizing Skill Standards.</a:t>
            </a:r>
          </a:p>
          <a:p>
            <a:r>
              <a:rPr lang="en-US" sz="2400" dirty="0"/>
              <a:t>First Aid/CPR &amp; Bloodborne Pathogens 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Required </a:t>
            </a:r>
            <a:r>
              <a:rPr lang="en-US" sz="1600" b="1" dirty="0">
                <a:solidFill>
                  <a:schemeClr val="tx1"/>
                </a:solidFill>
              </a:rPr>
              <a:t>before</a:t>
            </a:r>
            <a:r>
              <a:rPr lang="en-US" sz="1600" dirty="0">
                <a:solidFill>
                  <a:schemeClr val="tx1"/>
                </a:solidFill>
              </a:rPr>
              <a:t> second quarter of employment.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Franklin Gothic Book"/>
                <a:ea typeface="Calibri"/>
                <a:cs typeface="Calibri"/>
              </a:rPr>
              <a:t>Examples: Machinery, electric, biologicals, chemicals, excavations, heights, etc.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Franklin Gothic Book"/>
                <a:ea typeface="Calibri"/>
                <a:cs typeface="Calibri"/>
              </a:rPr>
              <a:t>Training </a:t>
            </a:r>
            <a:r>
              <a:rPr lang="en-US" sz="1600" b="1" dirty="0">
                <a:solidFill>
                  <a:schemeClr val="tx1"/>
                </a:solidFill>
                <a:latin typeface="Franklin Gothic Book"/>
                <a:ea typeface="Calibri"/>
                <a:cs typeface="Calibri"/>
              </a:rPr>
              <a:t>should</a:t>
            </a:r>
            <a:r>
              <a:rPr lang="en-US" sz="1600" dirty="0">
                <a:solidFill>
                  <a:schemeClr val="tx1"/>
                </a:solidFill>
                <a:latin typeface="Franklin Gothic Book"/>
                <a:ea typeface="Calibri"/>
                <a:cs typeface="Calibri"/>
              </a:rPr>
              <a:t> be in-person, with hands-on, practical application.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208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781666"/>
            <a:ext cx="8336975" cy="772998"/>
          </a:xfrm>
        </p:spPr>
        <p:txBody>
          <a:bodyPr/>
          <a:lstStyle/>
          <a:p>
            <a:r>
              <a:rPr lang="en-US" sz="3200" dirty="0"/>
              <a:t>Certification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2554665"/>
            <a:ext cx="8336975" cy="4062860"/>
          </a:xfrm>
        </p:spPr>
        <p:txBody>
          <a:bodyPr lIns="91440" tIns="45720" rIns="91440" bIns="45720" anchor="t"/>
          <a:lstStyle/>
          <a:p>
            <a:pPr fontAlgn="base"/>
            <a:r>
              <a:rPr lang="en-US" dirty="0"/>
              <a:t>Professional Development </a:t>
            </a:r>
            <a:r>
              <a:rPr lang="en-US" dirty="0">
                <a:hlinkClick r:id="rId3"/>
              </a:rPr>
              <a:t>Plan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Individualized to meet the needs of each faculty.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Includes instructor’s and administrator’s assessment of strengths &amp; opportunities for growth.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Focuses on reaching professional goals as a facilitator of learning. 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Activities include measurable outcomes linked to the skill standards.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Timeline for completion of activities.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Minimum of five (5) performance outcomes and related activities. Must include the following Critical Work Functions: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 dirty="0"/>
              <a:t>Managing learning environments (Critical Work Function A)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 dirty="0"/>
              <a:t>Develop outcomes, assessments, and curricula (Critical Work Function B)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 dirty="0"/>
              <a:t>Provide student instruction (Critical Work Function 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0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781666"/>
            <a:ext cx="8336975" cy="772998"/>
          </a:xfrm>
        </p:spPr>
        <p:txBody>
          <a:bodyPr/>
          <a:lstStyle/>
          <a:p>
            <a:r>
              <a:rPr lang="en-US" sz="3200" dirty="0"/>
              <a:t>ProCert access &amp; Permissions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2554097"/>
            <a:ext cx="8336975" cy="4030171"/>
          </a:xfrm>
        </p:spPr>
        <p:txBody>
          <a:bodyPr lIns="91440" tIns="45720" rIns="91440" bIns="45720" anchor="t"/>
          <a:lstStyle/>
          <a:p>
            <a:pPr fontAlgn="base"/>
            <a:r>
              <a:rPr lang="en-US"/>
              <a:t>Professional-Technical Administrator</a:t>
            </a:r>
          </a:p>
          <a:p>
            <a:pPr lvl="1" fontAlgn="base"/>
            <a:r>
              <a:rPr lang="en-US" sz="2000"/>
              <a:t>President appointed</a:t>
            </a:r>
          </a:p>
          <a:p>
            <a:pPr fontAlgn="base"/>
            <a:r>
              <a:rPr lang="en-US"/>
              <a:t>SBCTC Contacts </a:t>
            </a:r>
          </a:p>
          <a:p>
            <a:pPr lvl="1"/>
            <a:r>
              <a:rPr lang="en-US" sz="2000">
                <a:hlinkClick r:id="rId3"/>
              </a:rPr>
              <a:t>Policy Guidance</a:t>
            </a:r>
            <a:r>
              <a:rPr lang="en-US" sz="2000"/>
              <a:t>: William Belden</a:t>
            </a:r>
          </a:p>
          <a:p>
            <a:pPr lvl="1"/>
            <a:r>
              <a:rPr lang="en-US" sz="2000"/>
              <a:t>Technical Assistance: Greg Gamble</a:t>
            </a:r>
          </a:p>
          <a:p>
            <a:pPr fontAlgn="base"/>
            <a:r>
              <a:rPr lang="en-US"/>
              <a:t>User Manuals </a:t>
            </a:r>
          </a:p>
          <a:p>
            <a:pPr lvl="1"/>
            <a:r>
              <a:rPr lang="en-US" sz="2000" u="sng">
                <a:latin typeface="Franklin Gothic Book"/>
                <a:hlinkClick r:id="rId4"/>
              </a:rPr>
              <a:t>Administration/Administration Assistant</a:t>
            </a:r>
            <a:endParaRPr lang="en-US" sz="2000">
              <a:latin typeface="Franklin Gothic Book"/>
            </a:endParaRPr>
          </a:p>
          <a:p>
            <a:pPr lvl="1"/>
            <a:r>
              <a:rPr lang="en-US" sz="2000" u="sng">
                <a:latin typeface="Franklin Gothic Book"/>
                <a:hlinkClick r:id="rId5"/>
              </a:rPr>
              <a:t>Supervisor/Program Support</a:t>
            </a:r>
            <a:endParaRPr lang="en-US" sz="2000">
              <a:latin typeface="Franklin Gothic Book"/>
            </a:endParaRPr>
          </a:p>
          <a:p>
            <a:pPr lvl="1"/>
            <a:r>
              <a:rPr lang="en-US" sz="2000" u="sng">
                <a:latin typeface="Franklin Gothic Book"/>
                <a:hlinkClick r:id="rId6"/>
              </a:rPr>
              <a:t>Instructor</a:t>
            </a:r>
            <a:endParaRPr lang="en-US" sz="2000">
              <a:latin typeface="Franklin Gothic Book"/>
            </a:endParaRPr>
          </a:p>
          <a:p>
            <a:pPr lvl="1"/>
            <a:r>
              <a:rPr lang="en-US" sz="2000" u="sng">
                <a:latin typeface="Franklin Gothic Book"/>
                <a:hlinkClick r:id="rId7"/>
              </a:rPr>
              <a:t>New site instructions</a:t>
            </a:r>
            <a:endParaRPr lang="en-US" sz="2000">
              <a:latin typeface="Franklin Gothic Book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3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781666"/>
            <a:ext cx="8336975" cy="772998"/>
          </a:xfrm>
        </p:spPr>
        <p:txBody>
          <a:bodyPr/>
          <a:lstStyle/>
          <a:p>
            <a:r>
              <a:rPr lang="en-US" sz="3200"/>
              <a:t>Administrator/Assistant role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2554664"/>
            <a:ext cx="8336975" cy="3987537"/>
          </a:xfrm>
        </p:spPr>
        <p:txBody>
          <a:bodyPr lIns="91440" tIns="45720" rIns="91440" bIns="45720" anchor="t"/>
          <a:lstStyle/>
          <a:p>
            <a:pPr fontAlgn="base"/>
            <a:r>
              <a:rPr lang="en-US" sz="2400"/>
              <a:t>College specific settings include:</a:t>
            </a:r>
            <a:endParaRPr lang="en-US"/>
          </a:p>
          <a:p>
            <a:pPr lvl="1" fontAlgn="base"/>
            <a:r>
              <a:rPr lang="en-US" sz="2000"/>
              <a:t>Default Skill Standards (2024 or 2012) </a:t>
            </a:r>
          </a:p>
          <a:p>
            <a:pPr lvl="1" fontAlgn="base"/>
            <a:r>
              <a:rPr lang="en-US" sz="2000"/>
              <a:t>Required Critical Work Functions (in addition to A, B, &amp; D)</a:t>
            </a:r>
          </a:p>
          <a:p>
            <a:pPr lvl="1" fontAlgn="base"/>
            <a:r>
              <a:rPr lang="en-US" sz="2000"/>
              <a:t>Survey requirements beyond those required by legislation </a:t>
            </a:r>
          </a:p>
          <a:p>
            <a:pPr lvl="1" fontAlgn="base"/>
            <a:r>
              <a:rPr lang="en-US" sz="2000"/>
              <a:t>Notification/reminder defaults </a:t>
            </a:r>
          </a:p>
          <a:p>
            <a:pPr lvl="2" fontAlgn="base"/>
            <a:r>
              <a:rPr lang="en-US"/>
              <a:t>Notifications are sent to supervisors and faculty</a:t>
            </a:r>
          </a:p>
          <a:p>
            <a:pPr fontAlgn="base"/>
            <a:r>
              <a:rPr lang="en-US" sz="2400"/>
              <a:t>Approvals and revisions of PDP </a:t>
            </a:r>
          </a:p>
          <a:p>
            <a:pPr fontAlgn="base"/>
            <a:r>
              <a:rPr lang="en-US" sz="2400"/>
              <a:t>Ensure college policy on faculty certification is current and all processes comply with legislation </a:t>
            </a:r>
          </a:p>
        </p:txBody>
      </p:sp>
    </p:spTree>
    <p:extLst>
      <p:ext uri="{BB962C8B-B14F-4D97-AF65-F5344CB8AC3E}">
        <p14:creationId xmlns:p14="http://schemas.microsoft.com/office/powerpoint/2010/main" val="49902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781666"/>
            <a:ext cx="8336975" cy="772998"/>
          </a:xfrm>
        </p:spPr>
        <p:txBody>
          <a:bodyPr/>
          <a:lstStyle/>
          <a:p>
            <a:r>
              <a:rPr lang="en-US" sz="3200"/>
              <a:t>Supervisor/Assistant role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2554664"/>
            <a:ext cx="8336975" cy="3987537"/>
          </a:xfrm>
        </p:spPr>
        <p:txBody>
          <a:bodyPr lIns="91440" tIns="45720" rIns="91440" bIns="45720" anchor="t"/>
          <a:lstStyle/>
          <a:p>
            <a:pPr fontAlgn="base"/>
            <a:r>
              <a:rPr lang="en-US" sz="2000"/>
              <a:t>Create faculty accounts in ProCert  </a:t>
            </a:r>
          </a:p>
          <a:p>
            <a:pPr lvl="1" fontAlgn="base"/>
            <a:r>
              <a:rPr lang="en-US" sz="1600"/>
              <a:t>Faculty must be entered into the ProCert system during the first term they are deemed to meet certification requirements.  </a:t>
            </a:r>
          </a:p>
          <a:p>
            <a:pPr lvl="1" fontAlgn="base"/>
            <a:r>
              <a:rPr lang="en-US" sz="1600" u="sng">
                <a:latin typeface="Franklin Gothic Book"/>
                <a:hlinkClick r:id="rId3"/>
              </a:rPr>
              <a:t>Adjunct Faculty Certification - Policy Guidance</a:t>
            </a:r>
            <a:r>
              <a:rPr lang="en-US" sz="1600">
                <a:solidFill>
                  <a:srgbClr val="212529"/>
                </a:solidFill>
                <a:latin typeface="Franklin Gothic Book"/>
              </a:rPr>
              <a:t> (2024)</a:t>
            </a:r>
          </a:p>
          <a:p>
            <a:pPr fontAlgn="base"/>
            <a:r>
              <a:rPr lang="en-US" sz="2000"/>
              <a:t>Manage exemption/verification of first aid/CPR requirement </a:t>
            </a:r>
          </a:p>
          <a:p>
            <a:pPr lvl="1"/>
            <a:r>
              <a:rPr lang="en-US" sz="1600">
                <a:solidFill>
                  <a:srgbClr val="212529"/>
                </a:solidFill>
                <a:latin typeface="Franklin Gothic Book"/>
              </a:rPr>
              <a:t>First-Aid/CPR/Bloodborne Pathogens</a:t>
            </a:r>
            <a:r>
              <a:rPr lang="en-US" sz="1600" b="1">
                <a:solidFill>
                  <a:srgbClr val="212529"/>
                </a:solidFill>
                <a:latin typeface="Franklin Gothic Book"/>
              </a:rPr>
              <a:t> </a:t>
            </a:r>
            <a:r>
              <a:rPr lang="en-US" sz="1600" u="sng">
                <a:latin typeface="Franklin Gothic Book"/>
                <a:hlinkClick r:id="rId4"/>
              </a:rPr>
              <a:t>WAC 131-16-093</a:t>
            </a:r>
            <a:endParaRPr lang="en-US" sz="1600">
              <a:latin typeface="Franklin Gothic Book"/>
            </a:endParaRPr>
          </a:p>
          <a:p>
            <a:pPr fontAlgn="base"/>
            <a:r>
              <a:rPr lang="en-US" sz="2000"/>
              <a:t>Manage exemption/verification of bloodborne pathogens requirement </a:t>
            </a:r>
          </a:p>
          <a:p>
            <a:pPr lvl="1"/>
            <a:r>
              <a:rPr lang="en-US" sz="1600">
                <a:solidFill>
                  <a:srgbClr val="212529"/>
                </a:solidFill>
              </a:rPr>
              <a:t>First-Aid/CPR/Bloodborne Pathogens</a:t>
            </a:r>
            <a:r>
              <a:rPr lang="en-US" sz="1600" b="1">
                <a:solidFill>
                  <a:srgbClr val="212529"/>
                </a:solidFill>
              </a:rPr>
              <a:t> </a:t>
            </a:r>
            <a:r>
              <a:rPr lang="en-US" sz="1600">
                <a:hlinkClick r:id="rId4"/>
              </a:rPr>
              <a:t>WAC 131-16-093</a:t>
            </a:r>
            <a:endParaRPr lang="en-US" sz="1600"/>
          </a:p>
          <a:p>
            <a:pPr fontAlgn="base"/>
            <a:r>
              <a:rPr lang="en-US" sz="2000"/>
              <a:t>Manage faculty orientation requirement </a:t>
            </a:r>
          </a:p>
          <a:p>
            <a:pPr lvl="1" fontAlgn="base"/>
            <a:r>
              <a:rPr lang="en-US" sz="1600"/>
              <a:t>Faculty self-attestation review</a:t>
            </a:r>
          </a:p>
          <a:p>
            <a:pPr fontAlgn="base"/>
            <a:r>
              <a:rPr lang="en-US" sz="2000"/>
              <a:t>Track faculty progress toward meeting required standards </a:t>
            </a:r>
          </a:p>
        </p:txBody>
      </p:sp>
    </p:spTree>
    <p:extLst>
      <p:ext uri="{BB962C8B-B14F-4D97-AF65-F5344CB8AC3E}">
        <p14:creationId xmlns:p14="http://schemas.microsoft.com/office/powerpoint/2010/main" val="332744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69E325-E913-4658-BD87-F527E084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1" y="1270000"/>
            <a:ext cx="8336975" cy="482600"/>
          </a:xfrm>
        </p:spPr>
        <p:txBody>
          <a:bodyPr/>
          <a:lstStyle/>
          <a:p>
            <a:r>
              <a:rPr lang="en-US" sz="3200" dirty="0"/>
              <a:t>Faculty role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5FD4C-0EBB-44E1-9193-EC1B0034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1" y="1841500"/>
            <a:ext cx="8336975" cy="4700701"/>
          </a:xfrm>
        </p:spPr>
        <p:txBody>
          <a:bodyPr/>
          <a:lstStyle/>
          <a:p>
            <a:pPr fontAlgn="base"/>
            <a:r>
              <a:rPr lang="en-US" sz="2400" dirty="0"/>
              <a:t>Self-attestation of required orientation – provide year/quarter.</a:t>
            </a:r>
          </a:p>
          <a:p>
            <a:pPr fontAlgn="base"/>
            <a:r>
              <a:rPr lang="en-US" sz="2400" dirty="0"/>
              <a:t>Self-assessment of Skill Standard proficiency level for each required Critical Work Function.</a:t>
            </a:r>
          </a:p>
          <a:p>
            <a:pPr lvl="1" fontAlgn="base"/>
            <a:r>
              <a:rPr lang="en-US" sz="2000" dirty="0"/>
              <a:t>Self-assessment of current skills for each Key Activity. Performance Indicators are built into ProCert with examples of baseline, intermediate, and mastery-level proficiency.</a:t>
            </a:r>
          </a:p>
          <a:p>
            <a:pPr fontAlgn="base"/>
            <a:r>
              <a:rPr lang="en-US" sz="2400" dirty="0"/>
              <a:t>Development of PDP.</a:t>
            </a:r>
          </a:p>
          <a:p>
            <a:pPr lvl="1" fontAlgn="base"/>
            <a:r>
              <a:rPr lang="en-US" sz="2000" dirty="0"/>
              <a:t>Requires selection of five Key Activities for initial and standard/renewal. </a:t>
            </a:r>
          </a:p>
          <a:p>
            <a:pPr fontAlgn="base"/>
            <a:r>
              <a:rPr lang="en-US" sz="2400" dirty="0"/>
              <a:t>Track progress of certification, noting completions and milestones.</a:t>
            </a:r>
          </a:p>
          <a:p>
            <a:pPr fontAlgn="base"/>
            <a:r>
              <a:rPr lang="en-US" sz="2400" dirty="0"/>
              <a:t>First Aid/CPR/Bloodborne Pathogens certification.</a:t>
            </a:r>
          </a:p>
        </p:txBody>
      </p:sp>
    </p:spTree>
    <p:extLst>
      <p:ext uri="{BB962C8B-B14F-4D97-AF65-F5344CB8AC3E}">
        <p14:creationId xmlns:p14="http://schemas.microsoft.com/office/powerpoint/2010/main" val="60048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3978876"/>
            <a:ext cx="8336975" cy="1087394"/>
          </a:xfrm>
        </p:spPr>
        <p:txBody>
          <a:bodyPr lIns="91440" tIns="45720" rIns="91440" bIns="45720" anchor="t"/>
          <a:lstStyle/>
          <a:p>
            <a:r>
              <a:rPr lang="en-US" sz="4000" dirty="0" err="1"/>
              <a:t>Procert</a:t>
            </a:r>
            <a:r>
              <a:rPr lang="en-US" sz="4000" dirty="0"/>
              <a:t> Demonstration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4744994"/>
            <a:ext cx="8235966" cy="1770967"/>
          </a:xfrm>
        </p:spPr>
        <p:txBody>
          <a:bodyPr lIns="91440" tIns="45720" rIns="91440" bIns="45720" anchor="t"/>
          <a:lstStyle/>
          <a:p>
            <a:pPr marL="171450" indent="-17145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15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8FFB89-CD0A-4600-B5B7-284311B06406}" vid="{A645EE94-F025-4290-8BAC-E89C32ADF8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e4a646-9a5b-40a0-b2ad-9169a3f7c2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C1961A531994E8F12E6D74A572E1D" ma:contentTypeVersion="17" ma:contentTypeDescription="Create a new document." ma:contentTypeScope="" ma:versionID="bdb66d4154551ca15158aee36299f543">
  <xsd:schema xmlns:xsd="http://www.w3.org/2001/XMLSchema" xmlns:xs="http://www.w3.org/2001/XMLSchema" xmlns:p="http://schemas.microsoft.com/office/2006/metadata/properties" xmlns:ns3="6fe4a646-9a5b-40a0-b2ad-9169a3f7c2c1" xmlns:ns4="c4f6c52c-0e1f-4956-8441-72384df3219c" targetNamespace="http://schemas.microsoft.com/office/2006/metadata/properties" ma:root="true" ma:fieldsID="e1774d9220e566571f1c1365265d5117" ns3:_="" ns4:_="">
    <xsd:import namespace="6fe4a646-9a5b-40a0-b2ad-9169a3f7c2c1"/>
    <xsd:import namespace="c4f6c52c-0e1f-4956-8441-72384df321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4a646-9a5b-40a0-b2ad-9169a3f7c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c52c-0e1f-4956-8441-72384df321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F34BF-461A-4552-BAC0-8EAE6FB87824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6fe4a646-9a5b-40a0-b2ad-9169a3f7c2c1"/>
    <ds:schemaRef ds:uri="http://purl.org/dc/elements/1.1/"/>
    <ds:schemaRef ds:uri="http://www.w3.org/XML/1998/namespace"/>
    <ds:schemaRef ds:uri="http://schemas.microsoft.com/office/infopath/2007/PartnerControls"/>
    <ds:schemaRef ds:uri="c4f6c52c-0e1f-4956-8441-72384df3219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19B4E2-40F1-4166-9859-BFE10CE51E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10C6F-0C37-4FF3-8707-825F7EE89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4a646-9a5b-40a0-b2ad-9169a3f7c2c1"/>
    <ds:schemaRef ds:uri="c4f6c52c-0e1f-4956-8441-72384df321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1454</Words>
  <Application>Microsoft Office PowerPoint</Application>
  <PresentationFormat>On-screen Show (4:3)</PresentationFormat>
  <Paragraphs>190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Faculty Certification and ProCert Training - January 2025 </vt:lpstr>
      <vt:lpstr>Agenda</vt:lpstr>
      <vt:lpstr>Certification overview</vt:lpstr>
      <vt:lpstr>Certification overview</vt:lpstr>
      <vt:lpstr>ProCert access &amp; Permissions</vt:lpstr>
      <vt:lpstr>Administrator/Assistant role</vt:lpstr>
      <vt:lpstr>Supervisor/Assistant role</vt:lpstr>
      <vt:lpstr>Faculty role</vt:lpstr>
      <vt:lpstr>Procert Demonstration</vt:lpstr>
      <vt:lpstr>Important elements</vt:lpstr>
      <vt:lpstr>Important elements</vt:lpstr>
      <vt:lpstr>Questions &amp; Wrap Up</vt:lpstr>
      <vt:lpstr>Procert screenshots</vt:lpstr>
      <vt:lpstr>Procert training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Rose</dc:creator>
  <cp:lastModifiedBy>William Belden</cp:lastModifiedBy>
  <cp:revision>15</cp:revision>
  <cp:lastPrinted>2018-06-28T21:16:04Z</cp:lastPrinted>
  <dcterms:created xsi:type="dcterms:W3CDTF">2018-05-24T23:21:12Z</dcterms:created>
  <dcterms:modified xsi:type="dcterms:W3CDTF">2025-02-07T22:32:07Z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0x010100869C1961A531994E8F12E6D74A572E1D</vt:lpwstr>
  </property>
</Properties>
</file>