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31"/>
  </p:notesMasterIdLst>
  <p:handoutMasterIdLst>
    <p:handoutMasterId r:id="rId32"/>
  </p:handoutMasterIdLst>
  <p:sldIdLst>
    <p:sldId id="259" r:id="rId5"/>
    <p:sldId id="262" r:id="rId6"/>
    <p:sldId id="263" r:id="rId7"/>
    <p:sldId id="264" r:id="rId8"/>
    <p:sldId id="265" r:id="rId9"/>
    <p:sldId id="266" r:id="rId10"/>
    <p:sldId id="278" r:id="rId11"/>
    <p:sldId id="276" r:id="rId12"/>
    <p:sldId id="271" r:id="rId13"/>
    <p:sldId id="287" r:id="rId14"/>
    <p:sldId id="273" r:id="rId15"/>
    <p:sldId id="274" r:id="rId16"/>
    <p:sldId id="272" r:id="rId17"/>
    <p:sldId id="267" r:id="rId18"/>
    <p:sldId id="268" r:id="rId19"/>
    <p:sldId id="270" r:id="rId20"/>
    <p:sldId id="288" r:id="rId21"/>
    <p:sldId id="279" r:id="rId22"/>
    <p:sldId id="280" r:id="rId23"/>
    <p:sldId id="281" r:id="rId24"/>
    <p:sldId id="282" r:id="rId25"/>
    <p:sldId id="283" r:id="rId26"/>
    <p:sldId id="284" r:id="rId27"/>
    <p:sldId id="285" r:id="rId28"/>
    <p:sldId id="286" r:id="rId29"/>
    <p:sldId id="261" r:id="rId30"/>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67" autoAdjust="0"/>
  </p:normalViewPr>
  <p:slideViewPr>
    <p:cSldViewPr snapToGrid="0">
      <p:cViewPr varScale="1">
        <p:scale>
          <a:sx n="96" d="100"/>
          <a:sy n="96" d="100"/>
        </p:scale>
        <p:origin x="366" y="96"/>
      </p:cViewPr>
      <p:guideLst/>
    </p:cSldViewPr>
  </p:slideViewPr>
  <p:outlineViewPr>
    <p:cViewPr>
      <p:scale>
        <a:sx n="33" d="100"/>
        <a:sy n="33" d="100"/>
      </p:scale>
      <p:origin x="0" y="-1440"/>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91B19-7CED-4C39-83BE-34383B4FEBD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94AF23A8-259E-4BF1-BF50-B89EB8DE7E32}">
      <dgm:prSet/>
      <dgm:spPr/>
      <dgm:t>
        <a:bodyPr/>
        <a:lstStyle/>
        <a:p>
          <a:r>
            <a:rPr lang="en-US"/>
            <a:t>We are here to learn from each other, lean in.</a:t>
          </a:r>
        </a:p>
      </dgm:t>
    </dgm:pt>
    <dgm:pt modelId="{02162F9F-42A2-476B-A02A-BED3A98EA70B}" type="parTrans" cxnId="{90D77A81-48C9-4FB8-940E-CFEEB850A852}">
      <dgm:prSet/>
      <dgm:spPr/>
      <dgm:t>
        <a:bodyPr/>
        <a:lstStyle/>
        <a:p>
          <a:endParaRPr lang="en-US"/>
        </a:p>
      </dgm:t>
    </dgm:pt>
    <dgm:pt modelId="{C5A6BD1D-F875-4E5B-8DD1-2E042EC29828}" type="sibTrans" cxnId="{90D77A81-48C9-4FB8-940E-CFEEB850A852}">
      <dgm:prSet/>
      <dgm:spPr/>
      <dgm:t>
        <a:bodyPr/>
        <a:lstStyle/>
        <a:p>
          <a:endParaRPr lang="en-US"/>
        </a:p>
      </dgm:t>
    </dgm:pt>
    <dgm:pt modelId="{C7077BAF-8070-4750-8FD2-A70FC8B9A269}">
      <dgm:prSet/>
      <dgm:spPr/>
      <dgm:t>
        <a:bodyPr/>
        <a:lstStyle/>
        <a:p>
          <a:r>
            <a:rPr lang="en-US" dirty="0"/>
            <a:t>Meaningfully engage in the conversation.</a:t>
          </a:r>
        </a:p>
      </dgm:t>
    </dgm:pt>
    <dgm:pt modelId="{611AAA98-52C0-4484-9C55-91BA78AB0717}" type="parTrans" cxnId="{0D3A96A3-C22E-469D-9C16-E43E76D616B8}">
      <dgm:prSet/>
      <dgm:spPr/>
      <dgm:t>
        <a:bodyPr/>
        <a:lstStyle/>
        <a:p>
          <a:endParaRPr lang="en-US"/>
        </a:p>
      </dgm:t>
    </dgm:pt>
    <dgm:pt modelId="{9AB8CF8C-8AF1-465C-A06C-ECFB1AC72B65}" type="sibTrans" cxnId="{0D3A96A3-C22E-469D-9C16-E43E76D616B8}">
      <dgm:prSet/>
      <dgm:spPr/>
      <dgm:t>
        <a:bodyPr/>
        <a:lstStyle/>
        <a:p>
          <a:endParaRPr lang="en-US"/>
        </a:p>
      </dgm:t>
    </dgm:pt>
    <dgm:pt modelId="{22CDC69D-2BEB-42EC-921C-A355D8431F18}">
      <dgm:prSet/>
      <dgm:spPr/>
      <dgm:t>
        <a:bodyPr/>
        <a:lstStyle/>
        <a:p>
          <a:r>
            <a:rPr lang="en-US" dirty="0">
              <a:solidFill>
                <a:srgbClr val="003764"/>
              </a:solidFill>
            </a:rPr>
            <a:t>Let down your walls, make room for growth.</a:t>
          </a:r>
        </a:p>
      </dgm:t>
    </dgm:pt>
    <dgm:pt modelId="{FFA3967B-04BB-4366-A7EF-7E36F0D2641A}" type="parTrans" cxnId="{21E73A34-DB0A-42A7-A171-4A380042D410}">
      <dgm:prSet/>
      <dgm:spPr/>
      <dgm:t>
        <a:bodyPr/>
        <a:lstStyle/>
        <a:p>
          <a:endParaRPr lang="en-US"/>
        </a:p>
      </dgm:t>
    </dgm:pt>
    <dgm:pt modelId="{DDC4CB7D-05D9-4DF6-AEB2-3AC8FDF336D3}" type="sibTrans" cxnId="{21E73A34-DB0A-42A7-A171-4A380042D410}">
      <dgm:prSet/>
      <dgm:spPr/>
      <dgm:t>
        <a:bodyPr/>
        <a:lstStyle/>
        <a:p>
          <a:endParaRPr lang="en-US"/>
        </a:p>
      </dgm:t>
    </dgm:pt>
    <dgm:pt modelId="{D0CC7C2E-7D9F-4413-8309-5F2AA127CD73}">
      <dgm:prSet/>
      <dgm:spPr/>
      <dgm:t>
        <a:bodyPr/>
        <a:lstStyle/>
        <a:p>
          <a:r>
            <a:rPr lang="en-US" dirty="0"/>
            <a:t>It’s ok to feel uncomfortable.</a:t>
          </a:r>
        </a:p>
      </dgm:t>
    </dgm:pt>
    <dgm:pt modelId="{501F3C0B-FBCE-4A42-B66E-F1630A191543}" type="parTrans" cxnId="{1331A18A-38BD-46F0-8251-60B50EC8D369}">
      <dgm:prSet/>
      <dgm:spPr/>
      <dgm:t>
        <a:bodyPr/>
        <a:lstStyle/>
        <a:p>
          <a:endParaRPr lang="en-US"/>
        </a:p>
      </dgm:t>
    </dgm:pt>
    <dgm:pt modelId="{7E88F9B3-9CFE-43AC-A563-5851FF325456}" type="sibTrans" cxnId="{1331A18A-38BD-46F0-8251-60B50EC8D369}">
      <dgm:prSet/>
      <dgm:spPr/>
      <dgm:t>
        <a:bodyPr/>
        <a:lstStyle/>
        <a:p>
          <a:endParaRPr lang="en-US"/>
        </a:p>
      </dgm:t>
    </dgm:pt>
    <dgm:pt modelId="{DDC0CCED-71E0-4A73-805C-D37DEB0DDB47}">
      <dgm:prSet/>
      <dgm:spPr/>
      <dgm:t>
        <a:bodyPr/>
        <a:lstStyle/>
        <a:p>
          <a:r>
            <a:rPr lang="en-US" dirty="0"/>
            <a:t>Recognize that we all have different lenses, perspectives and viewpoints.</a:t>
          </a:r>
        </a:p>
      </dgm:t>
    </dgm:pt>
    <dgm:pt modelId="{2BA68D41-D3B7-458F-8430-5CDBC4AF3FFF}" type="parTrans" cxnId="{81FD4C68-2E73-4775-8E19-4FDC2B7849EC}">
      <dgm:prSet/>
      <dgm:spPr/>
      <dgm:t>
        <a:bodyPr/>
        <a:lstStyle/>
        <a:p>
          <a:endParaRPr lang="en-US"/>
        </a:p>
      </dgm:t>
    </dgm:pt>
    <dgm:pt modelId="{A742BF33-75C6-4A4D-9CAD-05A1454DB3D6}" type="sibTrans" cxnId="{81FD4C68-2E73-4775-8E19-4FDC2B7849EC}">
      <dgm:prSet/>
      <dgm:spPr/>
      <dgm:t>
        <a:bodyPr/>
        <a:lstStyle/>
        <a:p>
          <a:endParaRPr lang="en-US"/>
        </a:p>
      </dgm:t>
    </dgm:pt>
    <dgm:pt modelId="{13F756D3-4B34-4737-A883-0EB68E23D8B5}">
      <dgm:prSet/>
      <dgm:spPr/>
      <dgm:t>
        <a:bodyPr/>
        <a:lstStyle/>
        <a:p>
          <a:r>
            <a:rPr lang="en-US"/>
            <a:t>Hold confidentiality in the stories told here today.</a:t>
          </a:r>
        </a:p>
      </dgm:t>
    </dgm:pt>
    <dgm:pt modelId="{B5C208D4-2024-49F1-BC68-B03B707BE4D8}" type="parTrans" cxnId="{929A6134-B577-4BA7-8EC0-E14CC45E2CA6}">
      <dgm:prSet/>
      <dgm:spPr/>
      <dgm:t>
        <a:bodyPr/>
        <a:lstStyle/>
        <a:p>
          <a:endParaRPr lang="en-US"/>
        </a:p>
      </dgm:t>
    </dgm:pt>
    <dgm:pt modelId="{D6B75454-BFCF-4E03-A06A-B1D17DE9487A}" type="sibTrans" cxnId="{929A6134-B577-4BA7-8EC0-E14CC45E2CA6}">
      <dgm:prSet/>
      <dgm:spPr/>
      <dgm:t>
        <a:bodyPr/>
        <a:lstStyle/>
        <a:p>
          <a:endParaRPr lang="en-US"/>
        </a:p>
      </dgm:t>
    </dgm:pt>
    <dgm:pt modelId="{13982C1B-90A8-A044-A9CA-AE5D4C68BCAC}" type="pres">
      <dgm:prSet presAssocID="{B2991B19-7CED-4C39-83BE-34383B4FEBDA}" presName="diagram" presStyleCnt="0">
        <dgm:presLayoutVars>
          <dgm:dir/>
          <dgm:resizeHandles val="exact"/>
        </dgm:presLayoutVars>
      </dgm:prSet>
      <dgm:spPr/>
    </dgm:pt>
    <dgm:pt modelId="{D573F45B-AC2A-5F48-BFF4-0C299AA78064}" type="pres">
      <dgm:prSet presAssocID="{94AF23A8-259E-4BF1-BF50-B89EB8DE7E32}" presName="node" presStyleLbl="node1" presStyleIdx="0" presStyleCnt="6">
        <dgm:presLayoutVars>
          <dgm:bulletEnabled val="1"/>
        </dgm:presLayoutVars>
      </dgm:prSet>
      <dgm:spPr/>
    </dgm:pt>
    <dgm:pt modelId="{D6438528-C849-FC45-9229-CE5D1B24B082}" type="pres">
      <dgm:prSet presAssocID="{C5A6BD1D-F875-4E5B-8DD1-2E042EC29828}" presName="sibTrans" presStyleCnt="0"/>
      <dgm:spPr/>
    </dgm:pt>
    <dgm:pt modelId="{28974F60-BAF0-9D4D-BA1C-59D77DCA1931}" type="pres">
      <dgm:prSet presAssocID="{C7077BAF-8070-4750-8FD2-A70FC8B9A269}" presName="node" presStyleLbl="node1" presStyleIdx="1" presStyleCnt="6">
        <dgm:presLayoutVars>
          <dgm:bulletEnabled val="1"/>
        </dgm:presLayoutVars>
      </dgm:prSet>
      <dgm:spPr/>
    </dgm:pt>
    <dgm:pt modelId="{22C42B98-9743-4A46-B216-CA24F541F532}" type="pres">
      <dgm:prSet presAssocID="{9AB8CF8C-8AF1-465C-A06C-ECFB1AC72B65}" presName="sibTrans" presStyleCnt="0"/>
      <dgm:spPr/>
    </dgm:pt>
    <dgm:pt modelId="{4F16A8D7-0931-1C4B-A69E-CF71198869B1}" type="pres">
      <dgm:prSet presAssocID="{22CDC69D-2BEB-42EC-921C-A355D8431F18}" presName="node" presStyleLbl="node1" presStyleIdx="2" presStyleCnt="6">
        <dgm:presLayoutVars>
          <dgm:bulletEnabled val="1"/>
        </dgm:presLayoutVars>
      </dgm:prSet>
      <dgm:spPr/>
    </dgm:pt>
    <dgm:pt modelId="{360B5326-BC51-4B48-AFC8-E5B7EB1D838D}" type="pres">
      <dgm:prSet presAssocID="{DDC4CB7D-05D9-4DF6-AEB2-3AC8FDF336D3}" presName="sibTrans" presStyleCnt="0"/>
      <dgm:spPr/>
    </dgm:pt>
    <dgm:pt modelId="{335F3067-FEC3-114A-A318-300387F74306}" type="pres">
      <dgm:prSet presAssocID="{D0CC7C2E-7D9F-4413-8309-5F2AA127CD73}" presName="node" presStyleLbl="node1" presStyleIdx="3" presStyleCnt="6">
        <dgm:presLayoutVars>
          <dgm:bulletEnabled val="1"/>
        </dgm:presLayoutVars>
      </dgm:prSet>
      <dgm:spPr/>
    </dgm:pt>
    <dgm:pt modelId="{F98E1954-C0DA-D146-A0D4-BA1013222307}" type="pres">
      <dgm:prSet presAssocID="{7E88F9B3-9CFE-43AC-A563-5851FF325456}" presName="sibTrans" presStyleCnt="0"/>
      <dgm:spPr/>
    </dgm:pt>
    <dgm:pt modelId="{B31F4616-3BC8-334E-A086-578360A39F7C}" type="pres">
      <dgm:prSet presAssocID="{DDC0CCED-71E0-4A73-805C-D37DEB0DDB47}" presName="node" presStyleLbl="node1" presStyleIdx="4" presStyleCnt="6">
        <dgm:presLayoutVars>
          <dgm:bulletEnabled val="1"/>
        </dgm:presLayoutVars>
      </dgm:prSet>
      <dgm:spPr/>
    </dgm:pt>
    <dgm:pt modelId="{27685614-B8BE-3743-B775-70284597CD0C}" type="pres">
      <dgm:prSet presAssocID="{A742BF33-75C6-4A4D-9CAD-05A1454DB3D6}" presName="sibTrans" presStyleCnt="0"/>
      <dgm:spPr/>
    </dgm:pt>
    <dgm:pt modelId="{925C0586-AB39-3847-9306-940CD72ADD78}" type="pres">
      <dgm:prSet presAssocID="{13F756D3-4B34-4737-A883-0EB68E23D8B5}" presName="node" presStyleLbl="node1" presStyleIdx="5" presStyleCnt="6">
        <dgm:presLayoutVars>
          <dgm:bulletEnabled val="1"/>
        </dgm:presLayoutVars>
      </dgm:prSet>
      <dgm:spPr/>
    </dgm:pt>
  </dgm:ptLst>
  <dgm:cxnLst>
    <dgm:cxn modelId="{1126760E-4EE6-5348-87E3-4FDA258C6A25}" type="presOf" srcId="{C7077BAF-8070-4750-8FD2-A70FC8B9A269}" destId="{28974F60-BAF0-9D4D-BA1C-59D77DCA1931}" srcOrd="0" destOrd="0" presId="urn:microsoft.com/office/officeart/2005/8/layout/default"/>
    <dgm:cxn modelId="{4126691F-32BB-5F43-9F84-700941BF8A00}" type="presOf" srcId="{DDC0CCED-71E0-4A73-805C-D37DEB0DDB47}" destId="{B31F4616-3BC8-334E-A086-578360A39F7C}" srcOrd="0" destOrd="0" presId="urn:microsoft.com/office/officeart/2005/8/layout/default"/>
    <dgm:cxn modelId="{21E73A34-DB0A-42A7-A171-4A380042D410}" srcId="{B2991B19-7CED-4C39-83BE-34383B4FEBDA}" destId="{22CDC69D-2BEB-42EC-921C-A355D8431F18}" srcOrd="2" destOrd="0" parTransId="{FFA3967B-04BB-4366-A7EF-7E36F0D2641A}" sibTransId="{DDC4CB7D-05D9-4DF6-AEB2-3AC8FDF336D3}"/>
    <dgm:cxn modelId="{929A6134-B577-4BA7-8EC0-E14CC45E2CA6}" srcId="{B2991B19-7CED-4C39-83BE-34383B4FEBDA}" destId="{13F756D3-4B34-4737-A883-0EB68E23D8B5}" srcOrd="5" destOrd="0" parTransId="{B5C208D4-2024-49F1-BC68-B03B707BE4D8}" sibTransId="{D6B75454-BFCF-4E03-A06A-B1D17DE9487A}"/>
    <dgm:cxn modelId="{81FD4C68-2E73-4775-8E19-4FDC2B7849EC}" srcId="{B2991B19-7CED-4C39-83BE-34383B4FEBDA}" destId="{DDC0CCED-71E0-4A73-805C-D37DEB0DDB47}" srcOrd="4" destOrd="0" parTransId="{2BA68D41-D3B7-458F-8430-5CDBC4AF3FFF}" sibTransId="{A742BF33-75C6-4A4D-9CAD-05A1454DB3D6}"/>
    <dgm:cxn modelId="{81D9E97F-F629-1D44-AD55-BCB2B0F2246D}" type="presOf" srcId="{13F756D3-4B34-4737-A883-0EB68E23D8B5}" destId="{925C0586-AB39-3847-9306-940CD72ADD78}" srcOrd="0" destOrd="0" presId="urn:microsoft.com/office/officeart/2005/8/layout/default"/>
    <dgm:cxn modelId="{90D77A81-48C9-4FB8-940E-CFEEB850A852}" srcId="{B2991B19-7CED-4C39-83BE-34383B4FEBDA}" destId="{94AF23A8-259E-4BF1-BF50-B89EB8DE7E32}" srcOrd="0" destOrd="0" parTransId="{02162F9F-42A2-476B-A02A-BED3A98EA70B}" sibTransId="{C5A6BD1D-F875-4E5B-8DD1-2E042EC29828}"/>
    <dgm:cxn modelId="{1331A18A-38BD-46F0-8251-60B50EC8D369}" srcId="{B2991B19-7CED-4C39-83BE-34383B4FEBDA}" destId="{D0CC7C2E-7D9F-4413-8309-5F2AA127CD73}" srcOrd="3" destOrd="0" parTransId="{501F3C0B-FBCE-4A42-B66E-F1630A191543}" sibTransId="{7E88F9B3-9CFE-43AC-A563-5851FF325456}"/>
    <dgm:cxn modelId="{0D3A96A3-C22E-469D-9C16-E43E76D616B8}" srcId="{B2991B19-7CED-4C39-83BE-34383B4FEBDA}" destId="{C7077BAF-8070-4750-8FD2-A70FC8B9A269}" srcOrd="1" destOrd="0" parTransId="{611AAA98-52C0-4484-9C55-91BA78AB0717}" sibTransId="{9AB8CF8C-8AF1-465C-A06C-ECFB1AC72B65}"/>
    <dgm:cxn modelId="{5C8C8CB3-C9B0-F54C-8D13-03C933FC0D3E}" type="presOf" srcId="{22CDC69D-2BEB-42EC-921C-A355D8431F18}" destId="{4F16A8D7-0931-1C4B-A69E-CF71198869B1}" srcOrd="0" destOrd="0" presId="urn:microsoft.com/office/officeart/2005/8/layout/default"/>
    <dgm:cxn modelId="{5EAF40C0-57E9-ED4A-AE7A-DA03529B2080}" type="presOf" srcId="{B2991B19-7CED-4C39-83BE-34383B4FEBDA}" destId="{13982C1B-90A8-A044-A9CA-AE5D4C68BCAC}" srcOrd="0" destOrd="0" presId="urn:microsoft.com/office/officeart/2005/8/layout/default"/>
    <dgm:cxn modelId="{18C7EDDB-0A61-AA4A-82E9-E235A8459AF1}" type="presOf" srcId="{94AF23A8-259E-4BF1-BF50-B89EB8DE7E32}" destId="{D573F45B-AC2A-5F48-BFF4-0C299AA78064}" srcOrd="0" destOrd="0" presId="urn:microsoft.com/office/officeart/2005/8/layout/default"/>
    <dgm:cxn modelId="{F55A07E4-6708-124B-8DBC-1C69A48AE164}" type="presOf" srcId="{D0CC7C2E-7D9F-4413-8309-5F2AA127CD73}" destId="{335F3067-FEC3-114A-A318-300387F74306}" srcOrd="0" destOrd="0" presId="urn:microsoft.com/office/officeart/2005/8/layout/default"/>
    <dgm:cxn modelId="{7BF09252-4D03-064E-BF95-F4D8A8D305AA}" type="presParOf" srcId="{13982C1B-90A8-A044-A9CA-AE5D4C68BCAC}" destId="{D573F45B-AC2A-5F48-BFF4-0C299AA78064}" srcOrd="0" destOrd="0" presId="urn:microsoft.com/office/officeart/2005/8/layout/default"/>
    <dgm:cxn modelId="{8514F90A-50A4-584B-9DE7-E9625C7B5B3E}" type="presParOf" srcId="{13982C1B-90A8-A044-A9CA-AE5D4C68BCAC}" destId="{D6438528-C849-FC45-9229-CE5D1B24B082}" srcOrd="1" destOrd="0" presId="urn:microsoft.com/office/officeart/2005/8/layout/default"/>
    <dgm:cxn modelId="{3A609179-E5DE-4842-ACFA-BB4557DABCFC}" type="presParOf" srcId="{13982C1B-90A8-A044-A9CA-AE5D4C68BCAC}" destId="{28974F60-BAF0-9D4D-BA1C-59D77DCA1931}" srcOrd="2" destOrd="0" presId="urn:microsoft.com/office/officeart/2005/8/layout/default"/>
    <dgm:cxn modelId="{D2EEF964-618B-F840-925D-6AFED8F84B8B}" type="presParOf" srcId="{13982C1B-90A8-A044-A9CA-AE5D4C68BCAC}" destId="{22C42B98-9743-4A46-B216-CA24F541F532}" srcOrd="3" destOrd="0" presId="urn:microsoft.com/office/officeart/2005/8/layout/default"/>
    <dgm:cxn modelId="{5F9B3351-B051-2A4D-9015-04AB0BE4FD4A}" type="presParOf" srcId="{13982C1B-90A8-A044-A9CA-AE5D4C68BCAC}" destId="{4F16A8D7-0931-1C4B-A69E-CF71198869B1}" srcOrd="4" destOrd="0" presId="urn:microsoft.com/office/officeart/2005/8/layout/default"/>
    <dgm:cxn modelId="{B5BF921D-F5CA-A44B-975E-2805D3EFD8F7}" type="presParOf" srcId="{13982C1B-90A8-A044-A9CA-AE5D4C68BCAC}" destId="{360B5326-BC51-4B48-AFC8-E5B7EB1D838D}" srcOrd="5" destOrd="0" presId="urn:microsoft.com/office/officeart/2005/8/layout/default"/>
    <dgm:cxn modelId="{137C5ECB-87E2-154A-8941-E783621BF1A5}" type="presParOf" srcId="{13982C1B-90A8-A044-A9CA-AE5D4C68BCAC}" destId="{335F3067-FEC3-114A-A318-300387F74306}" srcOrd="6" destOrd="0" presId="urn:microsoft.com/office/officeart/2005/8/layout/default"/>
    <dgm:cxn modelId="{7728B403-8CD3-0942-BAC3-F5EE6D722CAA}" type="presParOf" srcId="{13982C1B-90A8-A044-A9CA-AE5D4C68BCAC}" destId="{F98E1954-C0DA-D146-A0D4-BA1013222307}" srcOrd="7" destOrd="0" presId="urn:microsoft.com/office/officeart/2005/8/layout/default"/>
    <dgm:cxn modelId="{FCC77BA2-79B8-DC44-BBEE-235D4B2356D6}" type="presParOf" srcId="{13982C1B-90A8-A044-A9CA-AE5D4C68BCAC}" destId="{B31F4616-3BC8-334E-A086-578360A39F7C}" srcOrd="8" destOrd="0" presId="urn:microsoft.com/office/officeart/2005/8/layout/default"/>
    <dgm:cxn modelId="{417BBDB8-A124-AF4B-81B5-D6FD050675B9}" type="presParOf" srcId="{13982C1B-90A8-A044-A9CA-AE5D4C68BCAC}" destId="{27685614-B8BE-3743-B775-70284597CD0C}" srcOrd="9" destOrd="0" presId="urn:microsoft.com/office/officeart/2005/8/layout/default"/>
    <dgm:cxn modelId="{D9A4E539-4D5B-2E41-94BC-C3D28CB4542C}" type="presParOf" srcId="{13982C1B-90A8-A044-A9CA-AE5D4C68BCAC}" destId="{925C0586-AB39-3847-9306-940CD72ADD7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BC8F7-DDBC-054A-BCFD-E4907C78A69B}" type="doc">
      <dgm:prSet loTypeId="urn:microsoft.com/office/officeart/2005/8/layout/radial4" loCatId="" qsTypeId="urn:microsoft.com/office/officeart/2005/8/quickstyle/simple1" qsCatId="simple" csTypeId="urn:microsoft.com/office/officeart/2005/8/colors/colorful5" csCatId="colorful" phldr="1"/>
      <dgm:spPr/>
      <dgm:t>
        <a:bodyPr/>
        <a:lstStyle/>
        <a:p>
          <a:endParaRPr lang="en-US"/>
        </a:p>
      </dgm:t>
    </dgm:pt>
    <dgm:pt modelId="{D45C1596-ED63-A140-97EA-0FD9FF935D55}">
      <dgm:prSet phldrT="[Text]"/>
      <dgm:spPr/>
      <dgm:t>
        <a:bodyPr/>
        <a:lstStyle/>
        <a:p>
          <a:r>
            <a:rPr lang="en-US"/>
            <a:t>Barriers to Equity</a:t>
          </a:r>
          <a:endParaRPr lang="en-US" dirty="0"/>
        </a:p>
      </dgm:t>
    </dgm:pt>
    <dgm:pt modelId="{85906EF1-992C-4341-9E6E-EBF819E1CB1A}" type="parTrans" cxnId="{14E34A0F-100E-6944-9D38-75782FA671A2}">
      <dgm:prSet/>
      <dgm:spPr/>
      <dgm:t>
        <a:bodyPr/>
        <a:lstStyle/>
        <a:p>
          <a:endParaRPr lang="en-US"/>
        </a:p>
      </dgm:t>
    </dgm:pt>
    <dgm:pt modelId="{D23BD0AA-61C2-164B-A060-66C959AE5862}" type="sibTrans" cxnId="{14E34A0F-100E-6944-9D38-75782FA671A2}">
      <dgm:prSet/>
      <dgm:spPr/>
      <dgm:t>
        <a:bodyPr/>
        <a:lstStyle/>
        <a:p>
          <a:endParaRPr lang="en-US"/>
        </a:p>
      </dgm:t>
    </dgm:pt>
    <dgm:pt modelId="{3869B826-C502-624F-8F68-BC95D0E02497}">
      <dgm:prSet phldrT="[Text]"/>
      <dgm:spPr/>
      <dgm:t>
        <a:bodyPr/>
        <a:lstStyle/>
        <a:p>
          <a:r>
            <a:rPr lang="en-US" dirty="0"/>
            <a:t>Systemic/</a:t>
          </a:r>
          <a:br>
            <a:rPr lang="en-US" dirty="0"/>
          </a:br>
          <a:r>
            <a:rPr lang="en-US" dirty="0"/>
            <a:t>Cultural</a:t>
          </a:r>
        </a:p>
      </dgm:t>
    </dgm:pt>
    <dgm:pt modelId="{BC1B507B-BB85-964D-84E6-4D99AD32577A}" type="parTrans" cxnId="{FB4B7E11-F93C-7143-BC02-F82C61396CEA}">
      <dgm:prSet/>
      <dgm:spPr/>
      <dgm:t>
        <a:bodyPr/>
        <a:lstStyle/>
        <a:p>
          <a:endParaRPr lang="en-US"/>
        </a:p>
      </dgm:t>
    </dgm:pt>
    <dgm:pt modelId="{4DF2ACCA-610A-E74D-94F0-3BE82227073F}" type="sibTrans" cxnId="{FB4B7E11-F93C-7143-BC02-F82C61396CEA}">
      <dgm:prSet/>
      <dgm:spPr/>
      <dgm:t>
        <a:bodyPr/>
        <a:lstStyle/>
        <a:p>
          <a:endParaRPr lang="en-US"/>
        </a:p>
      </dgm:t>
    </dgm:pt>
    <dgm:pt modelId="{526BA454-2C1E-2A4A-BC9C-98F8D5F78453}">
      <dgm:prSet phldrT="[Text]"/>
      <dgm:spPr/>
      <dgm:t>
        <a:bodyPr/>
        <a:lstStyle/>
        <a:p>
          <a:r>
            <a:rPr lang="en-US" dirty="0"/>
            <a:t>Institutional</a:t>
          </a:r>
        </a:p>
      </dgm:t>
    </dgm:pt>
    <dgm:pt modelId="{8CC2A9D5-3D93-3A42-9D48-54B14739994A}" type="parTrans" cxnId="{A831A9F9-96D5-8248-867B-DC1D18CDE390}">
      <dgm:prSet/>
      <dgm:spPr/>
      <dgm:t>
        <a:bodyPr/>
        <a:lstStyle/>
        <a:p>
          <a:endParaRPr lang="en-US"/>
        </a:p>
      </dgm:t>
    </dgm:pt>
    <dgm:pt modelId="{80F4BB07-6F3F-2046-89B5-446632126082}" type="sibTrans" cxnId="{A831A9F9-96D5-8248-867B-DC1D18CDE390}">
      <dgm:prSet/>
      <dgm:spPr/>
      <dgm:t>
        <a:bodyPr/>
        <a:lstStyle/>
        <a:p>
          <a:endParaRPr lang="en-US"/>
        </a:p>
      </dgm:t>
    </dgm:pt>
    <dgm:pt modelId="{9394F06B-4C6F-314B-BFA6-5B266A5EB81A}">
      <dgm:prSet phldrT="[Text]"/>
      <dgm:spPr/>
      <dgm:t>
        <a:bodyPr/>
        <a:lstStyle/>
        <a:p>
          <a:r>
            <a:rPr lang="en-US" dirty="0"/>
            <a:t>Individual</a:t>
          </a:r>
        </a:p>
      </dgm:t>
    </dgm:pt>
    <dgm:pt modelId="{CBA9425D-6CAC-D741-882A-EF980AF025E6}" type="parTrans" cxnId="{2C88877A-3907-D041-8618-0492D9D5BB02}">
      <dgm:prSet/>
      <dgm:spPr/>
      <dgm:t>
        <a:bodyPr/>
        <a:lstStyle/>
        <a:p>
          <a:endParaRPr lang="en-US"/>
        </a:p>
      </dgm:t>
    </dgm:pt>
    <dgm:pt modelId="{AE9B272F-9894-1F4D-B74B-7022E7F6DFEA}" type="sibTrans" cxnId="{2C88877A-3907-D041-8618-0492D9D5BB02}">
      <dgm:prSet/>
      <dgm:spPr/>
      <dgm:t>
        <a:bodyPr/>
        <a:lstStyle/>
        <a:p>
          <a:endParaRPr lang="en-US"/>
        </a:p>
      </dgm:t>
    </dgm:pt>
    <dgm:pt modelId="{A0E8AD62-493F-BC4C-B752-91413D656D19}" type="pres">
      <dgm:prSet presAssocID="{5BFBC8F7-DDBC-054A-BCFD-E4907C78A69B}" presName="cycle" presStyleCnt="0">
        <dgm:presLayoutVars>
          <dgm:chMax val="1"/>
          <dgm:dir/>
          <dgm:animLvl val="ctr"/>
          <dgm:resizeHandles val="exact"/>
        </dgm:presLayoutVars>
      </dgm:prSet>
      <dgm:spPr/>
    </dgm:pt>
    <dgm:pt modelId="{9983AF31-F50B-A74D-9232-927071A8C145}" type="pres">
      <dgm:prSet presAssocID="{D45C1596-ED63-A140-97EA-0FD9FF935D55}" presName="centerShape" presStyleLbl="node0" presStyleIdx="0" presStyleCnt="1"/>
      <dgm:spPr/>
    </dgm:pt>
    <dgm:pt modelId="{737CD7F8-3C5C-9A42-A797-963A4ECDAB4F}" type="pres">
      <dgm:prSet presAssocID="{BC1B507B-BB85-964D-84E6-4D99AD32577A}" presName="parTrans" presStyleLbl="bgSibTrans2D1" presStyleIdx="0" presStyleCnt="3"/>
      <dgm:spPr/>
    </dgm:pt>
    <dgm:pt modelId="{AF49463E-252D-4B47-8AF4-56C1E0B3250E}" type="pres">
      <dgm:prSet presAssocID="{3869B826-C502-624F-8F68-BC95D0E02497}" presName="node" presStyleLbl="node1" presStyleIdx="0" presStyleCnt="3">
        <dgm:presLayoutVars>
          <dgm:bulletEnabled val="1"/>
        </dgm:presLayoutVars>
      </dgm:prSet>
      <dgm:spPr/>
    </dgm:pt>
    <dgm:pt modelId="{CFB00E57-4A2B-6044-A8F5-F3A51D4BD19F}" type="pres">
      <dgm:prSet presAssocID="{8CC2A9D5-3D93-3A42-9D48-54B14739994A}" presName="parTrans" presStyleLbl="bgSibTrans2D1" presStyleIdx="1" presStyleCnt="3"/>
      <dgm:spPr/>
    </dgm:pt>
    <dgm:pt modelId="{E8A21858-C369-534A-B679-47C30B76AA81}" type="pres">
      <dgm:prSet presAssocID="{526BA454-2C1E-2A4A-BC9C-98F8D5F78453}" presName="node" presStyleLbl="node1" presStyleIdx="1" presStyleCnt="3">
        <dgm:presLayoutVars>
          <dgm:bulletEnabled val="1"/>
        </dgm:presLayoutVars>
      </dgm:prSet>
      <dgm:spPr/>
    </dgm:pt>
    <dgm:pt modelId="{C4189420-E180-354C-8AE1-FDFA4EB67F61}" type="pres">
      <dgm:prSet presAssocID="{CBA9425D-6CAC-D741-882A-EF980AF025E6}" presName="parTrans" presStyleLbl="bgSibTrans2D1" presStyleIdx="2" presStyleCnt="3"/>
      <dgm:spPr/>
    </dgm:pt>
    <dgm:pt modelId="{0E2605A1-4574-FF4A-A40D-72D481B962B2}" type="pres">
      <dgm:prSet presAssocID="{9394F06B-4C6F-314B-BFA6-5B266A5EB81A}" presName="node" presStyleLbl="node1" presStyleIdx="2" presStyleCnt="3">
        <dgm:presLayoutVars>
          <dgm:bulletEnabled val="1"/>
        </dgm:presLayoutVars>
      </dgm:prSet>
      <dgm:spPr/>
    </dgm:pt>
  </dgm:ptLst>
  <dgm:cxnLst>
    <dgm:cxn modelId="{DED1C50B-8549-B640-919A-166FD2D1EF63}" type="presOf" srcId="{CBA9425D-6CAC-D741-882A-EF980AF025E6}" destId="{C4189420-E180-354C-8AE1-FDFA4EB67F61}" srcOrd="0" destOrd="0" presId="urn:microsoft.com/office/officeart/2005/8/layout/radial4"/>
    <dgm:cxn modelId="{14E34A0F-100E-6944-9D38-75782FA671A2}" srcId="{5BFBC8F7-DDBC-054A-BCFD-E4907C78A69B}" destId="{D45C1596-ED63-A140-97EA-0FD9FF935D55}" srcOrd="0" destOrd="0" parTransId="{85906EF1-992C-4341-9E6E-EBF819E1CB1A}" sibTransId="{D23BD0AA-61C2-164B-A060-66C959AE5862}"/>
    <dgm:cxn modelId="{FB4B7E11-F93C-7143-BC02-F82C61396CEA}" srcId="{D45C1596-ED63-A140-97EA-0FD9FF935D55}" destId="{3869B826-C502-624F-8F68-BC95D0E02497}" srcOrd="0" destOrd="0" parTransId="{BC1B507B-BB85-964D-84E6-4D99AD32577A}" sibTransId="{4DF2ACCA-610A-E74D-94F0-3BE82227073F}"/>
    <dgm:cxn modelId="{108F451F-0B05-1E43-B70E-1D8901AD998F}" type="presOf" srcId="{D45C1596-ED63-A140-97EA-0FD9FF935D55}" destId="{9983AF31-F50B-A74D-9232-927071A8C145}" srcOrd="0" destOrd="0" presId="urn:microsoft.com/office/officeart/2005/8/layout/radial4"/>
    <dgm:cxn modelId="{BD376F24-DD25-5648-AC0A-C273F7416AA3}" type="presOf" srcId="{BC1B507B-BB85-964D-84E6-4D99AD32577A}" destId="{737CD7F8-3C5C-9A42-A797-963A4ECDAB4F}" srcOrd="0" destOrd="0" presId="urn:microsoft.com/office/officeart/2005/8/layout/radial4"/>
    <dgm:cxn modelId="{C3871D34-D4F6-9346-9873-A06E3555886A}" type="presOf" srcId="{8CC2A9D5-3D93-3A42-9D48-54B14739994A}" destId="{CFB00E57-4A2B-6044-A8F5-F3A51D4BD19F}" srcOrd="0" destOrd="0" presId="urn:microsoft.com/office/officeart/2005/8/layout/radial4"/>
    <dgm:cxn modelId="{17A0A042-2DA6-AA40-88E8-3A4CEE7D02A6}" type="presOf" srcId="{526BA454-2C1E-2A4A-BC9C-98F8D5F78453}" destId="{E8A21858-C369-534A-B679-47C30B76AA81}" srcOrd="0" destOrd="0" presId="urn:microsoft.com/office/officeart/2005/8/layout/radial4"/>
    <dgm:cxn modelId="{2C88877A-3907-D041-8618-0492D9D5BB02}" srcId="{D45C1596-ED63-A140-97EA-0FD9FF935D55}" destId="{9394F06B-4C6F-314B-BFA6-5B266A5EB81A}" srcOrd="2" destOrd="0" parTransId="{CBA9425D-6CAC-D741-882A-EF980AF025E6}" sibTransId="{AE9B272F-9894-1F4D-B74B-7022E7F6DFEA}"/>
    <dgm:cxn modelId="{274DE97A-DF72-9D40-A8EB-006FEB46FD73}" type="presOf" srcId="{5BFBC8F7-DDBC-054A-BCFD-E4907C78A69B}" destId="{A0E8AD62-493F-BC4C-B752-91413D656D19}" srcOrd="0" destOrd="0" presId="urn:microsoft.com/office/officeart/2005/8/layout/radial4"/>
    <dgm:cxn modelId="{E0C3DBAF-5320-1C44-B4B5-784BB7C27878}" type="presOf" srcId="{9394F06B-4C6F-314B-BFA6-5B266A5EB81A}" destId="{0E2605A1-4574-FF4A-A40D-72D481B962B2}" srcOrd="0" destOrd="0" presId="urn:microsoft.com/office/officeart/2005/8/layout/radial4"/>
    <dgm:cxn modelId="{A831A9F9-96D5-8248-867B-DC1D18CDE390}" srcId="{D45C1596-ED63-A140-97EA-0FD9FF935D55}" destId="{526BA454-2C1E-2A4A-BC9C-98F8D5F78453}" srcOrd="1" destOrd="0" parTransId="{8CC2A9D5-3D93-3A42-9D48-54B14739994A}" sibTransId="{80F4BB07-6F3F-2046-89B5-446632126082}"/>
    <dgm:cxn modelId="{91EBE8FB-9C27-7341-BD12-2D60C5E9FF90}" type="presOf" srcId="{3869B826-C502-624F-8F68-BC95D0E02497}" destId="{AF49463E-252D-4B47-8AF4-56C1E0B3250E}" srcOrd="0" destOrd="0" presId="urn:microsoft.com/office/officeart/2005/8/layout/radial4"/>
    <dgm:cxn modelId="{C2ADE645-7434-BB41-80EE-345A139D4215}" type="presParOf" srcId="{A0E8AD62-493F-BC4C-B752-91413D656D19}" destId="{9983AF31-F50B-A74D-9232-927071A8C145}" srcOrd="0" destOrd="0" presId="urn:microsoft.com/office/officeart/2005/8/layout/radial4"/>
    <dgm:cxn modelId="{C5D5A824-118A-FE46-86B4-1127B7EF7D0B}" type="presParOf" srcId="{A0E8AD62-493F-BC4C-B752-91413D656D19}" destId="{737CD7F8-3C5C-9A42-A797-963A4ECDAB4F}" srcOrd="1" destOrd="0" presId="urn:microsoft.com/office/officeart/2005/8/layout/radial4"/>
    <dgm:cxn modelId="{81F968C5-0220-0C47-80D7-74733D6FE951}" type="presParOf" srcId="{A0E8AD62-493F-BC4C-B752-91413D656D19}" destId="{AF49463E-252D-4B47-8AF4-56C1E0B3250E}" srcOrd="2" destOrd="0" presId="urn:microsoft.com/office/officeart/2005/8/layout/radial4"/>
    <dgm:cxn modelId="{372DDCA5-8DA5-DF41-B595-4C1ED990A433}" type="presParOf" srcId="{A0E8AD62-493F-BC4C-B752-91413D656D19}" destId="{CFB00E57-4A2B-6044-A8F5-F3A51D4BD19F}" srcOrd="3" destOrd="0" presId="urn:microsoft.com/office/officeart/2005/8/layout/radial4"/>
    <dgm:cxn modelId="{B3EF06E7-EBD0-FD4B-9EB9-ABD8DBEADAF3}" type="presParOf" srcId="{A0E8AD62-493F-BC4C-B752-91413D656D19}" destId="{E8A21858-C369-534A-B679-47C30B76AA81}" srcOrd="4" destOrd="0" presId="urn:microsoft.com/office/officeart/2005/8/layout/radial4"/>
    <dgm:cxn modelId="{EFC93EF6-61A7-A948-B125-C549AFBD17EA}" type="presParOf" srcId="{A0E8AD62-493F-BC4C-B752-91413D656D19}" destId="{C4189420-E180-354C-8AE1-FDFA4EB67F61}" srcOrd="5" destOrd="0" presId="urn:microsoft.com/office/officeart/2005/8/layout/radial4"/>
    <dgm:cxn modelId="{6F7C8647-AFD7-C442-ADCE-D5013C72626F}" type="presParOf" srcId="{A0E8AD62-493F-BC4C-B752-91413D656D19}" destId="{0E2605A1-4574-FF4A-A40D-72D481B962B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84146-D12E-4753-AC6F-A68002B6946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6C418C7-E657-4876-8E89-E83C37802AF7}">
      <dgm:prSet/>
      <dgm:spPr/>
      <dgm:t>
        <a:bodyPr/>
        <a:lstStyle/>
        <a:p>
          <a:r>
            <a:rPr lang="en-US" dirty="0">
              <a:solidFill>
                <a:srgbClr val="003764"/>
              </a:solidFill>
            </a:rPr>
            <a:t>What do you to to ensure equity within your department? </a:t>
          </a:r>
        </a:p>
      </dgm:t>
      <dgm:extLst>
        <a:ext uri="{E40237B7-FDA0-4F09-8148-C483321AD2D9}">
          <dgm14:cNvPr xmlns:dgm14="http://schemas.microsoft.com/office/drawing/2010/diagram" id="0" name="" descr="Questions posed: What do you to to ensure equity within your department? &#10;How do you prepare your directors and faculty members for equity-centered practices within the institution and in the classroom?&#10;What are the artifacts that show this?&#10;"/>
        </a:ext>
      </dgm:extLst>
    </dgm:pt>
    <dgm:pt modelId="{DDB8FDF7-E448-4996-9839-14A60813E2A3}" type="parTrans" cxnId="{D6A3E4C9-59B0-483F-8D42-45677E730188}">
      <dgm:prSet/>
      <dgm:spPr/>
      <dgm:t>
        <a:bodyPr/>
        <a:lstStyle/>
        <a:p>
          <a:endParaRPr lang="en-US"/>
        </a:p>
      </dgm:t>
    </dgm:pt>
    <dgm:pt modelId="{E68EF1F5-A3F0-4304-8F32-2D548E9BF2C7}" type="sibTrans" cxnId="{D6A3E4C9-59B0-483F-8D42-45677E730188}">
      <dgm:prSet/>
      <dgm:spPr/>
      <dgm:t>
        <a:bodyPr/>
        <a:lstStyle/>
        <a:p>
          <a:endParaRPr lang="en-US"/>
        </a:p>
      </dgm:t>
    </dgm:pt>
    <dgm:pt modelId="{9395B81D-CD60-4014-BD05-0FB4207C721C}">
      <dgm:prSet/>
      <dgm:spPr/>
      <dgm:t>
        <a:bodyPr/>
        <a:lstStyle/>
        <a:p>
          <a:r>
            <a:rPr lang="en-US" dirty="0">
              <a:solidFill>
                <a:srgbClr val="003764"/>
              </a:solidFill>
            </a:rPr>
            <a:t>How do you prepare your directors and faculty members for equity-centered practices within the institution and in the classroom?</a:t>
          </a:r>
        </a:p>
      </dgm:t>
      <dgm:extLst>
        <a:ext uri="{E40237B7-FDA0-4F09-8148-C483321AD2D9}">
          <dgm14:cNvPr xmlns:dgm14="http://schemas.microsoft.com/office/drawing/2010/diagram" id="0" name="" descr="Questions posed: What do you to to ensure equity within your department? &#10;How do you prepare your directors and faculty members for equity-centered practices within the institution and in the classroom?&#10;What are the artifacts that show this?&#10;"/>
        </a:ext>
      </dgm:extLst>
    </dgm:pt>
    <dgm:pt modelId="{538B0E08-1789-4F14-BD0A-3D867E041367}" type="parTrans" cxnId="{467F3911-8C9B-4C51-AA8F-A9778D1122DC}">
      <dgm:prSet/>
      <dgm:spPr/>
      <dgm:t>
        <a:bodyPr/>
        <a:lstStyle/>
        <a:p>
          <a:endParaRPr lang="en-US"/>
        </a:p>
      </dgm:t>
    </dgm:pt>
    <dgm:pt modelId="{84AF6D1A-11D7-4322-85D6-CC58C011528C}" type="sibTrans" cxnId="{467F3911-8C9B-4C51-AA8F-A9778D1122DC}">
      <dgm:prSet/>
      <dgm:spPr/>
      <dgm:t>
        <a:bodyPr/>
        <a:lstStyle/>
        <a:p>
          <a:endParaRPr lang="en-US"/>
        </a:p>
      </dgm:t>
    </dgm:pt>
    <dgm:pt modelId="{B5D96FFB-316E-4050-8AFF-2EEEFF73242F}">
      <dgm:prSet/>
      <dgm:spPr/>
      <dgm:t>
        <a:bodyPr/>
        <a:lstStyle/>
        <a:p>
          <a:r>
            <a:rPr lang="en-US" dirty="0"/>
            <a:t>What are the artifacts that show this?</a:t>
          </a:r>
        </a:p>
      </dgm:t>
      <dgm:extLst>
        <a:ext uri="{E40237B7-FDA0-4F09-8148-C483321AD2D9}">
          <dgm14:cNvPr xmlns:dgm14="http://schemas.microsoft.com/office/drawing/2010/diagram" id="0" name="" descr="Questions posed: What do you to to ensure equity within your department? &#10;How do you prepare your directors and faculty members for equity-centered practices within the institution and in the classroom?&#10;What are the artifacts that show this?&#10;"/>
        </a:ext>
      </dgm:extLst>
    </dgm:pt>
    <dgm:pt modelId="{FD08D10A-0ACF-4CDD-8D5A-702A3BF36420}" type="parTrans" cxnId="{1FA3310A-F952-4377-A196-86F02CCFC0DF}">
      <dgm:prSet/>
      <dgm:spPr/>
      <dgm:t>
        <a:bodyPr/>
        <a:lstStyle/>
        <a:p>
          <a:endParaRPr lang="en-US"/>
        </a:p>
      </dgm:t>
    </dgm:pt>
    <dgm:pt modelId="{6F178FC8-642D-4E78-BA4C-05388C6EE2C4}" type="sibTrans" cxnId="{1FA3310A-F952-4377-A196-86F02CCFC0DF}">
      <dgm:prSet/>
      <dgm:spPr/>
      <dgm:t>
        <a:bodyPr/>
        <a:lstStyle/>
        <a:p>
          <a:endParaRPr lang="en-US"/>
        </a:p>
      </dgm:t>
    </dgm:pt>
    <dgm:pt modelId="{6500E7B8-E2A6-C446-B445-45AADD971740}" type="pres">
      <dgm:prSet presAssocID="{46D84146-D12E-4753-AC6F-A68002B69463}" presName="linear" presStyleCnt="0">
        <dgm:presLayoutVars>
          <dgm:animLvl val="lvl"/>
          <dgm:resizeHandles val="exact"/>
        </dgm:presLayoutVars>
      </dgm:prSet>
      <dgm:spPr/>
    </dgm:pt>
    <dgm:pt modelId="{EB4A0F6B-8FC1-9B4D-A267-F2C8830A3F1B}" type="pres">
      <dgm:prSet presAssocID="{96C418C7-E657-4876-8E89-E83C37802AF7}" presName="parentText" presStyleLbl="node1" presStyleIdx="0" presStyleCnt="3">
        <dgm:presLayoutVars>
          <dgm:chMax val="0"/>
          <dgm:bulletEnabled val="1"/>
        </dgm:presLayoutVars>
      </dgm:prSet>
      <dgm:spPr/>
    </dgm:pt>
    <dgm:pt modelId="{5BC5855D-CD14-314A-9096-0697EDE43505}" type="pres">
      <dgm:prSet presAssocID="{E68EF1F5-A3F0-4304-8F32-2D548E9BF2C7}" presName="spacer" presStyleCnt="0"/>
      <dgm:spPr/>
    </dgm:pt>
    <dgm:pt modelId="{343B8B9D-2219-1744-A05F-84E0814F5A24}" type="pres">
      <dgm:prSet presAssocID="{9395B81D-CD60-4014-BD05-0FB4207C721C}" presName="parentText" presStyleLbl="node1" presStyleIdx="1" presStyleCnt="3">
        <dgm:presLayoutVars>
          <dgm:chMax val="0"/>
          <dgm:bulletEnabled val="1"/>
        </dgm:presLayoutVars>
      </dgm:prSet>
      <dgm:spPr/>
    </dgm:pt>
    <dgm:pt modelId="{C2CA24F5-9C44-5E4D-9622-B6FCE65F26FE}" type="pres">
      <dgm:prSet presAssocID="{84AF6D1A-11D7-4322-85D6-CC58C011528C}" presName="spacer" presStyleCnt="0"/>
      <dgm:spPr/>
    </dgm:pt>
    <dgm:pt modelId="{5BEFE8D8-42C5-5144-AA8C-B836ACE7FF63}" type="pres">
      <dgm:prSet presAssocID="{B5D96FFB-316E-4050-8AFF-2EEEFF73242F}" presName="parentText" presStyleLbl="node1" presStyleIdx="2" presStyleCnt="3">
        <dgm:presLayoutVars>
          <dgm:chMax val="0"/>
          <dgm:bulletEnabled val="1"/>
        </dgm:presLayoutVars>
      </dgm:prSet>
      <dgm:spPr/>
    </dgm:pt>
  </dgm:ptLst>
  <dgm:cxnLst>
    <dgm:cxn modelId="{1FA3310A-F952-4377-A196-86F02CCFC0DF}" srcId="{46D84146-D12E-4753-AC6F-A68002B69463}" destId="{B5D96FFB-316E-4050-8AFF-2EEEFF73242F}" srcOrd="2" destOrd="0" parTransId="{FD08D10A-0ACF-4CDD-8D5A-702A3BF36420}" sibTransId="{6F178FC8-642D-4E78-BA4C-05388C6EE2C4}"/>
    <dgm:cxn modelId="{467F3911-8C9B-4C51-AA8F-A9778D1122DC}" srcId="{46D84146-D12E-4753-AC6F-A68002B69463}" destId="{9395B81D-CD60-4014-BD05-0FB4207C721C}" srcOrd="1" destOrd="0" parTransId="{538B0E08-1789-4F14-BD0A-3D867E041367}" sibTransId="{84AF6D1A-11D7-4322-85D6-CC58C011528C}"/>
    <dgm:cxn modelId="{12E08539-C10C-2F43-A5A9-48F54C561E12}" type="presOf" srcId="{46D84146-D12E-4753-AC6F-A68002B69463}" destId="{6500E7B8-E2A6-C446-B445-45AADD971740}" srcOrd="0" destOrd="0" presId="urn:microsoft.com/office/officeart/2005/8/layout/vList2"/>
    <dgm:cxn modelId="{49918051-1CA3-6C4B-A5B0-2261AB6B8D51}" type="presOf" srcId="{9395B81D-CD60-4014-BD05-0FB4207C721C}" destId="{343B8B9D-2219-1744-A05F-84E0814F5A24}" srcOrd="0" destOrd="0" presId="urn:microsoft.com/office/officeart/2005/8/layout/vList2"/>
    <dgm:cxn modelId="{D6A3E4C9-59B0-483F-8D42-45677E730188}" srcId="{46D84146-D12E-4753-AC6F-A68002B69463}" destId="{96C418C7-E657-4876-8E89-E83C37802AF7}" srcOrd="0" destOrd="0" parTransId="{DDB8FDF7-E448-4996-9839-14A60813E2A3}" sibTransId="{E68EF1F5-A3F0-4304-8F32-2D548E9BF2C7}"/>
    <dgm:cxn modelId="{5A0E09DA-4C24-8F4E-956F-23E8B39EDCBE}" type="presOf" srcId="{96C418C7-E657-4876-8E89-E83C37802AF7}" destId="{EB4A0F6B-8FC1-9B4D-A267-F2C8830A3F1B}" srcOrd="0" destOrd="0" presId="urn:microsoft.com/office/officeart/2005/8/layout/vList2"/>
    <dgm:cxn modelId="{F4A084DD-28A0-BA4D-ACF0-82396BF1636F}" type="presOf" srcId="{B5D96FFB-316E-4050-8AFF-2EEEFF73242F}" destId="{5BEFE8D8-42C5-5144-AA8C-B836ACE7FF63}" srcOrd="0" destOrd="0" presId="urn:microsoft.com/office/officeart/2005/8/layout/vList2"/>
    <dgm:cxn modelId="{2285E3DF-D3B3-5E44-9723-841406421F94}" type="presParOf" srcId="{6500E7B8-E2A6-C446-B445-45AADD971740}" destId="{EB4A0F6B-8FC1-9B4D-A267-F2C8830A3F1B}" srcOrd="0" destOrd="0" presId="urn:microsoft.com/office/officeart/2005/8/layout/vList2"/>
    <dgm:cxn modelId="{9B187591-E35F-AB47-ACF5-CCCF83540700}" type="presParOf" srcId="{6500E7B8-E2A6-C446-B445-45AADD971740}" destId="{5BC5855D-CD14-314A-9096-0697EDE43505}" srcOrd="1" destOrd="0" presId="urn:microsoft.com/office/officeart/2005/8/layout/vList2"/>
    <dgm:cxn modelId="{7C75268A-0A25-AB41-A5FC-9C29A7EF7D86}" type="presParOf" srcId="{6500E7B8-E2A6-C446-B445-45AADD971740}" destId="{343B8B9D-2219-1744-A05F-84E0814F5A24}" srcOrd="2" destOrd="0" presId="urn:microsoft.com/office/officeart/2005/8/layout/vList2"/>
    <dgm:cxn modelId="{FCF3BD27-B786-CA4D-B1D1-CA93B692B7DD}" type="presParOf" srcId="{6500E7B8-E2A6-C446-B445-45AADD971740}" destId="{C2CA24F5-9C44-5E4D-9622-B6FCE65F26FE}" srcOrd="3" destOrd="0" presId="urn:microsoft.com/office/officeart/2005/8/layout/vList2"/>
    <dgm:cxn modelId="{5D41A49E-C2E2-CE48-8B84-F901FCCE7328}" type="presParOf" srcId="{6500E7B8-E2A6-C446-B445-45AADD971740}" destId="{5BEFE8D8-42C5-5144-AA8C-B836ACE7FF6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7B1CA7-2C30-9E4A-8526-C979121F0ABC}" type="doc">
      <dgm:prSet loTypeId="urn:microsoft.com/office/officeart/2005/8/layout/vList2" loCatId="" qsTypeId="urn:microsoft.com/office/officeart/2005/8/quickstyle/simple1" qsCatId="simple" csTypeId="urn:microsoft.com/office/officeart/2005/8/colors/colorful5" csCatId="colorful" phldr="1"/>
      <dgm:spPr/>
      <dgm:t>
        <a:bodyPr/>
        <a:lstStyle/>
        <a:p>
          <a:endParaRPr lang="en-US"/>
        </a:p>
      </dgm:t>
    </dgm:pt>
    <dgm:pt modelId="{199D937E-9857-9D48-AC77-5A683893CD26}">
      <dgm:prSet phldrT="[Text]"/>
      <dgm:spPr/>
      <dgm:t>
        <a:bodyPr/>
        <a:lstStyle/>
        <a:p>
          <a:r>
            <a:rPr lang="en-US" dirty="0"/>
            <a:t>Power Sharing</a:t>
          </a:r>
        </a:p>
      </dgm:t>
    </dgm:pt>
    <dgm:pt modelId="{C3B75AC5-8123-E947-B8AC-FC4BC3C721CD}" type="parTrans" cxnId="{6CCA63D9-2B44-964E-9529-4787172AE8D9}">
      <dgm:prSet/>
      <dgm:spPr/>
      <dgm:t>
        <a:bodyPr/>
        <a:lstStyle/>
        <a:p>
          <a:endParaRPr lang="en-US"/>
        </a:p>
      </dgm:t>
    </dgm:pt>
    <dgm:pt modelId="{7180BFAA-5078-A849-856A-84637EAE7BCA}" type="sibTrans" cxnId="{6CCA63D9-2B44-964E-9529-4787172AE8D9}">
      <dgm:prSet/>
      <dgm:spPr/>
      <dgm:t>
        <a:bodyPr/>
        <a:lstStyle/>
        <a:p>
          <a:endParaRPr lang="en-US"/>
        </a:p>
      </dgm:t>
    </dgm:pt>
    <dgm:pt modelId="{911507A2-6655-034C-B71D-EAE383A9E61D}">
      <dgm:prSet phldrT="[Text]"/>
      <dgm:spPr/>
      <dgm:t>
        <a:bodyPr/>
        <a:lstStyle/>
        <a:p>
          <a:r>
            <a:rPr lang="en-US" dirty="0"/>
            <a:t>Create Brave Space</a:t>
          </a:r>
        </a:p>
      </dgm:t>
    </dgm:pt>
    <dgm:pt modelId="{D4AE8DFC-056A-814A-A24F-2391ECB5F63D}" type="parTrans" cxnId="{10D30FF9-099A-D944-B2B4-9D26E9F47243}">
      <dgm:prSet/>
      <dgm:spPr/>
      <dgm:t>
        <a:bodyPr/>
        <a:lstStyle/>
        <a:p>
          <a:endParaRPr lang="en-US"/>
        </a:p>
      </dgm:t>
    </dgm:pt>
    <dgm:pt modelId="{54D64669-32EF-974A-8146-79734F35F8F8}" type="sibTrans" cxnId="{10D30FF9-099A-D944-B2B4-9D26E9F47243}">
      <dgm:prSet/>
      <dgm:spPr/>
      <dgm:t>
        <a:bodyPr/>
        <a:lstStyle/>
        <a:p>
          <a:endParaRPr lang="en-US"/>
        </a:p>
      </dgm:t>
    </dgm:pt>
    <dgm:pt modelId="{6706B17F-DBB6-004E-831B-A769FAEF7F0F}">
      <dgm:prSet phldrT="[Text]"/>
      <dgm:spPr/>
      <dgm:t>
        <a:bodyPr/>
        <a:lstStyle/>
        <a:p>
          <a:r>
            <a:rPr lang="en-US" dirty="0"/>
            <a:t>Culturally Responsive Communication</a:t>
          </a:r>
        </a:p>
      </dgm:t>
    </dgm:pt>
    <dgm:pt modelId="{84D14F9B-04D8-2447-9F3E-AF434611AC11}" type="parTrans" cxnId="{F2C9696A-636D-9748-91B6-7268760678FD}">
      <dgm:prSet/>
      <dgm:spPr/>
      <dgm:t>
        <a:bodyPr/>
        <a:lstStyle/>
        <a:p>
          <a:endParaRPr lang="en-US"/>
        </a:p>
      </dgm:t>
    </dgm:pt>
    <dgm:pt modelId="{1469F380-7124-5142-B261-58164228495D}" type="sibTrans" cxnId="{F2C9696A-636D-9748-91B6-7268760678FD}">
      <dgm:prSet/>
      <dgm:spPr/>
      <dgm:t>
        <a:bodyPr/>
        <a:lstStyle/>
        <a:p>
          <a:endParaRPr lang="en-US"/>
        </a:p>
      </dgm:t>
    </dgm:pt>
    <dgm:pt modelId="{26AFB5F8-E05B-AE44-B6AA-1E70E8C03DDD}">
      <dgm:prSet phldrT="[Text]"/>
      <dgm:spPr/>
      <dgm:t>
        <a:bodyPr/>
        <a:lstStyle/>
        <a:p>
          <a:r>
            <a:rPr lang="en-US" dirty="0">
              <a:solidFill>
                <a:srgbClr val="003764"/>
              </a:solidFill>
            </a:rPr>
            <a:t>Self-Reflection, Development &amp; Accountability</a:t>
          </a:r>
        </a:p>
      </dgm:t>
    </dgm:pt>
    <dgm:pt modelId="{4DEE6A76-1CC6-6C44-B494-84D0F598FAF9}" type="parTrans" cxnId="{417879A2-86E3-C844-8E78-2963BBDAE4D6}">
      <dgm:prSet/>
      <dgm:spPr/>
      <dgm:t>
        <a:bodyPr/>
        <a:lstStyle/>
        <a:p>
          <a:endParaRPr lang="en-US"/>
        </a:p>
      </dgm:t>
    </dgm:pt>
    <dgm:pt modelId="{915F3A03-5AF4-364C-AE0F-7C76FA239235}" type="sibTrans" cxnId="{417879A2-86E3-C844-8E78-2963BBDAE4D6}">
      <dgm:prSet/>
      <dgm:spPr/>
      <dgm:t>
        <a:bodyPr/>
        <a:lstStyle/>
        <a:p>
          <a:endParaRPr lang="en-US"/>
        </a:p>
      </dgm:t>
    </dgm:pt>
    <dgm:pt modelId="{92AD9E87-2A57-6C47-88C7-5221779011D0}">
      <dgm:prSet phldrT="[Text]"/>
      <dgm:spPr/>
      <dgm:t>
        <a:bodyPr/>
        <a:lstStyle/>
        <a:p>
          <a:r>
            <a:rPr lang="en-US" dirty="0">
              <a:solidFill>
                <a:schemeClr val="bg1"/>
              </a:solidFill>
            </a:rPr>
            <a:t>Integrity</a:t>
          </a:r>
        </a:p>
      </dgm:t>
    </dgm:pt>
    <dgm:pt modelId="{D970C465-158D-1C4B-B1E3-7389AC1C5FBC}" type="parTrans" cxnId="{2B2108DF-FA40-7B40-96C0-632FABBFC0FE}">
      <dgm:prSet/>
      <dgm:spPr/>
      <dgm:t>
        <a:bodyPr/>
        <a:lstStyle/>
        <a:p>
          <a:endParaRPr lang="en-US"/>
        </a:p>
      </dgm:t>
    </dgm:pt>
    <dgm:pt modelId="{3FF0F9C5-E08E-F144-A4F0-87E694684CA5}" type="sibTrans" cxnId="{2B2108DF-FA40-7B40-96C0-632FABBFC0FE}">
      <dgm:prSet/>
      <dgm:spPr/>
      <dgm:t>
        <a:bodyPr/>
        <a:lstStyle/>
        <a:p>
          <a:endParaRPr lang="en-US"/>
        </a:p>
      </dgm:t>
    </dgm:pt>
    <dgm:pt modelId="{91B6AFA5-52E8-DF48-BE85-8C2006D714E3}">
      <dgm:prSet phldrT="[Text]"/>
      <dgm:spPr/>
      <dgm:t>
        <a:bodyPr/>
        <a:lstStyle/>
        <a:p>
          <a:r>
            <a:rPr lang="en-US" dirty="0">
              <a:solidFill>
                <a:schemeClr val="bg1"/>
              </a:solidFill>
            </a:rPr>
            <a:t>Cross-Cultural Relationship-Building</a:t>
          </a:r>
        </a:p>
      </dgm:t>
    </dgm:pt>
    <dgm:pt modelId="{C2FF9E05-6305-604F-AE26-CB555F0E9493}" type="parTrans" cxnId="{CD25752D-BE6A-6E49-804E-C313F394ADB8}">
      <dgm:prSet/>
      <dgm:spPr/>
      <dgm:t>
        <a:bodyPr/>
        <a:lstStyle/>
        <a:p>
          <a:endParaRPr lang="en-US"/>
        </a:p>
      </dgm:t>
    </dgm:pt>
    <dgm:pt modelId="{95366398-FA1A-F546-91F4-649978A0FF32}" type="sibTrans" cxnId="{CD25752D-BE6A-6E49-804E-C313F394ADB8}">
      <dgm:prSet/>
      <dgm:spPr/>
      <dgm:t>
        <a:bodyPr/>
        <a:lstStyle/>
        <a:p>
          <a:endParaRPr lang="en-US"/>
        </a:p>
      </dgm:t>
    </dgm:pt>
    <dgm:pt modelId="{E0BC8CAA-75A8-174A-AB54-0F8A98BF430B}">
      <dgm:prSet phldrT="[Text]"/>
      <dgm:spPr/>
      <dgm:t>
        <a:bodyPr/>
        <a:lstStyle/>
        <a:p>
          <a:r>
            <a:rPr lang="en-US" dirty="0">
              <a:solidFill>
                <a:schemeClr val="bg1"/>
              </a:solidFill>
            </a:rPr>
            <a:t>Risk-Taking</a:t>
          </a:r>
        </a:p>
      </dgm:t>
    </dgm:pt>
    <dgm:pt modelId="{D506D1E7-5CDB-DE4F-AD7B-3D15B08DCCE6}" type="parTrans" cxnId="{1E40CE7D-6E03-EE4F-9313-44B7C553C83F}">
      <dgm:prSet/>
      <dgm:spPr/>
      <dgm:t>
        <a:bodyPr/>
        <a:lstStyle/>
        <a:p>
          <a:endParaRPr lang="en-US"/>
        </a:p>
      </dgm:t>
    </dgm:pt>
    <dgm:pt modelId="{F5F6BAAF-91A5-F449-8396-C5DC38FF46B8}" type="sibTrans" cxnId="{1E40CE7D-6E03-EE4F-9313-44B7C553C83F}">
      <dgm:prSet/>
      <dgm:spPr/>
      <dgm:t>
        <a:bodyPr/>
        <a:lstStyle/>
        <a:p>
          <a:endParaRPr lang="en-US"/>
        </a:p>
      </dgm:t>
    </dgm:pt>
    <dgm:pt modelId="{A7ED33FA-5AB8-C549-946D-4B0D78592600}" type="pres">
      <dgm:prSet presAssocID="{F97B1CA7-2C30-9E4A-8526-C979121F0ABC}" presName="linear" presStyleCnt="0">
        <dgm:presLayoutVars>
          <dgm:animLvl val="lvl"/>
          <dgm:resizeHandles val="exact"/>
        </dgm:presLayoutVars>
      </dgm:prSet>
      <dgm:spPr/>
    </dgm:pt>
    <dgm:pt modelId="{647888C1-1BD9-BA4C-9C48-BD2DE5FA18EF}" type="pres">
      <dgm:prSet presAssocID="{199D937E-9857-9D48-AC77-5A683893CD26}" presName="parentText" presStyleLbl="node1" presStyleIdx="0" presStyleCnt="7">
        <dgm:presLayoutVars>
          <dgm:chMax val="0"/>
          <dgm:bulletEnabled val="1"/>
        </dgm:presLayoutVars>
      </dgm:prSet>
      <dgm:spPr/>
    </dgm:pt>
    <dgm:pt modelId="{A084093F-A86C-F24C-9364-0EF0C3EA2B10}" type="pres">
      <dgm:prSet presAssocID="{7180BFAA-5078-A849-856A-84637EAE7BCA}" presName="spacer" presStyleCnt="0"/>
      <dgm:spPr/>
    </dgm:pt>
    <dgm:pt modelId="{8DCB65D6-953B-5B45-9B7C-C6B8081F7C67}" type="pres">
      <dgm:prSet presAssocID="{911507A2-6655-034C-B71D-EAE383A9E61D}" presName="parentText" presStyleLbl="node1" presStyleIdx="1" presStyleCnt="7">
        <dgm:presLayoutVars>
          <dgm:chMax val="0"/>
          <dgm:bulletEnabled val="1"/>
        </dgm:presLayoutVars>
      </dgm:prSet>
      <dgm:spPr/>
    </dgm:pt>
    <dgm:pt modelId="{B5AE18CB-EA8C-C144-862E-E5421BC76431}" type="pres">
      <dgm:prSet presAssocID="{54D64669-32EF-974A-8146-79734F35F8F8}" presName="spacer" presStyleCnt="0"/>
      <dgm:spPr/>
    </dgm:pt>
    <dgm:pt modelId="{FAD40E24-E0B1-994A-AC12-E6DA2BEF02F9}" type="pres">
      <dgm:prSet presAssocID="{6706B17F-DBB6-004E-831B-A769FAEF7F0F}" presName="parentText" presStyleLbl="node1" presStyleIdx="2" presStyleCnt="7">
        <dgm:presLayoutVars>
          <dgm:chMax val="0"/>
          <dgm:bulletEnabled val="1"/>
        </dgm:presLayoutVars>
      </dgm:prSet>
      <dgm:spPr/>
    </dgm:pt>
    <dgm:pt modelId="{59464F05-76DD-F94F-A8A7-57E1328E819C}" type="pres">
      <dgm:prSet presAssocID="{1469F380-7124-5142-B261-58164228495D}" presName="spacer" presStyleCnt="0"/>
      <dgm:spPr/>
    </dgm:pt>
    <dgm:pt modelId="{30426ABA-7392-DC4D-B213-461CECCFEFEF}" type="pres">
      <dgm:prSet presAssocID="{26AFB5F8-E05B-AE44-B6AA-1E70E8C03DDD}" presName="parentText" presStyleLbl="node1" presStyleIdx="3" presStyleCnt="7">
        <dgm:presLayoutVars>
          <dgm:chMax val="0"/>
          <dgm:bulletEnabled val="1"/>
        </dgm:presLayoutVars>
      </dgm:prSet>
      <dgm:spPr/>
    </dgm:pt>
    <dgm:pt modelId="{80C01883-7BCB-4144-9F6A-1F324DD7ACA8}" type="pres">
      <dgm:prSet presAssocID="{915F3A03-5AF4-364C-AE0F-7C76FA239235}" presName="spacer" presStyleCnt="0"/>
      <dgm:spPr/>
    </dgm:pt>
    <dgm:pt modelId="{380EBB5A-EF4C-F04A-85C8-46217AB7CE11}" type="pres">
      <dgm:prSet presAssocID="{92AD9E87-2A57-6C47-88C7-5221779011D0}" presName="parentText" presStyleLbl="node1" presStyleIdx="4" presStyleCnt="7">
        <dgm:presLayoutVars>
          <dgm:chMax val="0"/>
          <dgm:bulletEnabled val="1"/>
        </dgm:presLayoutVars>
      </dgm:prSet>
      <dgm:spPr/>
    </dgm:pt>
    <dgm:pt modelId="{AE36B9B6-5C3A-B04E-9580-E00E44F0A1E6}" type="pres">
      <dgm:prSet presAssocID="{3FF0F9C5-E08E-F144-A4F0-87E694684CA5}" presName="spacer" presStyleCnt="0"/>
      <dgm:spPr/>
    </dgm:pt>
    <dgm:pt modelId="{6434686C-3608-A04A-927C-00236EEF8B69}" type="pres">
      <dgm:prSet presAssocID="{91B6AFA5-52E8-DF48-BE85-8C2006D714E3}" presName="parentText" presStyleLbl="node1" presStyleIdx="5" presStyleCnt="7">
        <dgm:presLayoutVars>
          <dgm:chMax val="0"/>
          <dgm:bulletEnabled val="1"/>
        </dgm:presLayoutVars>
      </dgm:prSet>
      <dgm:spPr/>
    </dgm:pt>
    <dgm:pt modelId="{074A51F5-3463-C941-9134-645F75AE6703}" type="pres">
      <dgm:prSet presAssocID="{95366398-FA1A-F546-91F4-649978A0FF32}" presName="spacer" presStyleCnt="0"/>
      <dgm:spPr/>
    </dgm:pt>
    <dgm:pt modelId="{DCC01F3F-F529-284B-A97D-488BBB62145E}" type="pres">
      <dgm:prSet presAssocID="{E0BC8CAA-75A8-174A-AB54-0F8A98BF430B}" presName="parentText" presStyleLbl="node1" presStyleIdx="6" presStyleCnt="7">
        <dgm:presLayoutVars>
          <dgm:chMax val="0"/>
          <dgm:bulletEnabled val="1"/>
        </dgm:presLayoutVars>
      </dgm:prSet>
      <dgm:spPr/>
    </dgm:pt>
  </dgm:ptLst>
  <dgm:cxnLst>
    <dgm:cxn modelId="{EEFE1715-3E4C-7C4E-933C-6D8F8B72B449}" type="presOf" srcId="{E0BC8CAA-75A8-174A-AB54-0F8A98BF430B}" destId="{DCC01F3F-F529-284B-A97D-488BBB62145E}" srcOrd="0" destOrd="0" presId="urn:microsoft.com/office/officeart/2005/8/layout/vList2"/>
    <dgm:cxn modelId="{CD25752D-BE6A-6E49-804E-C313F394ADB8}" srcId="{F97B1CA7-2C30-9E4A-8526-C979121F0ABC}" destId="{91B6AFA5-52E8-DF48-BE85-8C2006D714E3}" srcOrd="5" destOrd="0" parTransId="{C2FF9E05-6305-604F-AE26-CB555F0E9493}" sibTransId="{95366398-FA1A-F546-91F4-649978A0FF32}"/>
    <dgm:cxn modelId="{4E659C2D-7F19-CF44-8E50-35E3AC8C8CC9}" type="presOf" srcId="{F97B1CA7-2C30-9E4A-8526-C979121F0ABC}" destId="{A7ED33FA-5AB8-C549-946D-4B0D78592600}" srcOrd="0" destOrd="0" presId="urn:microsoft.com/office/officeart/2005/8/layout/vList2"/>
    <dgm:cxn modelId="{6C77DA35-F346-1D44-934C-1393417291AA}" type="presOf" srcId="{6706B17F-DBB6-004E-831B-A769FAEF7F0F}" destId="{FAD40E24-E0B1-994A-AC12-E6DA2BEF02F9}" srcOrd="0" destOrd="0" presId="urn:microsoft.com/office/officeart/2005/8/layout/vList2"/>
    <dgm:cxn modelId="{30DBB25E-ED80-A547-9F73-3C5CA9E24049}" type="presOf" srcId="{26AFB5F8-E05B-AE44-B6AA-1E70E8C03DDD}" destId="{30426ABA-7392-DC4D-B213-461CECCFEFEF}" srcOrd="0" destOrd="0" presId="urn:microsoft.com/office/officeart/2005/8/layout/vList2"/>
    <dgm:cxn modelId="{257A8142-8E8D-9A4E-B624-520A96C03763}" type="presOf" srcId="{911507A2-6655-034C-B71D-EAE383A9E61D}" destId="{8DCB65D6-953B-5B45-9B7C-C6B8081F7C67}" srcOrd="0" destOrd="0" presId="urn:microsoft.com/office/officeart/2005/8/layout/vList2"/>
    <dgm:cxn modelId="{67F82067-9968-8A48-AC9C-5A30E3F17D3D}" type="presOf" srcId="{92AD9E87-2A57-6C47-88C7-5221779011D0}" destId="{380EBB5A-EF4C-F04A-85C8-46217AB7CE11}" srcOrd="0" destOrd="0" presId="urn:microsoft.com/office/officeart/2005/8/layout/vList2"/>
    <dgm:cxn modelId="{F2C9696A-636D-9748-91B6-7268760678FD}" srcId="{F97B1CA7-2C30-9E4A-8526-C979121F0ABC}" destId="{6706B17F-DBB6-004E-831B-A769FAEF7F0F}" srcOrd="2" destOrd="0" parTransId="{84D14F9B-04D8-2447-9F3E-AF434611AC11}" sibTransId="{1469F380-7124-5142-B261-58164228495D}"/>
    <dgm:cxn modelId="{1E40CE7D-6E03-EE4F-9313-44B7C553C83F}" srcId="{F97B1CA7-2C30-9E4A-8526-C979121F0ABC}" destId="{E0BC8CAA-75A8-174A-AB54-0F8A98BF430B}" srcOrd="6" destOrd="0" parTransId="{D506D1E7-5CDB-DE4F-AD7B-3D15B08DCCE6}" sibTransId="{F5F6BAAF-91A5-F449-8396-C5DC38FF46B8}"/>
    <dgm:cxn modelId="{417879A2-86E3-C844-8E78-2963BBDAE4D6}" srcId="{F97B1CA7-2C30-9E4A-8526-C979121F0ABC}" destId="{26AFB5F8-E05B-AE44-B6AA-1E70E8C03DDD}" srcOrd="3" destOrd="0" parTransId="{4DEE6A76-1CC6-6C44-B494-84D0F598FAF9}" sibTransId="{915F3A03-5AF4-364C-AE0F-7C76FA239235}"/>
    <dgm:cxn modelId="{A49F15CD-48DC-EA4F-BD09-C0637F85D97C}" type="presOf" srcId="{199D937E-9857-9D48-AC77-5A683893CD26}" destId="{647888C1-1BD9-BA4C-9C48-BD2DE5FA18EF}" srcOrd="0" destOrd="0" presId="urn:microsoft.com/office/officeart/2005/8/layout/vList2"/>
    <dgm:cxn modelId="{016CA0CF-FBBD-6D48-B80F-3B1CD9EF6B5E}" type="presOf" srcId="{91B6AFA5-52E8-DF48-BE85-8C2006D714E3}" destId="{6434686C-3608-A04A-927C-00236EEF8B69}" srcOrd="0" destOrd="0" presId="urn:microsoft.com/office/officeart/2005/8/layout/vList2"/>
    <dgm:cxn modelId="{6CCA63D9-2B44-964E-9529-4787172AE8D9}" srcId="{F97B1CA7-2C30-9E4A-8526-C979121F0ABC}" destId="{199D937E-9857-9D48-AC77-5A683893CD26}" srcOrd="0" destOrd="0" parTransId="{C3B75AC5-8123-E947-B8AC-FC4BC3C721CD}" sibTransId="{7180BFAA-5078-A849-856A-84637EAE7BCA}"/>
    <dgm:cxn modelId="{2B2108DF-FA40-7B40-96C0-632FABBFC0FE}" srcId="{F97B1CA7-2C30-9E4A-8526-C979121F0ABC}" destId="{92AD9E87-2A57-6C47-88C7-5221779011D0}" srcOrd="4" destOrd="0" parTransId="{D970C465-158D-1C4B-B1E3-7389AC1C5FBC}" sibTransId="{3FF0F9C5-E08E-F144-A4F0-87E694684CA5}"/>
    <dgm:cxn modelId="{10D30FF9-099A-D944-B2B4-9D26E9F47243}" srcId="{F97B1CA7-2C30-9E4A-8526-C979121F0ABC}" destId="{911507A2-6655-034C-B71D-EAE383A9E61D}" srcOrd="1" destOrd="0" parTransId="{D4AE8DFC-056A-814A-A24F-2391ECB5F63D}" sibTransId="{54D64669-32EF-974A-8146-79734F35F8F8}"/>
    <dgm:cxn modelId="{429E0C3A-DF71-B742-A127-70D5C9F63C74}" type="presParOf" srcId="{A7ED33FA-5AB8-C549-946D-4B0D78592600}" destId="{647888C1-1BD9-BA4C-9C48-BD2DE5FA18EF}" srcOrd="0" destOrd="0" presId="urn:microsoft.com/office/officeart/2005/8/layout/vList2"/>
    <dgm:cxn modelId="{A831D5CE-B00D-9549-AEB9-E4CA6D215477}" type="presParOf" srcId="{A7ED33FA-5AB8-C549-946D-4B0D78592600}" destId="{A084093F-A86C-F24C-9364-0EF0C3EA2B10}" srcOrd="1" destOrd="0" presId="urn:microsoft.com/office/officeart/2005/8/layout/vList2"/>
    <dgm:cxn modelId="{D873ED05-B0A1-F944-8B0B-C85FD8D88D6B}" type="presParOf" srcId="{A7ED33FA-5AB8-C549-946D-4B0D78592600}" destId="{8DCB65D6-953B-5B45-9B7C-C6B8081F7C67}" srcOrd="2" destOrd="0" presId="urn:microsoft.com/office/officeart/2005/8/layout/vList2"/>
    <dgm:cxn modelId="{537A6177-A581-DF43-82FE-D31A28519997}" type="presParOf" srcId="{A7ED33FA-5AB8-C549-946D-4B0D78592600}" destId="{B5AE18CB-EA8C-C144-862E-E5421BC76431}" srcOrd="3" destOrd="0" presId="urn:microsoft.com/office/officeart/2005/8/layout/vList2"/>
    <dgm:cxn modelId="{1BCEB730-988C-A24F-B478-E34F60A5CC6F}" type="presParOf" srcId="{A7ED33FA-5AB8-C549-946D-4B0D78592600}" destId="{FAD40E24-E0B1-994A-AC12-E6DA2BEF02F9}" srcOrd="4" destOrd="0" presId="urn:microsoft.com/office/officeart/2005/8/layout/vList2"/>
    <dgm:cxn modelId="{205ADE24-91C0-0642-A7C7-016777A372EA}" type="presParOf" srcId="{A7ED33FA-5AB8-C549-946D-4B0D78592600}" destId="{59464F05-76DD-F94F-A8A7-57E1328E819C}" srcOrd="5" destOrd="0" presId="urn:microsoft.com/office/officeart/2005/8/layout/vList2"/>
    <dgm:cxn modelId="{B18E7489-8FDC-F54D-8456-C6E2BC2120E1}" type="presParOf" srcId="{A7ED33FA-5AB8-C549-946D-4B0D78592600}" destId="{30426ABA-7392-DC4D-B213-461CECCFEFEF}" srcOrd="6" destOrd="0" presId="urn:microsoft.com/office/officeart/2005/8/layout/vList2"/>
    <dgm:cxn modelId="{A0B62412-B64B-5241-A41F-684C6879C609}" type="presParOf" srcId="{A7ED33FA-5AB8-C549-946D-4B0D78592600}" destId="{80C01883-7BCB-4144-9F6A-1F324DD7ACA8}" srcOrd="7" destOrd="0" presId="urn:microsoft.com/office/officeart/2005/8/layout/vList2"/>
    <dgm:cxn modelId="{AFC57AF2-72F3-A24F-A96A-7E396C6F9636}" type="presParOf" srcId="{A7ED33FA-5AB8-C549-946D-4B0D78592600}" destId="{380EBB5A-EF4C-F04A-85C8-46217AB7CE11}" srcOrd="8" destOrd="0" presId="urn:microsoft.com/office/officeart/2005/8/layout/vList2"/>
    <dgm:cxn modelId="{493D3E07-A43E-8D4B-91D9-895C1C852A3F}" type="presParOf" srcId="{A7ED33FA-5AB8-C549-946D-4B0D78592600}" destId="{AE36B9B6-5C3A-B04E-9580-E00E44F0A1E6}" srcOrd="9" destOrd="0" presId="urn:microsoft.com/office/officeart/2005/8/layout/vList2"/>
    <dgm:cxn modelId="{D0C20718-F2E2-7B4B-9421-13CBF295CBE0}" type="presParOf" srcId="{A7ED33FA-5AB8-C549-946D-4B0D78592600}" destId="{6434686C-3608-A04A-927C-00236EEF8B69}" srcOrd="10" destOrd="0" presId="urn:microsoft.com/office/officeart/2005/8/layout/vList2"/>
    <dgm:cxn modelId="{AA653A02-CE0E-ED43-B710-C756820488AA}" type="presParOf" srcId="{A7ED33FA-5AB8-C549-946D-4B0D78592600}" destId="{074A51F5-3463-C941-9134-645F75AE6703}" srcOrd="11" destOrd="0" presId="urn:microsoft.com/office/officeart/2005/8/layout/vList2"/>
    <dgm:cxn modelId="{93DE5763-5C3C-2D48-B6BF-D066CAB2E635}" type="presParOf" srcId="{A7ED33FA-5AB8-C549-946D-4B0D78592600}" destId="{DCC01F3F-F529-284B-A97D-488BBB62145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F45B-AC2A-5F48-BFF4-0C299AA78064}">
      <dsp:nvSpPr>
        <dsp:cNvPr id="0" name=""/>
        <dsp:cNvSpPr/>
      </dsp:nvSpPr>
      <dsp:spPr>
        <a:xfrm>
          <a:off x="0" y="185074"/>
          <a:ext cx="2605304" cy="15631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We are here to learn from each other, lean in.</a:t>
          </a:r>
        </a:p>
      </dsp:txBody>
      <dsp:txXfrm>
        <a:off x="0" y="185074"/>
        <a:ext cx="2605304" cy="1563182"/>
      </dsp:txXfrm>
    </dsp:sp>
    <dsp:sp modelId="{28974F60-BAF0-9D4D-BA1C-59D77DCA1931}">
      <dsp:nvSpPr>
        <dsp:cNvPr id="0" name=""/>
        <dsp:cNvSpPr/>
      </dsp:nvSpPr>
      <dsp:spPr>
        <a:xfrm>
          <a:off x="2865835" y="185074"/>
          <a:ext cx="2605304" cy="1563182"/>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Meaningfully engage in the conversation.</a:t>
          </a:r>
        </a:p>
      </dsp:txBody>
      <dsp:txXfrm>
        <a:off x="2865835" y="185074"/>
        <a:ext cx="2605304" cy="1563182"/>
      </dsp:txXfrm>
    </dsp:sp>
    <dsp:sp modelId="{4F16A8D7-0931-1C4B-A69E-CF71198869B1}">
      <dsp:nvSpPr>
        <dsp:cNvPr id="0" name=""/>
        <dsp:cNvSpPr/>
      </dsp:nvSpPr>
      <dsp:spPr>
        <a:xfrm>
          <a:off x="5731670" y="185074"/>
          <a:ext cx="2605304" cy="1563182"/>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3764"/>
              </a:solidFill>
            </a:rPr>
            <a:t>Let down your walls, make room for growth.</a:t>
          </a:r>
        </a:p>
      </dsp:txBody>
      <dsp:txXfrm>
        <a:off x="5731670" y="185074"/>
        <a:ext cx="2605304" cy="1563182"/>
      </dsp:txXfrm>
    </dsp:sp>
    <dsp:sp modelId="{335F3067-FEC3-114A-A318-300387F74306}">
      <dsp:nvSpPr>
        <dsp:cNvPr id="0" name=""/>
        <dsp:cNvSpPr/>
      </dsp:nvSpPr>
      <dsp:spPr>
        <a:xfrm>
          <a:off x="0" y="2008788"/>
          <a:ext cx="2605304" cy="1563182"/>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It’s ok to feel uncomfortable.</a:t>
          </a:r>
        </a:p>
      </dsp:txBody>
      <dsp:txXfrm>
        <a:off x="0" y="2008788"/>
        <a:ext cx="2605304" cy="1563182"/>
      </dsp:txXfrm>
    </dsp:sp>
    <dsp:sp modelId="{B31F4616-3BC8-334E-A086-578360A39F7C}">
      <dsp:nvSpPr>
        <dsp:cNvPr id="0" name=""/>
        <dsp:cNvSpPr/>
      </dsp:nvSpPr>
      <dsp:spPr>
        <a:xfrm>
          <a:off x="2865835" y="2008788"/>
          <a:ext cx="2605304" cy="1563182"/>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Recognize that we all have different lenses, perspectives and viewpoints.</a:t>
          </a:r>
        </a:p>
      </dsp:txBody>
      <dsp:txXfrm>
        <a:off x="2865835" y="2008788"/>
        <a:ext cx="2605304" cy="1563182"/>
      </dsp:txXfrm>
    </dsp:sp>
    <dsp:sp modelId="{925C0586-AB39-3847-9306-940CD72ADD78}">
      <dsp:nvSpPr>
        <dsp:cNvPr id="0" name=""/>
        <dsp:cNvSpPr/>
      </dsp:nvSpPr>
      <dsp:spPr>
        <a:xfrm>
          <a:off x="5731670" y="2008788"/>
          <a:ext cx="2605304" cy="156318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Hold confidentiality in the stories told here today.</a:t>
          </a:r>
        </a:p>
      </dsp:txBody>
      <dsp:txXfrm>
        <a:off x="5731670" y="2008788"/>
        <a:ext cx="2605304" cy="156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3AF31-F50B-A74D-9232-927071A8C145}">
      <dsp:nvSpPr>
        <dsp:cNvPr id="0" name=""/>
        <dsp:cNvSpPr/>
      </dsp:nvSpPr>
      <dsp:spPr>
        <a:xfrm>
          <a:off x="2336853" y="2585325"/>
          <a:ext cx="1935158" cy="19351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Barriers to Equity</a:t>
          </a:r>
          <a:endParaRPr lang="en-US" sz="3100" kern="1200" dirty="0"/>
        </a:p>
      </dsp:txBody>
      <dsp:txXfrm>
        <a:off x="2620250" y="2868722"/>
        <a:ext cx="1368364" cy="1368364"/>
      </dsp:txXfrm>
    </dsp:sp>
    <dsp:sp modelId="{737CD7F8-3C5C-9A42-A797-963A4ECDAB4F}">
      <dsp:nvSpPr>
        <dsp:cNvPr id="0" name=""/>
        <dsp:cNvSpPr/>
      </dsp:nvSpPr>
      <dsp:spPr>
        <a:xfrm rot="12900000">
          <a:off x="840232" y="2163064"/>
          <a:ext cx="1746255" cy="55152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9463E-252D-4B47-8AF4-56C1E0B3250E}">
      <dsp:nvSpPr>
        <dsp:cNvPr id="0" name=""/>
        <dsp:cNvSpPr/>
      </dsp:nvSpPr>
      <dsp:spPr>
        <a:xfrm>
          <a:off x="78935" y="1202658"/>
          <a:ext cx="1838400" cy="14707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Systemic/</a:t>
          </a:r>
          <a:br>
            <a:rPr lang="en-US" sz="2600" kern="1200" dirty="0"/>
          </a:br>
          <a:r>
            <a:rPr lang="en-US" sz="2600" kern="1200" dirty="0"/>
            <a:t>Cultural</a:t>
          </a:r>
        </a:p>
      </dsp:txBody>
      <dsp:txXfrm>
        <a:off x="122011" y="1245734"/>
        <a:ext cx="1752248" cy="1384568"/>
      </dsp:txXfrm>
    </dsp:sp>
    <dsp:sp modelId="{CFB00E57-4A2B-6044-A8F5-F3A51D4BD19F}">
      <dsp:nvSpPr>
        <dsp:cNvPr id="0" name=""/>
        <dsp:cNvSpPr/>
      </dsp:nvSpPr>
      <dsp:spPr>
        <a:xfrm rot="16200000">
          <a:off x="2431304" y="1334804"/>
          <a:ext cx="1746255" cy="551520"/>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A21858-C369-534A-B679-47C30B76AA81}">
      <dsp:nvSpPr>
        <dsp:cNvPr id="0" name=""/>
        <dsp:cNvSpPr/>
      </dsp:nvSpPr>
      <dsp:spPr>
        <a:xfrm>
          <a:off x="2385232" y="2076"/>
          <a:ext cx="1838400" cy="147072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Institutional</a:t>
          </a:r>
        </a:p>
      </dsp:txBody>
      <dsp:txXfrm>
        <a:off x="2428308" y="45152"/>
        <a:ext cx="1752248" cy="1384568"/>
      </dsp:txXfrm>
    </dsp:sp>
    <dsp:sp modelId="{C4189420-E180-354C-8AE1-FDFA4EB67F61}">
      <dsp:nvSpPr>
        <dsp:cNvPr id="0" name=""/>
        <dsp:cNvSpPr/>
      </dsp:nvSpPr>
      <dsp:spPr>
        <a:xfrm rot="19500000">
          <a:off x="4022377" y="2163064"/>
          <a:ext cx="1746255" cy="551520"/>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2605A1-4574-FF4A-A40D-72D481B962B2}">
      <dsp:nvSpPr>
        <dsp:cNvPr id="0" name=""/>
        <dsp:cNvSpPr/>
      </dsp:nvSpPr>
      <dsp:spPr>
        <a:xfrm>
          <a:off x="4691528" y="1202658"/>
          <a:ext cx="1838400" cy="14707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Individual</a:t>
          </a:r>
        </a:p>
      </dsp:txBody>
      <dsp:txXfrm>
        <a:off x="4734604" y="1245734"/>
        <a:ext cx="1752248" cy="1384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A0F6B-8FC1-9B4D-A267-F2C8830A3F1B}">
      <dsp:nvSpPr>
        <dsp:cNvPr id="0" name=""/>
        <dsp:cNvSpPr/>
      </dsp:nvSpPr>
      <dsp:spPr>
        <a:xfrm>
          <a:off x="0" y="38967"/>
          <a:ext cx="5041469" cy="15338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003764"/>
              </a:solidFill>
            </a:rPr>
            <a:t>What do you to to ensure equity within your department? </a:t>
          </a:r>
        </a:p>
      </dsp:txBody>
      <dsp:txXfrm>
        <a:off x="74877" y="113844"/>
        <a:ext cx="4891715" cy="1384116"/>
      </dsp:txXfrm>
    </dsp:sp>
    <dsp:sp modelId="{343B8B9D-2219-1744-A05F-84E0814F5A24}">
      <dsp:nvSpPr>
        <dsp:cNvPr id="0" name=""/>
        <dsp:cNvSpPr/>
      </dsp:nvSpPr>
      <dsp:spPr>
        <a:xfrm>
          <a:off x="0" y="1639077"/>
          <a:ext cx="5041469" cy="153387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003764"/>
              </a:solidFill>
            </a:rPr>
            <a:t>How do you prepare your directors and faculty members for equity-centered practices within the institution and in the classroom?</a:t>
          </a:r>
        </a:p>
      </dsp:txBody>
      <dsp:txXfrm>
        <a:off x="74877" y="1713954"/>
        <a:ext cx="4891715" cy="1384116"/>
      </dsp:txXfrm>
    </dsp:sp>
    <dsp:sp modelId="{5BEFE8D8-42C5-5144-AA8C-B836ACE7FF63}">
      <dsp:nvSpPr>
        <dsp:cNvPr id="0" name=""/>
        <dsp:cNvSpPr/>
      </dsp:nvSpPr>
      <dsp:spPr>
        <a:xfrm>
          <a:off x="0" y="3239187"/>
          <a:ext cx="5041469" cy="153387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are the artifacts that show this?</a:t>
          </a:r>
        </a:p>
      </dsp:txBody>
      <dsp:txXfrm>
        <a:off x="74877" y="3314064"/>
        <a:ext cx="4891715" cy="1384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888C1-1BD9-BA4C-9C48-BD2DE5FA18EF}">
      <dsp:nvSpPr>
        <dsp:cNvPr id="0" name=""/>
        <dsp:cNvSpPr/>
      </dsp:nvSpPr>
      <dsp:spPr>
        <a:xfrm>
          <a:off x="0" y="20463"/>
          <a:ext cx="8337550" cy="4791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Power Sharing</a:t>
          </a:r>
        </a:p>
      </dsp:txBody>
      <dsp:txXfrm>
        <a:off x="23388" y="43851"/>
        <a:ext cx="8290774" cy="432338"/>
      </dsp:txXfrm>
    </dsp:sp>
    <dsp:sp modelId="{8DCB65D6-953B-5B45-9B7C-C6B8081F7C67}">
      <dsp:nvSpPr>
        <dsp:cNvPr id="0" name=""/>
        <dsp:cNvSpPr/>
      </dsp:nvSpPr>
      <dsp:spPr>
        <a:xfrm>
          <a:off x="0" y="560058"/>
          <a:ext cx="8337550" cy="479114"/>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Create Brave Space</a:t>
          </a:r>
        </a:p>
      </dsp:txBody>
      <dsp:txXfrm>
        <a:off x="23388" y="583446"/>
        <a:ext cx="8290774" cy="432338"/>
      </dsp:txXfrm>
    </dsp:sp>
    <dsp:sp modelId="{FAD40E24-E0B1-994A-AC12-E6DA2BEF02F9}">
      <dsp:nvSpPr>
        <dsp:cNvPr id="0" name=""/>
        <dsp:cNvSpPr/>
      </dsp:nvSpPr>
      <dsp:spPr>
        <a:xfrm>
          <a:off x="0" y="1099653"/>
          <a:ext cx="8337550" cy="47911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Culturally Responsive Communication</a:t>
          </a:r>
        </a:p>
      </dsp:txBody>
      <dsp:txXfrm>
        <a:off x="23388" y="1123041"/>
        <a:ext cx="8290774" cy="432338"/>
      </dsp:txXfrm>
    </dsp:sp>
    <dsp:sp modelId="{30426ABA-7392-DC4D-B213-461CECCFEFEF}">
      <dsp:nvSpPr>
        <dsp:cNvPr id="0" name=""/>
        <dsp:cNvSpPr/>
      </dsp:nvSpPr>
      <dsp:spPr>
        <a:xfrm>
          <a:off x="0" y="1639248"/>
          <a:ext cx="8337550" cy="47911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003764"/>
              </a:solidFill>
            </a:rPr>
            <a:t>Self-Reflection, Development &amp; Accountability</a:t>
          </a:r>
        </a:p>
      </dsp:txBody>
      <dsp:txXfrm>
        <a:off x="23388" y="1662636"/>
        <a:ext cx="8290774" cy="432338"/>
      </dsp:txXfrm>
    </dsp:sp>
    <dsp:sp modelId="{380EBB5A-EF4C-F04A-85C8-46217AB7CE11}">
      <dsp:nvSpPr>
        <dsp:cNvPr id="0" name=""/>
        <dsp:cNvSpPr/>
      </dsp:nvSpPr>
      <dsp:spPr>
        <a:xfrm>
          <a:off x="0" y="2178843"/>
          <a:ext cx="8337550" cy="47911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Integrity</a:t>
          </a:r>
        </a:p>
      </dsp:txBody>
      <dsp:txXfrm>
        <a:off x="23388" y="2202231"/>
        <a:ext cx="8290774" cy="432338"/>
      </dsp:txXfrm>
    </dsp:sp>
    <dsp:sp modelId="{6434686C-3608-A04A-927C-00236EEF8B69}">
      <dsp:nvSpPr>
        <dsp:cNvPr id="0" name=""/>
        <dsp:cNvSpPr/>
      </dsp:nvSpPr>
      <dsp:spPr>
        <a:xfrm>
          <a:off x="0" y="2718438"/>
          <a:ext cx="8337550" cy="479114"/>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Cross-Cultural Relationship-Building</a:t>
          </a:r>
        </a:p>
      </dsp:txBody>
      <dsp:txXfrm>
        <a:off x="23388" y="2741826"/>
        <a:ext cx="8290774" cy="432338"/>
      </dsp:txXfrm>
    </dsp:sp>
    <dsp:sp modelId="{DCC01F3F-F529-284B-A97D-488BBB62145E}">
      <dsp:nvSpPr>
        <dsp:cNvPr id="0" name=""/>
        <dsp:cNvSpPr/>
      </dsp:nvSpPr>
      <dsp:spPr>
        <a:xfrm>
          <a:off x="0" y="3258033"/>
          <a:ext cx="8337550" cy="47911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Risk-Taking</a:t>
          </a:r>
        </a:p>
      </dsp:txBody>
      <dsp:txXfrm>
        <a:off x="23388" y="3281421"/>
        <a:ext cx="8290774" cy="4323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a:t>
            </a:fld>
            <a:endParaRPr lang="en-US"/>
          </a:p>
        </p:txBody>
      </p:sp>
    </p:spTree>
    <p:extLst>
      <p:ext uri="{BB962C8B-B14F-4D97-AF65-F5344CB8AC3E}">
        <p14:creationId xmlns:p14="http://schemas.microsoft.com/office/powerpoint/2010/main" val="283564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325870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191330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11437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151886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Deculturalization of POC standardization </a:t>
            </a:r>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93717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228281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aligning resources to your values</a:t>
            </a:r>
          </a:p>
          <a:p>
            <a:endParaRPr lang="en-US" dirty="0"/>
          </a:p>
          <a:p>
            <a:r>
              <a:rPr lang="en-US" dirty="0"/>
              <a:t>https://</a:t>
            </a:r>
            <a:r>
              <a:rPr lang="en-US" dirty="0" err="1"/>
              <a:t>www.csmh.uwo.ca</a:t>
            </a:r>
            <a:r>
              <a:rPr lang="en-US" dirty="0"/>
              <a:t>/docs/publications/Flynn,%20Brown,%20Johnson%20and%20Rodger%202011.pdf</a:t>
            </a: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239225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aligning resources to </a:t>
            </a:r>
            <a:r>
              <a:rPr lang="en-US"/>
              <a:t>your value</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189320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thrive.arizona.edu</a:t>
            </a:r>
            <a:r>
              <a:rPr lang="en-US" dirty="0"/>
              <a:t>/sites/default/files/From%20the%20Achievement%20Gap%20to%20the%20Education%20Debt_Understanding%20Achievement%20in%20US%20Schools.pdf</a:t>
            </a:r>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379578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75174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2132610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7/17/2024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i="1" dirty="0">
                <a:solidFill>
                  <a:schemeClr val="bg1">
                    <a:lumMod val="50000"/>
                  </a:schemeClr>
                </a:solidFill>
              </a:rPr>
              <a:t>Note: All material licensed under Creative Commons Attribution 4.0 International License.</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7/17/2024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7/17/2024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7/17/2024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7/17/2024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7/17/2024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7/17/2024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7/17/2024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7/17/2024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3721181"/>
            <a:ext cx="8336975" cy="999259"/>
          </a:xfrm>
        </p:spPr>
        <p:txBody>
          <a:bodyPr/>
          <a:lstStyle/>
          <a:p>
            <a:r>
              <a:rPr lang="en-US" cap="none" dirty="0"/>
              <a:t>Advancing Social Justice </a:t>
            </a:r>
            <a:br>
              <a:rPr lang="en-US" cap="none" dirty="0"/>
            </a:br>
            <a:r>
              <a:rPr lang="en-US" cap="none" dirty="0"/>
              <a:t>In Adult Basic Education (ABE)</a:t>
            </a:r>
          </a:p>
        </p:txBody>
      </p:sp>
      <p:sp>
        <p:nvSpPr>
          <p:cNvPr id="5" name="Subtitle 4"/>
          <p:cNvSpPr>
            <a:spLocks noGrp="1"/>
          </p:cNvSpPr>
          <p:nvPr>
            <p:ph type="subTitle" idx="1"/>
          </p:nvPr>
        </p:nvSpPr>
        <p:spPr/>
        <p:txBody>
          <a:bodyPr/>
          <a:lstStyle/>
          <a:p>
            <a:r>
              <a:rPr lang="en-US" sz="2800" dirty="0"/>
              <a:t>Empowering Administrators to Lead the Charge</a:t>
            </a:r>
          </a:p>
        </p:txBody>
      </p:sp>
      <p:sp>
        <p:nvSpPr>
          <p:cNvPr id="6" name="Text Placeholder 5"/>
          <p:cNvSpPr>
            <a:spLocks noGrp="1"/>
          </p:cNvSpPr>
          <p:nvPr>
            <p:ph type="body" sz="quarter" idx="10"/>
          </p:nvPr>
        </p:nvSpPr>
        <p:spPr>
          <a:xfrm>
            <a:off x="369888" y="5575580"/>
            <a:ext cx="4614862" cy="758825"/>
          </a:xfrm>
        </p:spPr>
        <p:txBody>
          <a:bodyPr/>
          <a:lstStyle/>
          <a:p>
            <a:r>
              <a:rPr lang="en-US" dirty="0"/>
              <a:t>Rashida Willard, Ed.D.</a:t>
            </a:r>
            <a:br>
              <a:rPr lang="en-US" dirty="0"/>
            </a:br>
            <a:r>
              <a:rPr lang="en-US" dirty="0"/>
              <a:t>Collective Work Consulting, LLC.</a:t>
            </a:r>
          </a:p>
          <a:p>
            <a:r>
              <a:rPr lang="en-US" dirty="0"/>
              <a:t>July 23, 2024</a:t>
            </a:r>
          </a:p>
        </p:txBody>
      </p:sp>
      <p:pic>
        <p:nvPicPr>
          <p:cNvPr id="3" name="Picture 2" descr="A logo with arrows and text&#10;&#10;Description automatically generated">
            <a:extLst>
              <a:ext uri="{FF2B5EF4-FFF2-40B4-BE49-F238E27FC236}">
                <a16:creationId xmlns:a16="http://schemas.microsoft.com/office/drawing/2014/main" id="{B982F796-062C-26AE-3FAD-91FD65DC3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9127" y="5655681"/>
            <a:ext cx="1760764" cy="948465"/>
          </a:xfrm>
          <a:prstGeom prst="rect">
            <a:avLst/>
          </a:prstGeom>
        </p:spPr>
      </p:pic>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659B62-59A4-71C7-1784-8B860A9853D2}"/>
              </a:ext>
            </a:extLst>
          </p:cNvPr>
          <p:cNvSpPr>
            <a:spLocks noGrp="1"/>
          </p:cNvSpPr>
          <p:nvPr>
            <p:ph type="title"/>
          </p:nvPr>
        </p:nvSpPr>
        <p:spPr>
          <a:xfrm>
            <a:off x="536859" y="1306360"/>
            <a:ext cx="8336975" cy="797070"/>
          </a:xfrm>
        </p:spPr>
        <p:txBody>
          <a:bodyPr/>
          <a:lstStyle/>
          <a:p>
            <a:r>
              <a:rPr lang="en-US" dirty="0"/>
              <a:t>Barriers to equity in </a:t>
            </a:r>
            <a:r>
              <a:rPr lang="en-US" dirty="0" err="1"/>
              <a:t>abe</a:t>
            </a:r>
            <a:endParaRPr lang="en-US" dirty="0"/>
          </a:p>
        </p:txBody>
      </p:sp>
      <p:sp>
        <p:nvSpPr>
          <p:cNvPr id="7" name="Content Placeholder 6">
            <a:extLst>
              <a:ext uri="{FF2B5EF4-FFF2-40B4-BE49-F238E27FC236}">
                <a16:creationId xmlns:a16="http://schemas.microsoft.com/office/drawing/2014/main" id="{D1B10757-F799-CF21-4F59-F715F168E986}"/>
              </a:ext>
            </a:extLst>
          </p:cNvPr>
          <p:cNvSpPr>
            <a:spLocks noGrp="1"/>
          </p:cNvSpPr>
          <p:nvPr>
            <p:ph idx="1"/>
          </p:nvPr>
        </p:nvSpPr>
        <p:spPr>
          <a:xfrm>
            <a:off x="536858" y="2517897"/>
            <a:ext cx="8336975" cy="2950029"/>
          </a:xfrm>
        </p:spPr>
        <p:txBody>
          <a:bodyPr/>
          <a:lstStyle/>
          <a:p>
            <a:r>
              <a:rPr lang="en-US" dirty="0"/>
              <a:t>Cultural</a:t>
            </a:r>
          </a:p>
          <a:p>
            <a:pPr lvl="1"/>
            <a:r>
              <a:rPr lang="en-US" dirty="0"/>
              <a:t>White Supremacy Culture</a:t>
            </a:r>
          </a:p>
          <a:p>
            <a:pPr lvl="1"/>
            <a:r>
              <a:rPr lang="en-US" dirty="0"/>
              <a:t>Assumptions</a:t>
            </a:r>
          </a:p>
          <a:p>
            <a:pPr lvl="1"/>
            <a:r>
              <a:rPr lang="en-US" dirty="0"/>
              <a:t>Teaching of Resiliency</a:t>
            </a:r>
          </a:p>
          <a:p>
            <a:pPr lvl="1"/>
            <a:r>
              <a:rPr lang="en-US" dirty="0"/>
              <a:t>Norms and Values</a:t>
            </a:r>
          </a:p>
          <a:p>
            <a:pPr marL="457200" lvl="1" indent="0">
              <a:buNone/>
            </a:pPr>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601F111A-7B3B-70D6-D39D-4DF33B2E229D}"/>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342452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659B62-59A4-71C7-1784-8B860A9853D2}"/>
              </a:ext>
            </a:extLst>
          </p:cNvPr>
          <p:cNvSpPr>
            <a:spLocks noGrp="1"/>
          </p:cNvSpPr>
          <p:nvPr>
            <p:ph type="title"/>
          </p:nvPr>
        </p:nvSpPr>
        <p:spPr>
          <a:xfrm>
            <a:off x="536859" y="1306360"/>
            <a:ext cx="8336975" cy="797070"/>
          </a:xfrm>
        </p:spPr>
        <p:txBody>
          <a:bodyPr/>
          <a:lstStyle/>
          <a:p>
            <a:r>
              <a:rPr lang="en-US" dirty="0"/>
              <a:t>Barriers to equity in </a:t>
            </a:r>
            <a:r>
              <a:rPr lang="en-US" dirty="0" err="1"/>
              <a:t>abe</a:t>
            </a:r>
            <a:endParaRPr lang="en-US" dirty="0"/>
          </a:p>
        </p:txBody>
      </p:sp>
      <p:sp>
        <p:nvSpPr>
          <p:cNvPr id="7" name="Content Placeholder 6">
            <a:extLst>
              <a:ext uri="{FF2B5EF4-FFF2-40B4-BE49-F238E27FC236}">
                <a16:creationId xmlns:a16="http://schemas.microsoft.com/office/drawing/2014/main" id="{D1B10757-F799-CF21-4F59-F715F168E986}"/>
              </a:ext>
            </a:extLst>
          </p:cNvPr>
          <p:cNvSpPr>
            <a:spLocks noGrp="1"/>
          </p:cNvSpPr>
          <p:nvPr>
            <p:ph idx="1"/>
          </p:nvPr>
        </p:nvSpPr>
        <p:spPr>
          <a:xfrm>
            <a:off x="536859" y="2329468"/>
            <a:ext cx="6012875" cy="3222172"/>
          </a:xfrm>
        </p:spPr>
        <p:txBody>
          <a:bodyPr/>
          <a:lstStyle/>
          <a:p>
            <a:r>
              <a:rPr lang="en-US" dirty="0"/>
              <a:t>Institutional</a:t>
            </a:r>
          </a:p>
          <a:p>
            <a:pPr lvl="1"/>
            <a:r>
              <a:rPr lang="en-US" dirty="0"/>
              <a:t>Lack of supports</a:t>
            </a:r>
          </a:p>
          <a:p>
            <a:pPr lvl="1"/>
            <a:r>
              <a:rPr lang="en-US" dirty="0"/>
              <a:t>Lack of resources</a:t>
            </a:r>
          </a:p>
          <a:p>
            <a:pPr lvl="1"/>
            <a:r>
              <a:rPr lang="en-US" dirty="0"/>
              <a:t>Antiquated teaching practices that are not culturally responsive</a:t>
            </a:r>
          </a:p>
          <a:p>
            <a:pPr lvl="1"/>
            <a:r>
              <a:rPr lang="en-US" dirty="0"/>
              <a:t>Exclusionary practices</a:t>
            </a:r>
          </a:p>
          <a:p>
            <a:pPr lvl="1"/>
            <a:r>
              <a:rPr lang="en-US" dirty="0"/>
              <a:t>High cost of education</a:t>
            </a:r>
          </a:p>
          <a:p>
            <a:pPr lvl="1"/>
            <a:r>
              <a:rPr lang="en-US" dirty="0"/>
              <a:t>Lack of whole-person care</a:t>
            </a:r>
          </a:p>
          <a:p>
            <a:pPr lvl="1"/>
            <a:r>
              <a:rPr lang="en-US" dirty="0"/>
              <a:t>Lack of access</a:t>
            </a:r>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601F111A-7B3B-70D6-D39D-4DF33B2E229D}"/>
              </a:ext>
            </a:extLst>
          </p:cNvPr>
          <p:cNvSpPr>
            <a:spLocks noGrp="1"/>
          </p:cNvSpPr>
          <p:nvPr>
            <p:ph type="sldNum" sz="quarter" idx="12"/>
          </p:nvPr>
        </p:nvSpPr>
        <p:spPr/>
        <p:txBody>
          <a:bodyPr/>
          <a:lstStyle/>
          <a:p>
            <a:fld id="{DEE5BC03-7CE3-4FE3-BC0A-0ACCA8AC1F24}" type="slidenum">
              <a:rPr lang="en-US" smtClean="0"/>
              <a:pPr/>
              <a:t>11</a:t>
            </a:fld>
            <a:endParaRPr lang="en-US" dirty="0"/>
          </a:p>
        </p:txBody>
      </p:sp>
      <p:pic>
        <p:nvPicPr>
          <p:cNvPr id="4102" name="Picture 6" descr="Broken ladder Stock Photos, Royalty ...">
            <a:extLst>
              <a:ext uri="{FF2B5EF4-FFF2-40B4-BE49-F238E27FC236}">
                <a16:creationId xmlns:a16="http://schemas.microsoft.com/office/drawing/2014/main" id="{335804AD-7DBB-FE25-6B72-1E6CEE011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763" y="2471228"/>
            <a:ext cx="23241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31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659B62-59A4-71C7-1784-8B860A9853D2}"/>
              </a:ext>
            </a:extLst>
          </p:cNvPr>
          <p:cNvSpPr>
            <a:spLocks noGrp="1"/>
          </p:cNvSpPr>
          <p:nvPr>
            <p:ph type="title"/>
          </p:nvPr>
        </p:nvSpPr>
        <p:spPr>
          <a:xfrm>
            <a:off x="536859" y="1306360"/>
            <a:ext cx="8336975" cy="797070"/>
          </a:xfrm>
        </p:spPr>
        <p:txBody>
          <a:bodyPr/>
          <a:lstStyle/>
          <a:p>
            <a:r>
              <a:rPr lang="en-US" dirty="0"/>
              <a:t>Barriers to equity in </a:t>
            </a:r>
            <a:r>
              <a:rPr lang="en-US" dirty="0" err="1"/>
              <a:t>abe</a:t>
            </a:r>
            <a:endParaRPr lang="en-US" dirty="0"/>
          </a:p>
        </p:txBody>
      </p:sp>
      <p:sp>
        <p:nvSpPr>
          <p:cNvPr id="7" name="Content Placeholder 6">
            <a:extLst>
              <a:ext uri="{FF2B5EF4-FFF2-40B4-BE49-F238E27FC236}">
                <a16:creationId xmlns:a16="http://schemas.microsoft.com/office/drawing/2014/main" id="{D1B10757-F799-CF21-4F59-F715F168E986}"/>
              </a:ext>
            </a:extLst>
          </p:cNvPr>
          <p:cNvSpPr>
            <a:spLocks noGrp="1"/>
          </p:cNvSpPr>
          <p:nvPr>
            <p:ph idx="1"/>
          </p:nvPr>
        </p:nvSpPr>
        <p:spPr>
          <a:xfrm>
            <a:off x="536858" y="2449286"/>
            <a:ext cx="8336975" cy="3222172"/>
          </a:xfrm>
        </p:spPr>
        <p:txBody>
          <a:bodyPr/>
          <a:lstStyle/>
          <a:p>
            <a:r>
              <a:rPr lang="en-US" dirty="0"/>
              <a:t>Individual</a:t>
            </a:r>
          </a:p>
          <a:p>
            <a:pPr lvl="1"/>
            <a:r>
              <a:rPr lang="en-US" dirty="0"/>
              <a:t>Familial responsibilities</a:t>
            </a:r>
          </a:p>
          <a:p>
            <a:pPr lvl="1"/>
            <a:r>
              <a:rPr lang="en-US" dirty="0"/>
              <a:t>Lack of access</a:t>
            </a:r>
          </a:p>
          <a:p>
            <a:pPr lvl="1"/>
            <a:r>
              <a:rPr lang="en-US" dirty="0"/>
              <a:t>Lack of resources</a:t>
            </a:r>
          </a:p>
          <a:p>
            <a:pPr lvl="1"/>
            <a:r>
              <a:rPr lang="en-US" dirty="0"/>
              <a:t>Identity-based barriers </a:t>
            </a:r>
          </a:p>
          <a:p>
            <a:pPr lvl="1"/>
            <a:r>
              <a:rPr lang="en-US" dirty="0"/>
              <a:t>Attitudes</a:t>
            </a:r>
          </a:p>
          <a:p>
            <a:pPr marL="457200" lvl="1" indent="0">
              <a:buNone/>
            </a:pPr>
            <a:endParaRPr lang="en-US" dirty="0"/>
          </a:p>
          <a:p>
            <a:pPr marL="457200" lvl="1" indent="0">
              <a:buNone/>
            </a:pPr>
            <a:r>
              <a:rPr lang="en-US" dirty="0"/>
              <a:t>*While there are individual barriers, many of these can be traced back to the system and history of oppression</a:t>
            </a:r>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601F111A-7B3B-70D6-D39D-4DF33B2E229D}"/>
              </a:ext>
            </a:extLst>
          </p:cNvPr>
          <p:cNvSpPr>
            <a:spLocks noGrp="1"/>
          </p:cNvSpPr>
          <p:nvPr>
            <p:ph type="sldNum" sz="quarter" idx="12"/>
          </p:nvPr>
        </p:nvSpPr>
        <p:spPr/>
        <p:txBody>
          <a:bodyPr/>
          <a:lstStyle/>
          <a:p>
            <a:fld id="{DEE5BC03-7CE3-4FE3-BC0A-0ACCA8AC1F24}" type="slidenum">
              <a:rPr lang="en-US" smtClean="0"/>
              <a:pPr/>
              <a:t>12</a:t>
            </a:fld>
            <a:endParaRPr lang="en-US" dirty="0"/>
          </a:p>
        </p:txBody>
      </p:sp>
      <p:pic>
        <p:nvPicPr>
          <p:cNvPr id="5122" name="Picture 2" descr="Building confidence in using online ...">
            <a:extLst>
              <a:ext uri="{FF2B5EF4-FFF2-40B4-BE49-F238E27FC236}">
                <a16:creationId xmlns:a16="http://schemas.microsoft.com/office/drawing/2014/main" id="{CBC54945-DF71-B1B7-6AEB-EC0C171A8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036" y="2439142"/>
            <a:ext cx="33401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7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06E8-565C-3B36-A0A0-029B803692D6}"/>
              </a:ext>
            </a:extLst>
          </p:cNvPr>
          <p:cNvSpPr>
            <a:spLocks noGrp="1"/>
          </p:cNvSpPr>
          <p:nvPr>
            <p:ph type="title"/>
          </p:nvPr>
        </p:nvSpPr>
        <p:spPr/>
        <p:txBody>
          <a:bodyPr/>
          <a:lstStyle/>
          <a:p>
            <a:r>
              <a:rPr lang="en-US" dirty="0"/>
              <a:t>Educational Debt Framework</a:t>
            </a:r>
          </a:p>
        </p:txBody>
      </p:sp>
      <p:sp>
        <p:nvSpPr>
          <p:cNvPr id="3" name="Content Placeholder 2">
            <a:extLst>
              <a:ext uri="{FF2B5EF4-FFF2-40B4-BE49-F238E27FC236}">
                <a16:creationId xmlns:a16="http://schemas.microsoft.com/office/drawing/2014/main" id="{44802671-5149-5710-787C-0DB83DC23753}"/>
              </a:ext>
            </a:extLst>
          </p:cNvPr>
          <p:cNvSpPr>
            <a:spLocks noGrp="1"/>
          </p:cNvSpPr>
          <p:nvPr>
            <p:ph idx="1"/>
          </p:nvPr>
        </p:nvSpPr>
        <p:spPr>
          <a:xfrm>
            <a:off x="403512" y="2716338"/>
            <a:ext cx="8336975" cy="3537858"/>
          </a:xfrm>
        </p:spPr>
        <p:txBody>
          <a:bodyPr/>
          <a:lstStyle/>
          <a:p>
            <a:pPr marL="0" indent="0" algn="ctr">
              <a:spcBef>
                <a:spcPts val="0"/>
              </a:spcBef>
              <a:buNone/>
            </a:pPr>
            <a:r>
              <a:rPr lang="en-US" dirty="0"/>
              <a:t>“When we think of what we are combating as an achievement gap, we implicitly place the onus for closing that gap on the students, their families and their individual teachers and schools. But the notion of education debt requires us to think about how all of us, as members of a democratic society, are implicated in creating these achievement disparities.”</a:t>
            </a:r>
          </a:p>
          <a:p>
            <a:pPr marL="0" indent="0" algn="ctr">
              <a:spcBef>
                <a:spcPts val="0"/>
              </a:spcBef>
              <a:buNone/>
            </a:pPr>
            <a:endParaRPr lang="en-US" dirty="0"/>
          </a:p>
          <a:p>
            <a:pPr marL="0" indent="0" algn="ctr">
              <a:spcBef>
                <a:spcPts val="0"/>
              </a:spcBef>
              <a:buNone/>
            </a:pPr>
            <a:r>
              <a:rPr lang="en-US" dirty="0"/>
              <a:t>-Gloria Ladson-Billings</a:t>
            </a:r>
          </a:p>
        </p:txBody>
      </p:sp>
      <p:sp>
        <p:nvSpPr>
          <p:cNvPr id="4" name="Slide Number Placeholder 3">
            <a:extLst>
              <a:ext uri="{FF2B5EF4-FFF2-40B4-BE49-F238E27FC236}">
                <a16:creationId xmlns:a16="http://schemas.microsoft.com/office/drawing/2014/main" id="{7D11A4B3-3E99-72D3-ED4F-A0FEEBF0B6A2}"/>
              </a:ext>
            </a:extLst>
          </p:cNvPr>
          <p:cNvSpPr>
            <a:spLocks noGrp="1"/>
          </p:cNvSpPr>
          <p:nvPr>
            <p:ph type="sldNum" sz="quarter" idx="12"/>
          </p:nvPr>
        </p:nvSpPr>
        <p:spPr/>
        <p:txBody>
          <a:bodyPr/>
          <a:lstStyle/>
          <a:p>
            <a:fld id="{DEE5BC03-7CE3-4FE3-BC0A-0ACCA8AC1F24}" type="slidenum">
              <a:rPr lang="en-US" smtClean="0"/>
              <a:pPr/>
              <a:t>13</a:t>
            </a:fld>
            <a:endParaRPr lang="en-US" dirty="0"/>
          </a:p>
        </p:txBody>
      </p:sp>
      <p:sp>
        <p:nvSpPr>
          <p:cNvPr id="6" name="TextBox 5">
            <a:extLst>
              <a:ext uri="{FF2B5EF4-FFF2-40B4-BE49-F238E27FC236}">
                <a16:creationId xmlns:a16="http://schemas.microsoft.com/office/drawing/2014/main" id="{4D9D0881-D274-642D-8EAB-CB1FC98C2C72}"/>
              </a:ext>
            </a:extLst>
          </p:cNvPr>
          <p:cNvSpPr txBox="1"/>
          <p:nvPr/>
        </p:nvSpPr>
        <p:spPr>
          <a:xfrm>
            <a:off x="536860" y="1948471"/>
            <a:ext cx="4577442" cy="369332"/>
          </a:xfrm>
          <a:prstGeom prst="rect">
            <a:avLst/>
          </a:prstGeom>
          <a:noFill/>
        </p:spPr>
        <p:txBody>
          <a:bodyPr wrap="square">
            <a:spAutoFit/>
          </a:bodyPr>
          <a:lstStyle/>
          <a:p>
            <a:pPr marL="0" indent="0">
              <a:buNone/>
            </a:pPr>
            <a:r>
              <a:rPr lang="en-US" dirty="0">
                <a:solidFill>
                  <a:srgbClr val="003764"/>
                </a:solidFill>
              </a:rPr>
              <a:t>Ladson-Billings (2006)</a:t>
            </a:r>
          </a:p>
        </p:txBody>
      </p:sp>
    </p:spTree>
    <p:extLst>
      <p:ext uri="{BB962C8B-B14F-4D97-AF65-F5344CB8AC3E}">
        <p14:creationId xmlns:p14="http://schemas.microsoft.com/office/powerpoint/2010/main" val="384136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2317-5229-258D-40D2-00EF47A6B969}"/>
              </a:ext>
            </a:extLst>
          </p:cNvPr>
          <p:cNvSpPr>
            <a:spLocks noGrp="1"/>
          </p:cNvSpPr>
          <p:nvPr>
            <p:ph type="title"/>
          </p:nvPr>
        </p:nvSpPr>
        <p:spPr/>
        <p:txBody>
          <a:bodyPr/>
          <a:lstStyle/>
          <a:p>
            <a:r>
              <a:rPr lang="en-US" dirty="0"/>
              <a:t>What is your role?</a:t>
            </a:r>
          </a:p>
        </p:txBody>
      </p:sp>
      <p:sp>
        <p:nvSpPr>
          <p:cNvPr id="3" name="Content Placeholder 2">
            <a:extLst>
              <a:ext uri="{FF2B5EF4-FFF2-40B4-BE49-F238E27FC236}">
                <a16:creationId xmlns:a16="http://schemas.microsoft.com/office/drawing/2014/main" id="{73B4DCD7-DD10-8A02-0195-11A6D0CF5FD2}"/>
              </a:ext>
            </a:extLst>
          </p:cNvPr>
          <p:cNvSpPr>
            <a:spLocks noGrp="1"/>
          </p:cNvSpPr>
          <p:nvPr>
            <p:ph idx="1"/>
          </p:nvPr>
        </p:nvSpPr>
        <p:spPr/>
        <p:txBody>
          <a:bodyPr/>
          <a:lstStyle/>
          <a:p>
            <a:r>
              <a:rPr lang="en-US" dirty="0"/>
              <a:t>Administrators set the tone for equity within their departments and removing barriers to success.</a:t>
            </a:r>
          </a:p>
          <a:p>
            <a:pPr lvl="1"/>
            <a:r>
              <a:rPr lang="en-US" dirty="0"/>
              <a:t>Provide financial support</a:t>
            </a:r>
          </a:p>
          <a:p>
            <a:pPr lvl="1"/>
            <a:r>
              <a:rPr lang="en-US" dirty="0"/>
              <a:t>Create and enact policy to mitigate barriers to equity</a:t>
            </a:r>
          </a:p>
          <a:p>
            <a:pPr lvl="1"/>
            <a:r>
              <a:rPr lang="en-US" dirty="0"/>
              <a:t>Hold teams accountable for equity-centered practices</a:t>
            </a:r>
          </a:p>
          <a:p>
            <a:pPr lvl="1"/>
            <a:endParaRPr lang="en-US" dirty="0"/>
          </a:p>
          <a:p>
            <a:endParaRPr lang="en-US" dirty="0"/>
          </a:p>
        </p:txBody>
      </p:sp>
      <p:sp>
        <p:nvSpPr>
          <p:cNvPr id="4" name="Slide Number Placeholder 3">
            <a:extLst>
              <a:ext uri="{FF2B5EF4-FFF2-40B4-BE49-F238E27FC236}">
                <a16:creationId xmlns:a16="http://schemas.microsoft.com/office/drawing/2014/main" id="{3E39BAF8-F765-2643-90CF-16DE48659BE4}"/>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127955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CF82-2517-2E18-B1B7-A1CEC36D558E}"/>
              </a:ext>
            </a:extLst>
          </p:cNvPr>
          <p:cNvSpPr>
            <a:spLocks noGrp="1"/>
          </p:cNvSpPr>
          <p:nvPr>
            <p:ph type="title"/>
          </p:nvPr>
        </p:nvSpPr>
        <p:spPr>
          <a:xfrm>
            <a:off x="486494" y="1385541"/>
            <a:ext cx="3160715" cy="1409614"/>
          </a:xfrm>
        </p:spPr>
        <p:txBody>
          <a:bodyPr anchor="b">
            <a:normAutofit/>
          </a:bodyPr>
          <a:lstStyle/>
          <a:p>
            <a:r>
              <a:rPr lang="en-US" dirty="0"/>
              <a:t>Leading the charge</a:t>
            </a:r>
          </a:p>
        </p:txBody>
      </p:sp>
      <p:sp>
        <p:nvSpPr>
          <p:cNvPr id="4" name="Slide Number Placeholder 3">
            <a:extLst>
              <a:ext uri="{FF2B5EF4-FFF2-40B4-BE49-F238E27FC236}">
                <a16:creationId xmlns:a16="http://schemas.microsoft.com/office/drawing/2014/main" id="{2481D872-8D74-B254-52E3-DDA5B539B902}"/>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15</a:t>
            </a:fld>
            <a:endParaRPr lang="en-US" sz="700"/>
          </a:p>
        </p:txBody>
      </p:sp>
      <p:graphicFrame>
        <p:nvGraphicFramePr>
          <p:cNvPr id="6" name="Content Placeholder 2" descr="Questions posed from the speaker:">
            <a:extLst>
              <a:ext uri="{FF2B5EF4-FFF2-40B4-BE49-F238E27FC236}">
                <a16:creationId xmlns:a16="http://schemas.microsoft.com/office/drawing/2014/main" id="{EF61BE6B-628E-3A24-0108-31F100F04611}"/>
              </a:ext>
            </a:extLst>
          </p:cNvPr>
          <p:cNvGraphicFramePr>
            <a:graphicFrameLocks noGrp="1"/>
          </p:cNvGraphicFramePr>
          <p:nvPr>
            <p:ph idx="1"/>
            <p:extLst>
              <p:ext uri="{D42A27DB-BD31-4B8C-83A1-F6EECF244321}">
                <p14:modId xmlns:p14="http://schemas.microsoft.com/office/powerpoint/2010/main" val="3429016776"/>
              </p:ext>
            </p:extLst>
          </p:nvPr>
        </p:nvGraphicFramePr>
        <p:xfrm>
          <a:off x="3863540" y="1569027"/>
          <a:ext cx="5041469" cy="4812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Think-Pair-Share learning">
            <a:extLst>
              <a:ext uri="{FF2B5EF4-FFF2-40B4-BE49-F238E27FC236}">
                <a16:creationId xmlns:a16="http://schemas.microsoft.com/office/drawing/2014/main" id="{E3F01B20-D363-15E4-C442-8BA6ED0EB6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608" r="10819" b="5612"/>
          <a:stretch/>
        </p:blipFill>
        <p:spPr bwMode="auto">
          <a:xfrm>
            <a:off x="391886" y="3429000"/>
            <a:ext cx="2993572" cy="201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9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5396-0958-5FC6-66B8-EB4ABEA5B999}"/>
              </a:ext>
            </a:extLst>
          </p:cNvPr>
          <p:cNvSpPr>
            <a:spLocks noGrp="1"/>
          </p:cNvSpPr>
          <p:nvPr>
            <p:ph type="title"/>
          </p:nvPr>
        </p:nvSpPr>
        <p:spPr>
          <a:xfrm>
            <a:off x="838200" y="620485"/>
            <a:ext cx="6651171" cy="1302717"/>
          </a:xfrm>
        </p:spPr>
        <p:txBody>
          <a:bodyPr anchor="b">
            <a:normAutofit/>
          </a:bodyPr>
          <a:lstStyle/>
          <a:p>
            <a:r>
              <a:rPr lang="en-US" sz="3000" dirty="0"/>
              <a:t>Cultural WEALTH and asset-based approaches</a:t>
            </a:r>
          </a:p>
        </p:txBody>
      </p:sp>
      <p:pic>
        <p:nvPicPr>
          <p:cNvPr id="1026" name="Picture 2" descr="Leveraging Students' Community Cultural Wealth: Moving from Deficit to  Asset-Based Approaches to Student Success&#10;Aspirational capital, familial capital, social capital, navigational capital, resistant capital, linguistic capital">
            <a:extLst>
              <a:ext uri="{FF2B5EF4-FFF2-40B4-BE49-F238E27FC236}">
                <a16:creationId xmlns:a16="http://schemas.microsoft.com/office/drawing/2014/main" id="{644E41A7-AF67-0139-5678-F27B3ACE96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45546" y="1903216"/>
            <a:ext cx="6143825" cy="4722447"/>
          </a:xfrm>
          <a:prstGeom prst="rect">
            <a:avLst/>
          </a:prstGeom>
          <a:solidFill>
            <a:srgbClr val="FFFFFF"/>
          </a:solidFill>
        </p:spPr>
      </p:pic>
      <p:sp>
        <p:nvSpPr>
          <p:cNvPr id="4" name="Slide Number Placeholder 3">
            <a:extLst>
              <a:ext uri="{FF2B5EF4-FFF2-40B4-BE49-F238E27FC236}">
                <a16:creationId xmlns:a16="http://schemas.microsoft.com/office/drawing/2014/main" id="{71E0902C-5109-2FCA-BD3B-7E043053EF94}"/>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16</a:t>
            </a:fld>
            <a:endParaRPr lang="en-US" sz="700"/>
          </a:p>
        </p:txBody>
      </p:sp>
    </p:spTree>
    <p:extLst>
      <p:ext uri="{BB962C8B-B14F-4D97-AF65-F5344CB8AC3E}">
        <p14:creationId xmlns:p14="http://schemas.microsoft.com/office/powerpoint/2010/main" val="425460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845A-48B3-05ED-E156-684EEB323274}"/>
              </a:ext>
            </a:extLst>
          </p:cNvPr>
          <p:cNvSpPr>
            <a:spLocks noGrp="1"/>
          </p:cNvSpPr>
          <p:nvPr>
            <p:ph type="title"/>
          </p:nvPr>
        </p:nvSpPr>
        <p:spPr/>
        <p:txBody>
          <a:bodyPr/>
          <a:lstStyle/>
          <a:p>
            <a:r>
              <a:rPr lang="en-US" dirty="0"/>
              <a:t>Ready for Rigor</a:t>
            </a:r>
          </a:p>
        </p:txBody>
      </p:sp>
      <p:sp>
        <p:nvSpPr>
          <p:cNvPr id="3" name="Text Placeholder 2">
            <a:extLst>
              <a:ext uri="{FF2B5EF4-FFF2-40B4-BE49-F238E27FC236}">
                <a16:creationId xmlns:a16="http://schemas.microsoft.com/office/drawing/2014/main" id="{F2E282BA-985C-6DC4-E3AB-A57410B8F284}"/>
              </a:ext>
            </a:extLst>
          </p:cNvPr>
          <p:cNvSpPr>
            <a:spLocks noGrp="1"/>
          </p:cNvSpPr>
          <p:nvPr>
            <p:ph type="body" sz="half" idx="2"/>
          </p:nvPr>
        </p:nvSpPr>
        <p:spPr/>
        <p:txBody>
          <a:bodyPr/>
          <a:lstStyle/>
          <a:p>
            <a:r>
              <a:rPr lang="en-US" dirty="0"/>
              <a:t>Hammond, 2013 </a:t>
            </a:r>
          </a:p>
        </p:txBody>
      </p:sp>
      <p:pic>
        <p:nvPicPr>
          <p:cNvPr id="7" name="Content Placeholder 6" descr="A diagram of a student's learning process&#10;&#10;Description automatically generated">
            <a:extLst>
              <a:ext uri="{FF2B5EF4-FFF2-40B4-BE49-F238E27FC236}">
                <a16:creationId xmlns:a16="http://schemas.microsoft.com/office/drawing/2014/main" id="{F7376F8C-30A6-9C5B-8B24-3B80A8D0CC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61509" y="426496"/>
            <a:ext cx="4527954" cy="5631993"/>
          </a:xfrm>
        </p:spPr>
      </p:pic>
      <p:sp>
        <p:nvSpPr>
          <p:cNvPr id="5" name="Slide Number Placeholder 4">
            <a:extLst>
              <a:ext uri="{FF2B5EF4-FFF2-40B4-BE49-F238E27FC236}">
                <a16:creationId xmlns:a16="http://schemas.microsoft.com/office/drawing/2014/main" id="{49C3382D-1287-22AD-A2DA-988022783C36}"/>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41609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83D87C-48DA-96B8-45F8-ABE5B66967F7}"/>
              </a:ext>
            </a:extLst>
          </p:cNvPr>
          <p:cNvSpPr>
            <a:spLocks noGrp="1"/>
          </p:cNvSpPr>
          <p:nvPr>
            <p:ph type="title"/>
          </p:nvPr>
        </p:nvSpPr>
        <p:spPr/>
        <p:txBody>
          <a:bodyPr/>
          <a:lstStyle/>
          <a:p>
            <a:r>
              <a:rPr lang="en-US" dirty="0"/>
              <a:t>Courageous leadership</a:t>
            </a:r>
          </a:p>
        </p:txBody>
      </p:sp>
      <p:graphicFrame>
        <p:nvGraphicFramePr>
          <p:cNvPr id="8" name="Content Placeholder 7" descr="Power Sharing&#10;Create Brave Space&#10;Culturally Responsive Communication&#10;Self-Reflection, Development &amp; Accountability&#10;Integrity&#10;Cross-Cultural Relationship-Building&#10;Risk-Taking&#10;">
            <a:extLst>
              <a:ext uri="{FF2B5EF4-FFF2-40B4-BE49-F238E27FC236}">
                <a16:creationId xmlns:a16="http://schemas.microsoft.com/office/drawing/2014/main" id="{D2157B5E-1A91-7B81-B279-77DD39D847E7}"/>
              </a:ext>
            </a:extLst>
          </p:cNvPr>
          <p:cNvGraphicFramePr>
            <a:graphicFrameLocks noGrp="1"/>
          </p:cNvGraphicFramePr>
          <p:nvPr>
            <p:ph idx="1"/>
            <p:extLst>
              <p:ext uri="{D42A27DB-BD31-4B8C-83A1-F6EECF244321}">
                <p14:modId xmlns:p14="http://schemas.microsoft.com/office/powerpoint/2010/main" val="96858446"/>
              </p:ext>
            </p:extLst>
          </p:nvPr>
        </p:nvGraphicFramePr>
        <p:xfrm>
          <a:off x="536575" y="2414588"/>
          <a:ext cx="8337550" cy="375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5BC3CB60-05B0-FDD0-54D7-6747CE020BE6}"/>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12157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F1C4-E5B5-E198-433C-1E72943DA77A}"/>
              </a:ext>
            </a:extLst>
          </p:cNvPr>
          <p:cNvSpPr>
            <a:spLocks noGrp="1"/>
          </p:cNvSpPr>
          <p:nvPr>
            <p:ph type="title"/>
          </p:nvPr>
        </p:nvSpPr>
        <p:spPr/>
        <p:txBody>
          <a:bodyPr/>
          <a:lstStyle/>
          <a:p>
            <a:r>
              <a:rPr lang="en-US" dirty="0"/>
              <a:t>Power Sharing</a:t>
            </a:r>
          </a:p>
        </p:txBody>
      </p:sp>
      <p:sp>
        <p:nvSpPr>
          <p:cNvPr id="3" name="Content Placeholder 2">
            <a:extLst>
              <a:ext uri="{FF2B5EF4-FFF2-40B4-BE49-F238E27FC236}">
                <a16:creationId xmlns:a16="http://schemas.microsoft.com/office/drawing/2014/main" id="{22C48712-41CD-9CF8-23AD-553240B4F205}"/>
              </a:ext>
            </a:extLst>
          </p:cNvPr>
          <p:cNvSpPr>
            <a:spLocks noGrp="1"/>
          </p:cNvSpPr>
          <p:nvPr>
            <p:ph idx="1"/>
          </p:nvPr>
        </p:nvSpPr>
        <p:spPr>
          <a:xfrm>
            <a:off x="536859" y="2055927"/>
            <a:ext cx="8336975" cy="3757046"/>
          </a:xfrm>
        </p:spPr>
        <p:txBody>
          <a:bodyPr/>
          <a:lstStyle/>
          <a:p>
            <a:r>
              <a:rPr lang="en-US" dirty="0"/>
              <a:t>What does power look like in your institution? (Does power lie with the senior leadership? The board? The student?)</a:t>
            </a:r>
          </a:p>
          <a:p>
            <a:r>
              <a:rPr lang="en-US" dirty="0"/>
              <a:t>Norms/Culture</a:t>
            </a:r>
          </a:p>
          <a:p>
            <a:r>
              <a:rPr lang="en-US" dirty="0"/>
              <a:t>Is there a mechanism to utilize equitable practices to ensure all voices are heard?</a:t>
            </a:r>
          </a:p>
          <a:p>
            <a:r>
              <a:rPr lang="en-US" dirty="0"/>
              <a:t>E.Q.U.I.T.Y. Decision-Making Framework</a:t>
            </a:r>
          </a:p>
          <a:p>
            <a:r>
              <a:rPr lang="en-US" dirty="0"/>
              <a:t>Check-ins and follow-ups</a:t>
            </a:r>
          </a:p>
          <a:p>
            <a:r>
              <a:rPr lang="en-US" dirty="0"/>
              <a:t>Share what you know (give access, mentor, sponsorship)</a:t>
            </a:r>
          </a:p>
        </p:txBody>
      </p:sp>
      <p:sp>
        <p:nvSpPr>
          <p:cNvPr id="4" name="Slide Number Placeholder 3">
            <a:extLst>
              <a:ext uri="{FF2B5EF4-FFF2-40B4-BE49-F238E27FC236}">
                <a16:creationId xmlns:a16="http://schemas.microsoft.com/office/drawing/2014/main" id="{7C1BC623-36BE-E81F-2F3B-9DEC2B520431}"/>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144064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0220-5110-4554-BED4-128B50922AB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78FD27E-5310-D276-925A-1E11A9D11564}"/>
              </a:ext>
            </a:extLst>
          </p:cNvPr>
          <p:cNvSpPr>
            <a:spLocks noGrp="1"/>
          </p:cNvSpPr>
          <p:nvPr>
            <p:ph idx="1"/>
          </p:nvPr>
        </p:nvSpPr>
        <p:spPr/>
        <p:txBody>
          <a:bodyPr/>
          <a:lstStyle/>
          <a:p>
            <a:r>
              <a:rPr lang="en-US" dirty="0"/>
              <a:t>Barriers to Equity</a:t>
            </a:r>
          </a:p>
          <a:p>
            <a:r>
              <a:rPr lang="en-US" dirty="0"/>
              <a:t>Educational Debt Framework</a:t>
            </a:r>
          </a:p>
          <a:p>
            <a:r>
              <a:rPr lang="en-US" dirty="0"/>
              <a:t>Leading the Charge</a:t>
            </a:r>
          </a:p>
          <a:p>
            <a:r>
              <a:rPr lang="en-US" dirty="0"/>
              <a:t>Courageous Leadership</a:t>
            </a:r>
          </a:p>
          <a:p>
            <a:r>
              <a:rPr lang="en-US" dirty="0"/>
              <a:t>Call to Action</a:t>
            </a:r>
          </a:p>
        </p:txBody>
      </p:sp>
      <p:sp>
        <p:nvSpPr>
          <p:cNvPr id="4" name="Slide Number Placeholder 3">
            <a:extLst>
              <a:ext uri="{FF2B5EF4-FFF2-40B4-BE49-F238E27FC236}">
                <a16:creationId xmlns:a16="http://schemas.microsoft.com/office/drawing/2014/main" id="{7FE0CF59-C30B-0E2E-CF7F-85F600547856}"/>
              </a:ext>
            </a:extLst>
          </p:cNvPr>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234674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F1C4-E5B5-E198-433C-1E72943DA77A}"/>
              </a:ext>
            </a:extLst>
          </p:cNvPr>
          <p:cNvSpPr>
            <a:spLocks noGrp="1"/>
          </p:cNvSpPr>
          <p:nvPr>
            <p:ph type="title"/>
          </p:nvPr>
        </p:nvSpPr>
        <p:spPr>
          <a:xfrm>
            <a:off x="536858" y="1321916"/>
            <a:ext cx="8336975" cy="797070"/>
          </a:xfrm>
        </p:spPr>
        <p:txBody>
          <a:bodyPr/>
          <a:lstStyle/>
          <a:p>
            <a:r>
              <a:rPr lang="en-US" dirty="0"/>
              <a:t>Create brave space</a:t>
            </a:r>
          </a:p>
        </p:txBody>
      </p:sp>
      <p:sp>
        <p:nvSpPr>
          <p:cNvPr id="3" name="Content Placeholder 2">
            <a:extLst>
              <a:ext uri="{FF2B5EF4-FFF2-40B4-BE49-F238E27FC236}">
                <a16:creationId xmlns:a16="http://schemas.microsoft.com/office/drawing/2014/main" id="{22C48712-41CD-9CF8-23AD-553240B4F205}"/>
              </a:ext>
            </a:extLst>
          </p:cNvPr>
          <p:cNvSpPr>
            <a:spLocks noGrp="1"/>
          </p:cNvSpPr>
          <p:nvPr>
            <p:ph idx="1"/>
          </p:nvPr>
        </p:nvSpPr>
        <p:spPr>
          <a:xfrm>
            <a:off x="536857" y="1840624"/>
            <a:ext cx="8336975" cy="3757046"/>
          </a:xfrm>
        </p:spPr>
        <p:txBody>
          <a:bodyPr/>
          <a:lstStyle/>
          <a:p>
            <a:pPr>
              <a:lnSpc>
                <a:spcPct val="100000"/>
              </a:lnSpc>
              <a:spcBef>
                <a:spcPts val="0"/>
              </a:spcBef>
            </a:pPr>
            <a:r>
              <a:rPr lang="en-US" sz="2400" dirty="0"/>
              <a:t>Leaders should create forums for their employees or colleagues to bring their full, authentic selves to the institution</a:t>
            </a:r>
          </a:p>
          <a:p>
            <a:pPr>
              <a:lnSpc>
                <a:spcPct val="100000"/>
              </a:lnSpc>
              <a:spcBef>
                <a:spcPts val="0"/>
              </a:spcBef>
            </a:pPr>
            <a:r>
              <a:rPr lang="en-US" sz="2400" dirty="0"/>
              <a:t>Encourage engagement with Employee Resource Groups or Affinity Groups</a:t>
            </a:r>
          </a:p>
          <a:p>
            <a:pPr>
              <a:lnSpc>
                <a:spcPct val="100000"/>
              </a:lnSpc>
              <a:spcBef>
                <a:spcPts val="0"/>
              </a:spcBef>
            </a:pPr>
            <a:r>
              <a:rPr lang="en-US" sz="2400" dirty="0"/>
              <a:t>Challenge White Supremacy Culture as it may show up in your department</a:t>
            </a:r>
          </a:p>
          <a:p>
            <a:pPr>
              <a:lnSpc>
                <a:spcPct val="100000"/>
              </a:lnSpc>
              <a:spcBef>
                <a:spcPts val="0"/>
              </a:spcBef>
            </a:pPr>
            <a:r>
              <a:rPr lang="en-US" sz="2400" dirty="0"/>
              <a:t>Model vulnerability</a:t>
            </a:r>
          </a:p>
          <a:p>
            <a:pPr>
              <a:lnSpc>
                <a:spcPct val="100000"/>
              </a:lnSpc>
              <a:spcBef>
                <a:spcPts val="0"/>
              </a:spcBef>
            </a:pPr>
            <a:r>
              <a:rPr lang="en-US" sz="2400" dirty="0"/>
              <a:t>Set the stage and create space for critical dialogue</a:t>
            </a:r>
          </a:p>
          <a:p>
            <a:pPr>
              <a:lnSpc>
                <a:spcPct val="100000"/>
              </a:lnSpc>
              <a:spcBef>
                <a:spcPts val="0"/>
              </a:spcBef>
            </a:pPr>
            <a:r>
              <a:rPr lang="en-US" sz="2400" dirty="0"/>
              <a:t>Take risks – be willing to speak up and speak out against behavior, policy, or practice that could hinder equity sustainability</a:t>
            </a:r>
          </a:p>
          <a:p>
            <a:pPr>
              <a:lnSpc>
                <a:spcPct val="100000"/>
              </a:lnSpc>
              <a:spcBef>
                <a:spcPts val="0"/>
              </a:spcBef>
            </a:pPr>
            <a:r>
              <a:rPr lang="en-US" sz="2400" dirty="0"/>
              <a:t>Question your own assumptions</a:t>
            </a:r>
          </a:p>
        </p:txBody>
      </p:sp>
      <p:sp>
        <p:nvSpPr>
          <p:cNvPr id="4" name="Slide Number Placeholder 3">
            <a:extLst>
              <a:ext uri="{FF2B5EF4-FFF2-40B4-BE49-F238E27FC236}">
                <a16:creationId xmlns:a16="http://schemas.microsoft.com/office/drawing/2014/main" id="{7C1BC623-36BE-E81F-2F3B-9DEC2B520431}"/>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339754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F1C4-E5B5-E198-433C-1E72943DA77A}"/>
              </a:ext>
            </a:extLst>
          </p:cNvPr>
          <p:cNvSpPr>
            <a:spLocks noGrp="1"/>
          </p:cNvSpPr>
          <p:nvPr>
            <p:ph type="title"/>
          </p:nvPr>
        </p:nvSpPr>
        <p:spPr>
          <a:xfrm>
            <a:off x="536858" y="1321916"/>
            <a:ext cx="8336975" cy="797070"/>
          </a:xfrm>
        </p:spPr>
        <p:txBody>
          <a:bodyPr/>
          <a:lstStyle/>
          <a:p>
            <a:r>
              <a:rPr lang="en-US" sz="3200" dirty="0"/>
              <a:t>Culturally responsive communication</a:t>
            </a:r>
          </a:p>
        </p:txBody>
      </p:sp>
      <p:sp>
        <p:nvSpPr>
          <p:cNvPr id="3" name="Content Placeholder 2">
            <a:extLst>
              <a:ext uri="{FF2B5EF4-FFF2-40B4-BE49-F238E27FC236}">
                <a16:creationId xmlns:a16="http://schemas.microsoft.com/office/drawing/2014/main" id="{22C48712-41CD-9CF8-23AD-553240B4F205}"/>
              </a:ext>
            </a:extLst>
          </p:cNvPr>
          <p:cNvSpPr>
            <a:spLocks noGrp="1"/>
          </p:cNvSpPr>
          <p:nvPr>
            <p:ph idx="1"/>
          </p:nvPr>
        </p:nvSpPr>
        <p:spPr>
          <a:xfrm>
            <a:off x="536857" y="1971253"/>
            <a:ext cx="8336975" cy="3757046"/>
          </a:xfrm>
        </p:spPr>
        <p:txBody>
          <a:bodyPr/>
          <a:lstStyle/>
          <a:p>
            <a:pPr>
              <a:lnSpc>
                <a:spcPct val="100000"/>
              </a:lnSpc>
              <a:spcBef>
                <a:spcPts val="0"/>
              </a:spcBef>
            </a:pPr>
            <a:r>
              <a:rPr lang="en-US" sz="2400" dirty="0"/>
              <a:t>Language – ensure language is up-to-date and culturally sound using asset-based language</a:t>
            </a:r>
          </a:p>
          <a:p>
            <a:pPr>
              <a:lnSpc>
                <a:spcPct val="100000"/>
              </a:lnSpc>
              <a:spcBef>
                <a:spcPts val="0"/>
              </a:spcBef>
            </a:pPr>
            <a:r>
              <a:rPr lang="en-US" sz="2400" dirty="0"/>
              <a:t>Challenge White Supremacy Culture –</a:t>
            </a:r>
          </a:p>
          <a:p>
            <a:pPr>
              <a:lnSpc>
                <a:spcPct val="100000"/>
              </a:lnSpc>
              <a:spcBef>
                <a:spcPts val="0"/>
              </a:spcBef>
            </a:pPr>
            <a:r>
              <a:rPr lang="en-US" sz="2400" dirty="0"/>
              <a:t>Understand context (historical, situational, in-the-moment)</a:t>
            </a:r>
          </a:p>
          <a:p>
            <a:pPr lvl="1">
              <a:lnSpc>
                <a:spcPct val="100000"/>
              </a:lnSpc>
              <a:spcBef>
                <a:spcPts val="0"/>
              </a:spcBef>
            </a:pPr>
            <a:r>
              <a:rPr lang="en-US" sz="2000" dirty="0"/>
              <a:t>Name the historical inequities</a:t>
            </a:r>
          </a:p>
          <a:p>
            <a:pPr>
              <a:lnSpc>
                <a:spcPct val="100000"/>
              </a:lnSpc>
              <a:spcBef>
                <a:spcPts val="0"/>
              </a:spcBef>
            </a:pPr>
            <a:r>
              <a:rPr lang="en-US" sz="2400" dirty="0"/>
              <a:t>Utilize equity-centered communications frameworks to interrupt problematic and biased behavior</a:t>
            </a:r>
          </a:p>
        </p:txBody>
      </p:sp>
      <p:sp>
        <p:nvSpPr>
          <p:cNvPr id="4" name="Slide Number Placeholder 3">
            <a:extLst>
              <a:ext uri="{FF2B5EF4-FFF2-40B4-BE49-F238E27FC236}">
                <a16:creationId xmlns:a16="http://schemas.microsoft.com/office/drawing/2014/main" id="{7C1BC623-36BE-E81F-2F3B-9DEC2B520431}"/>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406026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F1C4-E5B5-E198-433C-1E72943DA77A}"/>
              </a:ext>
            </a:extLst>
          </p:cNvPr>
          <p:cNvSpPr>
            <a:spLocks noGrp="1"/>
          </p:cNvSpPr>
          <p:nvPr>
            <p:ph type="title"/>
          </p:nvPr>
        </p:nvSpPr>
        <p:spPr>
          <a:xfrm>
            <a:off x="536858" y="1321916"/>
            <a:ext cx="8336975" cy="797070"/>
          </a:xfrm>
        </p:spPr>
        <p:txBody>
          <a:bodyPr/>
          <a:lstStyle/>
          <a:p>
            <a:r>
              <a:rPr lang="en-US" sz="3200" dirty="0"/>
              <a:t>integrity</a:t>
            </a:r>
          </a:p>
        </p:txBody>
      </p:sp>
      <p:sp>
        <p:nvSpPr>
          <p:cNvPr id="3" name="Content Placeholder 2">
            <a:extLst>
              <a:ext uri="{FF2B5EF4-FFF2-40B4-BE49-F238E27FC236}">
                <a16:creationId xmlns:a16="http://schemas.microsoft.com/office/drawing/2014/main" id="{22C48712-41CD-9CF8-23AD-553240B4F205}"/>
              </a:ext>
            </a:extLst>
          </p:cNvPr>
          <p:cNvSpPr>
            <a:spLocks noGrp="1"/>
          </p:cNvSpPr>
          <p:nvPr>
            <p:ph idx="1"/>
          </p:nvPr>
        </p:nvSpPr>
        <p:spPr>
          <a:xfrm>
            <a:off x="536857" y="2286938"/>
            <a:ext cx="8336975" cy="3757046"/>
          </a:xfrm>
        </p:spPr>
        <p:txBody>
          <a:bodyPr/>
          <a:lstStyle/>
          <a:p>
            <a:pPr>
              <a:lnSpc>
                <a:spcPct val="100000"/>
              </a:lnSpc>
              <a:spcBef>
                <a:spcPts val="0"/>
              </a:spcBef>
            </a:pPr>
            <a:r>
              <a:rPr lang="en-US" sz="2400" dirty="0"/>
              <a:t>Align words with action </a:t>
            </a:r>
          </a:p>
          <a:p>
            <a:pPr>
              <a:lnSpc>
                <a:spcPct val="100000"/>
              </a:lnSpc>
              <a:spcBef>
                <a:spcPts val="0"/>
              </a:spcBef>
            </a:pPr>
            <a:r>
              <a:rPr lang="en-US" sz="2400" dirty="0"/>
              <a:t>Foster an environment of respect</a:t>
            </a:r>
          </a:p>
          <a:p>
            <a:pPr>
              <a:lnSpc>
                <a:spcPct val="100000"/>
              </a:lnSpc>
              <a:spcBef>
                <a:spcPts val="0"/>
              </a:spcBef>
            </a:pPr>
            <a:r>
              <a:rPr lang="en-US" sz="2400" dirty="0"/>
              <a:t>Build authentic trust with employees or colleagues</a:t>
            </a:r>
          </a:p>
          <a:p>
            <a:pPr>
              <a:lnSpc>
                <a:spcPct val="100000"/>
              </a:lnSpc>
              <a:spcBef>
                <a:spcPts val="0"/>
              </a:spcBef>
            </a:pPr>
            <a:r>
              <a:rPr lang="en-US" sz="2400" dirty="0"/>
              <a:t>Mean what you say and say what you mean, respectfully</a:t>
            </a:r>
          </a:p>
          <a:p>
            <a:pPr>
              <a:lnSpc>
                <a:spcPct val="100000"/>
              </a:lnSpc>
              <a:spcBef>
                <a:spcPts val="0"/>
              </a:spcBef>
            </a:pPr>
            <a:r>
              <a:rPr lang="en-US" sz="2400" dirty="0"/>
              <a:t>Allyship (Amplify voices of the marginalized; speak truth to power)</a:t>
            </a:r>
          </a:p>
          <a:p>
            <a:pPr>
              <a:lnSpc>
                <a:spcPct val="100000"/>
              </a:lnSpc>
              <a:spcBef>
                <a:spcPts val="0"/>
              </a:spcBef>
            </a:pPr>
            <a:r>
              <a:rPr lang="en-US" sz="2400" dirty="0"/>
              <a:t>Live into your values – choose integrity over silence (</a:t>
            </a:r>
            <a:r>
              <a:rPr lang="en-US" sz="2400" dirty="0" err="1"/>
              <a:t>Brene</a:t>
            </a:r>
            <a:r>
              <a:rPr lang="en-US" sz="2400" dirty="0"/>
              <a:t> Brown)</a:t>
            </a:r>
          </a:p>
        </p:txBody>
      </p:sp>
      <p:sp>
        <p:nvSpPr>
          <p:cNvPr id="4" name="Slide Number Placeholder 3">
            <a:extLst>
              <a:ext uri="{FF2B5EF4-FFF2-40B4-BE49-F238E27FC236}">
                <a16:creationId xmlns:a16="http://schemas.microsoft.com/office/drawing/2014/main" id="{7C1BC623-36BE-E81F-2F3B-9DEC2B520431}"/>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386957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F1C4-E5B5-E198-433C-1E72943DA77A}"/>
              </a:ext>
            </a:extLst>
          </p:cNvPr>
          <p:cNvSpPr>
            <a:spLocks noGrp="1"/>
          </p:cNvSpPr>
          <p:nvPr>
            <p:ph type="title"/>
          </p:nvPr>
        </p:nvSpPr>
        <p:spPr>
          <a:xfrm>
            <a:off x="536858" y="1321916"/>
            <a:ext cx="8336975" cy="797070"/>
          </a:xfrm>
        </p:spPr>
        <p:txBody>
          <a:bodyPr/>
          <a:lstStyle/>
          <a:p>
            <a:r>
              <a:rPr lang="en-US" sz="3200" dirty="0"/>
              <a:t>Cross-cultural relationship-building</a:t>
            </a:r>
          </a:p>
        </p:txBody>
      </p:sp>
      <p:sp>
        <p:nvSpPr>
          <p:cNvPr id="3" name="Content Placeholder 2">
            <a:extLst>
              <a:ext uri="{FF2B5EF4-FFF2-40B4-BE49-F238E27FC236}">
                <a16:creationId xmlns:a16="http://schemas.microsoft.com/office/drawing/2014/main" id="{22C48712-41CD-9CF8-23AD-553240B4F205}"/>
              </a:ext>
            </a:extLst>
          </p:cNvPr>
          <p:cNvSpPr>
            <a:spLocks noGrp="1"/>
          </p:cNvSpPr>
          <p:nvPr>
            <p:ph idx="1"/>
          </p:nvPr>
        </p:nvSpPr>
        <p:spPr>
          <a:xfrm>
            <a:off x="536857" y="2286938"/>
            <a:ext cx="8336975" cy="3757046"/>
          </a:xfrm>
        </p:spPr>
        <p:txBody>
          <a:bodyPr/>
          <a:lstStyle/>
          <a:p>
            <a:pPr>
              <a:lnSpc>
                <a:spcPct val="100000"/>
              </a:lnSpc>
              <a:spcBef>
                <a:spcPts val="0"/>
              </a:spcBef>
            </a:pPr>
            <a:r>
              <a:rPr lang="en-US" sz="2400" dirty="0"/>
              <a:t>Education through meaningful relationships</a:t>
            </a:r>
          </a:p>
          <a:p>
            <a:pPr>
              <a:lnSpc>
                <a:spcPct val="100000"/>
              </a:lnSpc>
              <a:spcBef>
                <a:spcPts val="0"/>
              </a:spcBef>
            </a:pPr>
            <a:r>
              <a:rPr lang="en-US" sz="2400" dirty="0"/>
              <a:t>Seek to understand cultural nuances without judgement (time, space, communication style)</a:t>
            </a:r>
          </a:p>
          <a:p>
            <a:pPr>
              <a:lnSpc>
                <a:spcPct val="100000"/>
              </a:lnSpc>
              <a:spcBef>
                <a:spcPts val="0"/>
              </a:spcBef>
            </a:pPr>
            <a:r>
              <a:rPr lang="en-US" sz="2400" dirty="0"/>
              <a:t>Be okay with discomfort as you are learning (Avoid cultural taxation and harm)</a:t>
            </a:r>
          </a:p>
          <a:p>
            <a:pPr>
              <a:lnSpc>
                <a:spcPct val="100000"/>
              </a:lnSpc>
              <a:spcBef>
                <a:spcPts val="0"/>
              </a:spcBef>
            </a:pPr>
            <a:r>
              <a:rPr lang="en-US" sz="2400" dirty="0"/>
              <a:t>Build spaces for employees or colleagues to show up authentically</a:t>
            </a:r>
          </a:p>
          <a:p>
            <a:pPr>
              <a:lnSpc>
                <a:spcPct val="100000"/>
              </a:lnSpc>
              <a:spcBef>
                <a:spcPts val="0"/>
              </a:spcBef>
            </a:pPr>
            <a:r>
              <a:rPr lang="en-US" sz="2400" dirty="0"/>
              <a:t>Be humble</a:t>
            </a:r>
          </a:p>
          <a:p>
            <a:pPr>
              <a:lnSpc>
                <a:spcPct val="100000"/>
              </a:lnSpc>
              <a:spcBef>
                <a:spcPts val="0"/>
              </a:spcBef>
            </a:pPr>
            <a:r>
              <a:rPr lang="en-US" sz="2400" dirty="0"/>
              <a:t>Trust is critical</a:t>
            </a:r>
          </a:p>
        </p:txBody>
      </p:sp>
      <p:sp>
        <p:nvSpPr>
          <p:cNvPr id="4" name="Slide Number Placeholder 3">
            <a:extLst>
              <a:ext uri="{FF2B5EF4-FFF2-40B4-BE49-F238E27FC236}">
                <a16:creationId xmlns:a16="http://schemas.microsoft.com/office/drawing/2014/main" id="{7C1BC623-36BE-E81F-2F3B-9DEC2B520431}"/>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1337456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F1C4-E5B5-E198-433C-1E72943DA77A}"/>
              </a:ext>
            </a:extLst>
          </p:cNvPr>
          <p:cNvSpPr>
            <a:spLocks noGrp="1"/>
          </p:cNvSpPr>
          <p:nvPr>
            <p:ph type="title"/>
          </p:nvPr>
        </p:nvSpPr>
        <p:spPr>
          <a:xfrm>
            <a:off x="536858" y="1321916"/>
            <a:ext cx="8336975" cy="797070"/>
          </a:xfrm>
        </p:spPr>
        <p:txBody>
          <a:bodyPr/>
          <a:lstStyle/>
          <a:p>
            <a:r>
              <a:rPr lang="en-US" sz="3200" dirty="0"/>
              <a:t>Risk-taking</a:t>
            </a:r>
          </a:p>
        </p:txBody>
      </p:sp>
      <p:sp>
        <p:nvSpPr>
          <p:cNvPr id="3" name="Content Placeholder 2">
            <a:extLst>
              <a:ext uri="{FF2B5EF4-FFF2-40B4-BE49-F238E27FC236}">
                <a16:creationId xmlns:a16="http://schemas.microsoft.com/office/drawing/2014/main" id="{22C48712-41CD-9CF8-23AD-553240B4F205}"/>
              </a:ext>
            </a:extLst>
          </p:cNvPr>
          <p:cNvSpPr>
            <a:spLocks noGrp="1"/>
          </p:cNvSpPr>
          <p:nvPr>
            <p:ph idx="1"/>
          </p:nvPr>
        </p:nvSpPr>
        <p:spPr>
          <a:xfrm>
            <a:off x="536857" y="2286938"/>
            <a:ext cx="8336975" cy="3757046"/>
          </a:xfrm>
        </p:spPr>
        <p:txBody>
          <a:bodyPr/>
          <a:lstStyle/>
          <a:p>
            <a:pPr>
              <a:lnSpc>
                <a:spcPct val="100000"/>
              </a:lnSpc>
              <a:spcBef>
                <a:spcPts val="0"/>
              </a:spcBef>
            </a:pPr>
            <a:r>
              <a:rPr lang="en-US" sz="2400" dirty="0"/>
              <a:t>Risks are inevitable; remember be okay with discomfort</a:t>
            </a:r>
          </a:p>
          <a:p>
            <a:pPr>
              <a:lnSpc>
                <a:spcPct val="100000"/>
              </a:lnSpc>
              <a:spcBef>
                <a:spcPts val="0"/>
              </a:spcBef>
            </a:pPr>
            <a:r>
              <a:rPr lang="en-US" sz="2400" dirty="0"/>
              <a:t>Sometimes you may have to make decisions that are unpopular, but center the most impacted</a:t>
            </a:r>
          </a:p>
          <a:p>
            <a:pPr>
              <a:lnSpc>
                <a:spcPct val="100000"/>
              </a:lnSpc>
              <a:spcBef>
                <a:spcPts val="0"/>
              </a:spcBef>
            </a:pPr>
            <a:r>
              <a:rPr lang="en-US" sz="2400" dirty="0"/>
              <a:t>Practice vulnerability</a:t>
            </a:r>
          </a:p>
        </p:txBody>
      </p:sp>
      <p:sp>
        <p:nvSpPr>
          <p:cNvPr id="4" name="Slide Number Placeholder 3">
            <a:extLst>
              <a:ext uri="{FF2B5EF4-FFF2-40B4-BE49-F238E27FC236}">
                <a16:creationId xmlns:a16="http://schemas.microsoft.com/office/drawing/2014/main" id="{7C1BC623-36BE-E81F-2F3B-9DEC2B520431}"/>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229744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E74B-4705-AE2C-A745-8C56FD45595B}"/>
              </a:ext>
            </a:extLst>
          </p:cNvPr>
          <p:cNvSpPr>
            <a:spLocks noGrp="1"/>
          </p:cNvSpPr>
          <p:nvPr>
            <p:ph type="title"/>
          </p:nvPr>
        </p:nvSpPr>
        <p:spPr>
          <a:xfrm>
            <a:off x="422561" y="1462241"/>
            <a:ext cx="8534403" cy="719850"/>
          </a:xfrm>
        </p:spPr>
        <p:txBody>
          <a:bodyPr>
            <a:normAutofit/>
          </a:bodyPr>
          <a:lstStyle/>
          <a:p>
            <a:r>
              <a:rPr lang="en-US" dirty="0"/>
              <a:t>Action Planning pair-share</a:t>
            </a:r>
          </a:p>
        </p:txBody>
      </p:sp>
      <p:sp>
        <p:nvSpPr>
          <p:cNvPr id="3" name="Content Placeholder 2">
            <a:extLst>
              <a:ext uri="{FF2B5EF4-FFF2-40B4-BE49-F238E27FC236}">
                <a16:creationId xmlns:a16="http://schemas.microsoft.com/office/drawing/2014/main" id="{2098DF1D-6C8A-B3A4-E311-852D0B2E88F1}"/>
              </a:ext>
            </a:extLst>
          </p:cNvPr>
          <p:cNvSpPr>
            <a:spLocks noGrp="1"/>
          </p:cNvSpPr>
          <p:nvPr>
            <p:ph sz="half" idx="1"/>
          </p:nvPr>
        </p:nvSpPr>
        <p:spPr>
          <a:xfrm>
            <a:off x="422561" y="2400300"/>
            <a:ext cx="4014357" cy="3969327"/>
          </a:xfrm>
        </p:spPr>
        <p:txBody>
          <a:bodyPr>
            <a:normAutofit/>
          </a:bodyPr>
          <a:lstStyle/>
          <a:p>
            <a:r>
              <a:rPr lang="en-US" dirty="0"/>
              <a:t>Given all that we have discussed today, what is something you think is important to implement to ensure your employees are supported?</a:t>
            </a:r>
          </a:p>
          <a:p>
            <a:pPr lvl="1"/>
            <a:r>
              <a:rPr lang="en-US" sz="2800"/>
              <a:t>Individually</a:t>
            </a:r>
          </a:p>
          <a:p>
            <a:pPr lvl="1"/>
            <a:r>
              <a:rPr lang="en-US" sz="2800"/>
              <a:t>Institutionally</a:t>
            </a:r>
          </a:p>
        </p:txBody>
      </p:sp>
      <p:pic>
        <p:nvPicPr>
          <p:cNvPr id="8194" name="Picture 2" descr="5 Essential Elements for Effective Action Planning - Lever - Transfer of  Learning">
            <a:extLst>
              <a:ext uri="{FF2B5EF4-FFF2-40B4-BE49-F238E27FC236}">
                <a16:creationId xmlns:a16="http://schemas.microsoft.com/office/drawing/2014/main" id="{0628DDDE-4F5C-0A75-95FF-A5CE0B5A9C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7084" y="3026490"/>
            <a:ext cx="4197693" cy="2455690"/>
          </a:xfrm>
          <a:prstGeom prst="rect">
            <a:avLst/>
          </a:prstGeom>
          <a:solidFill>
            <a:srgbClr val="FFFFFF"/>
          </a:solidFill>
        </p:spPr>
      </p:pic>
      <p:sp>
        <p:nvSpPr>
          <p:cNvPr id="4" name="Slide Number Placeholder 3">
            <a:extLst>
              <a:ext uri="{FF2B5EF4-FFF2-40B4-BE49-F238E27FC236}">
                <a16:creationId xmlns:a16="http://schemas.microsoft.com/office/drawing/2014/main" id="{FC6A1B9B-FF31-F4AE-0170-31C4766368BC}"/>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25</a:t>
            </a:fld>
            <a:endParaRPr lang="en-US" sz="700"/>
          </a:p>
        </p:txBody>
      </p:sp>
    </p:spTree>
    <p:extLst>
      <p:ext uri="{BB962C8B-B14F-4D97-AF65-F5344CB8AC3E}">
        <p14:creationId xmlns:p14="http://schemas.microsoft.com/office/powerpoint/2010/main" val="315918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lstStyle/>
          <a:p>
            <a:pPr marL="0" indent="0">
              <a:buNone/>
            </a:pPr>
            <a:r>
              <a:rPr lang="en-US" dirty="0" err="1"/>
              <a:t>rashida@collectiveworkconsulting.com</a:t>
            </a:r>
            <a:endParaRPr lang="en-US" dirty="0"/>
          </a:p>
          <a:p>
            <a:pPr marL="0" indent="0">
              <a:buNone/>
            </a:pPr>
            <a:r>
              <a:rPr lang="en-US" dirty="0" err="1"/>
              <a:t>www.collectiveworkdei.com</a:t>
            </a:r>
            <a:endParaRPr lang="en-US" dirty="0"/>
          </a:p>
        </p:txBody>
      </p:sp>
      <p:pic>
        <p:nvPicPr>
          <p:cNvPr id="5" name="Picture 4" descr="A logo with arrows and text&#10;&#10;Description automatically generated">
            <a:extLst>
              <a:ext uri="{FF2B5EF4-FFF2-40B4-BE49-F238E27FC236}">
                <a16:creationId xmlns:a16="http://schemas.microsoft.com/office/drawing/2014/main" id="{4C9552AE-5F22-2DBC-86AF-CC0A7D180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580" y="2681182"/>
            <a:ext cx="3836270" cy="2066471"/>
          </a:xfrm>
          <a:prstGeom prst="rect">
            <a:avLst/>
          </a:prstGeom>
        </p:spPr>
      </p:pic>
    </p:spTree>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235B-BDB0-10F0-0E2F-1403737ED059}"/>
              </a:ext>
            </a:extLst>
          </p:cNvPr>
          <p:cNvSpPr>
            <a:spLocks noGrp="1"/>
          </p:cNvSpPr>
          <p:nvPr>
            <p:ph type="title"/>
          </p:nvPr>
        </p:nvSpPr>
        <p:spPr>
          <a:xfrm>
            <a:off x="536860" y="1549936"/>
            <a:ext cx="8336975" cy="797070"/>
          </a:xfrm>
        </p:spPr>
        <p:txBody>
          <a:bodyPr>
            <a:normAutofit/>
          </a:bodyPr>
          <a:lstStyle/>
          <a:p>
            <a:r>
              <a:rPr lang="en-US" dirty="0"/>
              <a:t>Agreements</a:t>
            </a:r>
          </a:p>
        </p:txBody>
      </p:sp>
      <p:sp>
        <p:nvSpPr>
          <p:cNvPr id="4" name="Slide Number Placeholder 3">
            <a:extLst>
              <a:ext uri="{FF2B5EF4-FFF2-40B4-BE49-F238E27FC236}">
                <a16:creationId xmlns:a16="http://schemas.microsoft.com/office/drawing/2014/main" id="{2DFE5939-8151-B25F-2E60-51D612E53EA5}"/>
              </a:ext>
            </a:extLst>
          </p:cNvPr>
          <p:cNvSpPr>
            <a:spLocks noGrp="1"/>
          </p:cNvSpPr>
          <p:nvPr>
            <p:ph type="sldNum" sz="quarter" idx="12"/>
          </p:nvPr>
        </p:nvSpPr>
        <p:spPr>
          <a:xfrm>
            <a:off x="8406245" y="6483926"/>
            <a:ext cx="467590"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3</a:t>
            </a:fld>
            <a:endParaRPr lang="en-US" sz="1000"/>
          </a:p>
        </p:txBody>
      </p:sp>
      <p:graphicFrame>
        <p:nvGraphicFramePr>
          <p:cNvPr id="6" name="Content Placeholder 2" descr="Multicolored squares are labeled with each agreement: We are here to learn from each other, lean in; meaningfully engage in the conversation; let down your walls, make room for growth; it's ok to feel uncomfortable; recognize that we all have different lenses, perspectives and viewpoints; hold confidentiality in the stories told here today.">
            <a:extLst>
              <a:ext uri="{FF2B5EF4-FFF2-40B4-BE49-F238E27FC236}">
                <a16:creationId xmlns:a16="http://schemas.microsoft.com/office/drawing/2014/main" id="{745F1260-2125-6148-E4DA-C50C7CD25591}"/>
              </a:ext>
            </a:extLst>
          </p:cNvPr>
          <p:cNvGraphicFramePr>
            <a:graphicFrameLocks noGrp="1"/>
          </p:cNvGraphicFramePr>
          <p:nvPr>
            <p:ph idx="1"/>
            <p:extLst>
              <p:ext uri="{D42A27DB-BD31-4B8C-83A1-F6EECF244321}">
                <p14:modId xmlns:p14="http://schemas.microsoft.com/office/powerpoint/2010/main" val="3037440940"/>
              </p:ext>
            </p:extLst>
          </p:nvPr>
        </p:nvGraphicFramePr>
        <p:xfrm>
          <a:off x="536860" y="2415155"/>
          <a:ext cx="8336975" cy="375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39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29A0-4E92-6452-E743-FDC7F01D3700}"/>
              </a:ext>
            </a:extLst>
          </p:cNvPr>
          <p:cNvSpPr>
            <a:spLocks noGrp="1"/>
          </p:cNvSpPr>
          <p:nvPr>
            <p:ph type="title"/>
          </p:nvPr>
        </p:nvSpPr>
        <p:spPr>
          <a:xfrm>
            <a:off x="422561" y="1462241"/>
            <a:ext cx="8534403" cy="719850"/>
          </a:xfrm>
        </p:spPr>
        <p:txBody>
          <a:bodyPr>
            <a:normAutofit/>
          </a:bodyPr>
          <a:lstStyle/>
          <a:p>
            <a:r>
              <a:rPr lang="en-US" dirty="0"/>
              <a:t>Rashida Willard, Ed.D.</a:t>
            </a:r>
          </a:p>
        </p:txBody>
      </p:sp>
      <p:pic>
        <p:nvPicPr>
          <p:cNvPr id="6" name="Content Placeholder 5" descr="A person smiling at the camera&#10;&#10;Description automatically generated">
            <a:extLst>
              <a:ext uri="{FF2B5EF4-FFF2-40B4-BE49-F238E27FC236}">
                <a16:creationId xmlns:a16="http://schemas.microsoft.com/office/drawing/2014/main" id="{CC4DAADA-DA0B-3BB1-D342-DC6D891DD5FE}"/>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30538"/>
          <a:stretch/>
        </p:blipFill>
        <p:spPr>
          <a:xfrm>
            <a:off x="422561" y="2400300"/>
            <a:ext cx="4014357" cy="3969327"/>
          </a:xfrm>
          <a:noFill/>
        </p:spPr>
      </p:pic>
      <p:sp>
        <p:nvSpPr>
          <p:cNvPr id="11" name="Content Placeholder 3">
            <a:extLst>
              <a:ext uri="{FF2B5EF4-FFF2-40B4-BE49-F238E27FC236}">
                <a16:creationId xmlns:a16="http://schemas.microsoft.com/office/drawing/2014/main" id="{F2AF3FDC-CB04-F57D-2A65-F7A6D11CEB5B}"/>
              </a:ext>
            </a:extLst>
          </p:cNvPr>
          <p:cNvSpPr>
            <a:spLocks noGrp="1"/>
          </p:cNvSpPr>
          <p:nvPr>
            <p:ph sz="half" idx="2"/>
          </p:nvPr>
        </p:nvSpPr>
        <p:spPr>
          <a:xfrm>
            <a:off x="4759271" y="2400304"/>
            <a:ext cx="4197693" cy="3969323"/>
          </a:xfrm>
        </p:spPr>
        <p:txBody>
          <a:bodyPr/>
          <a:lstStyle/>
          <a:p>
            <a:r>
              <a:rPr lang="en-US" dirty="0"/>
              <a:t>Equity, Diversity, Inclusion Consultant, Collective Work Consulting, LLC</a:t>
            </a:r>
          </a:p>
          <a:p>
            <a:r>
              <a:rPr lang="en-US" dirty="0"/>
              <a:t>Higher Education Administrator, Ball State University</a:t>
            </a:r>
          </a:p>
          <a:p>
            <a:r>
              <a:rPr lang="en-US" dirty="0"/>
              <a:t>Former VPDEI at Clark College</a:t>
            </a:r>
          </a:p>
          <a:p>
            <a:endParaRPr lang="en-US" dirty="0"/>
          </a:p>
          <a:p>
            <a:endParaRPr lang="en-US" dirty="0"/>
          </a:p>
        </p:txBody>
      </p:sp>
      <p:sp>
        <p:nvSpPr>
          <p:cNvPr id="4" name="Slide Number Placeholder 3">
            <a:extLst>
              <a:ext uri="{FF2B5EF4-FFF2-40B4-BE49-F238E27FC236}">
                <a16:creationId xmlns:a16="http://schemas.microsoft.com/office/drawing/2014/main" id="{A8122C79-1B59-A770-72DF-D282797DA173}"/>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4</a:t>
            </a:fld>
            <a:endParaRPr lang="en-US" sz="700"/>
          </a:p>
        </p:txBody>
      </p:sp>
    </p:spTree>
    <p:extLst>
      <p:ext uri="{BB962C8B-B14F-4D97-AF65-F5344CB8AC3E}">
        <p14:creationId xmlns:p14="http://schemas.microsoft.com/office/powerpoint/2010/main" val="331684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26AF-50C0-16AA-AAF9-8DBB2F17FE0F}"/>
              </a:ext>
            </a:extLst>
          </p:cNvPr>
          <p:cNvSpPr>
            <a:spLocks noGrp="1"/>
          </p:cNvSpPr>
          <p:nvPr>
            <p:ph type="title"/>
          </p:nvPr>
        </p:nvSpPr>
        <p:spPr/>
        <p:txBody>
          <a:bodyPr/>
          <a:lstStyle/>
          <a:p>
            <a:r>
              <a:rPr lang="en-US" dirty="0"/>
              <a:t>Literacy AND JUSTICE FOR ALL</a:t>
            </a:r>
          </a:p>
        </p:txBody>
      </p:sp>
      <p:sp>
        <p:nvSpPr>
          <p:cNvPr id="3" name="Content Placeholder 2">
            <a:extLst>
              <a:ext uri="{FF2B5EF4-FFF2-40B4-BE49-F238E27FC236}">
                <a16:creationId xmlns:a16="http://schemas.microsoft.com/office/drawing/2014/main" id="{D6C459CF-C699-C01A-A58C-B89DE1FBDFE8}"/>
              </a:ext>
            </a:extLst>
          </p:cNvPr>
          <p:cNvSpPr>
            <a:spLocks noGrp="1"/>
          </p:cNvSpPr>
          <p:nvPr>
            <p:ph sz="half" idx="1"/>
          </p:nvPr>
        </p:nvSpPr>
        <p:spPr>
          <a:xfrm>
            <a:off x="422561" y="2400300"/>
            <a:ext cx="4197693" cy="3969327"/>
          </a:xfrm>
        </p:spPr>
        <p:txBody>
          <a:bodyPr/>
          <a:lstStyle/>
          <a:p>
            <a:pPr marL="0" indent="0">
              <a:buNone/>
            </a:pPr>
            <a:r>
              <a:rPr lang="en-US" sz="2400" b="1" i="1" u="none" strike="noStrike" dirty="0">
                <a:solidFill>
                  <a:srgbClr val="0C7580"/>
                </a:solidFill>
                <a:effectLst/>
                <a:latin typeface="Franklin Gothic Book" panose="020B0503020102020204" pitchFamily="34" charset="0"/>
              </a:rPr>
              <a:t>"Literacy is inseparable from opportunity, and opportunity is inseparable from freedom. The freedom promised by literacy is both freedom from — from ignorance, oppression, poverty — and freedom to — to do new things, to make choices, to learn."</a:t>
            </a:r>
            <a:endParaRPr lang="en-US" sz="2400" b="1" i="0" u="none" strike="noStrike" dirty="0">
              <a:solidFill>
                <a:srgbClr val="0C7580"/>
              </a:solidFill>
              <a:effectLst/>
              <a:latin typeface="Franklin Gothic Book" panose="020B0503020102020204" pitchFamily="34" charset="0"/>
            </a:endParaRPr>
          </a:p>
          <a:p>
            <a:pPr marL="0" indent="0">
              <a:buNone/>
            </a:pPr>
            <a:r>
              <a:rPr lang="en-US" sz="2400" b="1" i="1" u="none" strike="noStrike" dirty="0">
                <a:solidFill>
                  <a:srgbClr val="212529"/>
                </a:solidFill>
                <a:effectLst/>
                <a:latin typeface="Franklin Gothic Book" panose="020B0503020102020204" pitchFamily="34" charset="0"/>
              </a:rPr>
              <a:t>— Koichiro Matsuura</a:t>
            </a:r>
            <a:endParaRPr lang="en-US" sz="2400" b="1" i="0" u="none" strike="noStrike" dirty="0">
              <a:solidFill>
                <a:srgbClr val="212529"/>
              </a:solidFill>
              <a:effectLst/>
              <a:latin typeface="Franklin Gothic Book" panose="020B0503020102020204" pitchFamily="34" charset="0"/>
            </a:endParaRPr>
          </a:p>
          <a:p>
            <a:endParaRPr lang="en-US" sz="2400" dirty="0"/>
          </a:p>
        </p:txBody>
      </p:sp>
      <p:sp>
        <p:nvSpPr>
          <p:cNvPr id="4" name="Content Placeholder 3">
            <a:extLst>
              <a:ext uri="{FF2B5EF4-FFF2-40B4-BE49-F238E27FC236}">
                <a16:creationId xmlns:a16="http://schemas.microsoft.com/office/drawing/2014/main" id="{7E401338-8269-10E4-4388-FCEC7F1320F3}"/>
              </a:ext>
            </a:extLst>
          </p:cNvPr>
          <p:cNvSpPr>
            <a:spLocks noGrp="1"/>
          </p:cNvSpPr>
          <p:nvPr>
            <p:ph sz="half" idx="2"/>
          </p:nvPr>
        </p:nvSpPr>
        <p:spPr>
          <a:xfrm>
            <a:off x="4759271" y="2830286"/>
            <a:ext cx="4197693" cy="3539341"/>
          </a:xfrm>
        </p:spPr>
        <p:txBody>
          <a:bodyPr/>
          <a:lstStyle/>
          <a:p>
            <a:r>
              <a:rPr lang="en-US" dirty="0"/>
              <a:t>What does this mean? </a:t>
            </a:r>
          </a:p>
          <a:p>
            <a:r>
              <a:rPr lang="en-US" dirty="0"/>
              <a:t>What is our responsibility (as administrators) for ensuring literacy of all of our students?</a:t>
            </a:r>
          </a:p>
        </p:txBody>
      </p:sp>
      <p:sp>
        <p:nvSpPr>
          <p:cNvPr id="5" name="Slide Number Placeholder 4">
            <a:extLst>
              <a:ext uri="{FF2B5EF4-FFF2-40B4-BE49-F238E27FC236}">
                <a16:creationId xmlns:a16="http://schemas.microsoft.com/office/drawing/2014/main" id="{0561520D-2EBF-4808-7315-4F93E5BECE2B}"/>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233859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659B62-59A4-71C7-1784-8B860A9853D2}"/>
              </a:ext>
            </a:extLst>
          </p:cNvPr>
          <p:cNvSpPr>
            <a:spLocks noGrp="1"/>
          </p:cNvSpPr>
          <p:nvPr>
            <p:ph type="title"/>
          </p:nvPr>
        </p:nvSpPr>
        <p:spPr>
          <a:xfrm>
            <a:off x="536857" y="1186542"/>
            <a:ext cx="8336975" cy="797070"/>
          </a:xfrm>
        </p:spPr>
        <p:txBody>
          <a:bodyPr/>
          <a:lstStyle/>
          <a:p>
            <a:r>
              <a:rPr lang="en-US" dirty="0"/>
              <a:t>Barriers to equity in </a:t>
            </a:r>
            <a:r>
              <a:rPr lang="en-US" dirty="0" err="1"/>
              <a:t>abe</a:t>
            </a:r>
            <a:endParaRPr lang="en-US" dirty="0"/>
          </a:p>
        </p:txBody>
      </p:sp>
      <p:sp>
        <p:nvSpPr>
          <p:cNvPr id="7" name="Content Placeholder 6" descr="3 colored squares labeled Systemic/Cultural, Institutional, Individual all with arrows pointing toward a circle in the middle that is labeled Barrier to Equity">
            <a:extLst>
              <a:ext uri="{FF2B5EF4-FFF2-40B4-BE49-F238E27FC236}">
                <a16:creationId xmlns:a16="http://schemas.microsoft.com/office/drawing/2014/main" id="{D1B10757-F799-CF21-4F59-F715F168E986}"/>
              </a:ext>
            </a:extLst>
          </p:cNvPr>
          <p:cNvSpPr>
            <a:spLocks noGrp="1"/>
          </p:cNvSpPr>
          <p:nvPr>
            <p:ph idx="1"/>
          </p:nvPr>
        </p:nvSpPr>
        <p:spPr>
          <a:xfrm>
            <a:off x="1447800" y="2198914"/>
            <a:ext cx="7426033" cy="3472544"/>
          </a:xfrm>
        </p:spPr>
        <p:txBody>
          <a:bodyPr/>
          <a:lstStyle/>
          <a:p>
            <a:pPr marL="457200" lvl="1" indent="0">
              <a:buNone/>
            </a:pPr>
            <a:endParaRPr lang="en-US" dirty="0"/>
          </a:p>
          <a:p>
            <a:pPr lvl="1"/>
            <a:endParaRPr lang="en-US" dirty="0"/>
          </a:p>
          <a:p>
            <a:pPr lvl="1"/>
            <a:endParaRPr lang="en-US" dirty="0"/>
          </a:p>
        </p:txBody>
      </p:sp>
      <p:graphicFrame>
        <p:nvGraphicFramePr>
          <p:cNvPr id="8" name="Diagram 7" descr="Barriers to equity: Systemic/Cultural, Institutional, Individual">
            <a:extLst>
              <a:ext uri="{FF2B5EF4-FFF2-40B4-BE49-F238E27FC236}">
                <a16:creationId xmlns:a16="http://schemas.microsoft.com/office/drawing/2014/main" id="{16BA275E-96CD-13B8-6DFF-2093E107E302}"/>
              </a:ext>
            </a:extLst>
          </p:cNvPr>
          <p:cNvGraphicFramePr/>
          <p:nvPr>
            <p:extLst>
              <p:ext uri="{D42A27DB-BD31-4B8C-83A1-F6EECF244321}">
                <p14:modId xmlns:p14="http://schemas.microsoft.com/office/powerpoint/2010/main" val="3127179406"/>
              </p:ext>
            </p:extLst>
          </p:nvPr>
        </p:nvGraphicFramePr>
        <p:xfrm>
          <a:off x="1400911" y="1852983"/>
          <a:ext cx="6608865" cy="452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01F111A-7B3B-70D6-D39D-4DF33B2E229D}"/>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234777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Slido logo">
            <a:extLst>
              <a:ext uri="{FF2B5EF4-FFF2-40B4-BE49-F238E27FC236}">
                <a16:creationId xmlns:a16="http://schemas.microsoft.com/office/drawing/2014/main" id="{CEF1A4B4-DE2E-69CA-6540-94F461387F19}"/>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5B7339B7-3841-00BE-2B62-B2EC4294B323}"/>
              </a:ext>
              <a:ext uri="{C183D7F6-B498-43B3-948B-1728B52AA6E4}">
                <adec:decorative xmlns:adec="http://schemas.microsoft.com/office/drawing/2017/decorative" val="1"/>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7" name="Title 6">
            <a:extLst>
              <a:ext uri="{FF2B5EF4-FFF2-40B4-BE49-F238E27FC236}">
                <a16:creationId xmlns:a16="http://schemas.microsoft.com/office/drawing/2014/main" id="{5880032E-D354-1E3B-4596-C71F39958591}"/>
              </a:ext>
            </a:extLst>
          </p:cNvPr>
          <p:cNvSpPr>
            <a:spLocks noGrp="1"/>
          </p:cNvSpPr>
          <p:nvPr>
            <p:ph type="title" idx="4294967295"/>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5B5B"/>
                </a:solidFill>
                <a:effectLst/>
                <a:uLnTx/>
                <a:uFillTx/>
                <a:latin typeface="+mn-lt"/>
                <a:ea typeface="+mn-ea"/>
                <a:cs typeface="+mn-cs"/>
              </a:rPr>
              <a:t>Join at slido.com</a:t>
            </a:r>
            <a:br>
              <a:rPr kumimoji="0" lang="en-US" sz="3600" b="1" i="0" u="none" strike="noStrike" kern="1200" cap="none" spc="0" normalizeH="0" baseline="0" noProof="0" dirty="0">
                <a:ln>
                  <a:noFill/>
                </a:ln>
                <a:solidFill>
                  <a:srgbClr val="5B5B5B"/>
                </a:solidFill>
                <a:effectLst/>
                <a:uLnTx/>
                <a:uFillTx/>
                <a:latin typeface="+mn-lt"/>
                <a:ea typeface="+mn-ea"/>
                <a:cs typeface="+mn-cs"/>
              </a:rPr>
            </a:br>
            <a:r>
              <a:rPr kumimoji="0" lang="en-US" sz="3600" b="1" i="0" u="none" strike="noStrike" kern="1200" cap="none" spc="0" normalizeH="0" baseline="0" noProof="0" dirty="0">
                <a:ln>
                  <a:noFill/>
                </a:ln>
                <a:solidFill>
                  <a:srgbClr val="5B5B5B"/>
                </a:solidFill>
                <a:effectLst/>
                <a:uLnTx/>
                <a:uFillTx/>
                <a:latin typeface="+mn-lt"/>
                <a:ea typeface="+mn-ea"/>
                <a:cs typeface="+mn-cs"/>
              </a:rPr>
              <a:t>#1602841</a:t>
            </a:r>
          </a:p>
        </p:txBody>
      </p:sp>
      <p:sp>
        <p:nvSpPr>
          <p:cNvPr id="8" name="Rectangle 7">
            <a:extLst>
              <a:ext uri="{FF2B5EF4-FFF2-40B4-BE49-F238E27FC236}">
                <a16:creationId xmlns:a16="http://schemas.microsoft.com/office/drawing/2014/main" id="{DC43749E-4691-C9CF-1568-B943BE45E8FA}"/>
              </a:ext>
            </a:extLst>
          </p:cNvPr>
          <p:cNvSpPr/>
          <p:nvPr>
            <p:custDataLst>
              <p:tags r:id="rId5"/>
            </p:custDataLst>
          </p:nvPr>
        </p:nvSpPr>
        <p:spPr>
          <a:xfrm>
            <a:off x="2590800" y="6096000"/>
            <a:ext cx="6299200" cy="382594"/>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
        <p:nvSpPr>
          <p:cNvPr id="2" name="Slide Number Placeholder 1">
            <a:extLst>
              <a:ext uri="{FF2B5EF4-FFF2-40B4-BE49-F238E27FC236}">
                <a16:creationId xmlns:a16="http://schemas.microsoft.com/office/drawing/2014/main" id="{8A443ADA-1FDB-4F83-3D9C-C43C2F1493DA}"/>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custDataLst>
      <p:tags r:id="rId1"/>
    </p:custDataLst>
    <p:extLst>
      <p:ext uri="{BB962C8B-B14F-4D97-AF65-F5344CB8AC3E}">
        <p14:creationId xmlns:p14="http://schemas.microsoft.com/office/powerpoint/2010/main" val="173950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EC4388-7A74-C149-8146-3FD2E9991D6D}"/>
              </a:ext>
            </a:extLst>
          </p:cNvPr>
          <p:cNvSpPr>
            <a:spLocks noGrp="1"/>
          </p:cNvSpPr>
          <p:nvPr>
            <p:ph type="sldNum" sz="quarter" idx="12"/>
          </p:nvPr>
        </p:nvSpPr>
        <p:spPr/>
        <p:txBody>
          <a:bodyPr/>
          <a:lstStyle/>
          <a:p>
            <a:fld id="{DEE5BC03-7CE3-4FE3-BC0A-0ACCA8AC1F24}" type="slidenum">
              <a:rPr lang="en-US" smtClean="0"/>
              <a:pPr/>
              <a:t>8</a:t>
            </a:fld>
            <a:endParaRPr lang="en-US" dirty="0"/>
          </a:p>
        </p:txBody>
      </p:sp>
      <p:pic>
        <p:nvPicPr>
          <p:cNvPr id="4" name="Picture 3" descr="Slido logo">
            <a:extLst>
              <a:ext uri="{FF2B5EF4-FFF2-40B4-BE49-F238E27FC236}">
                <a16:creationId xmlns:a16="http://schemas.microsoft.com/office/drawing/2014/main" id="{79EDBF48-A731-D7B6-CA9F-7279EA693082}"/>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3019EA9C-5BF6-058D-CEAC-9FE05ECD3C50}"/>
              </a:ext>
              <a:ext uri="{C183D7F6-B498-43B3-948B-1728B52AA6E4}">
                <adec:decorative xmlns:adec="http://schemas.microsoft.com/office/drawing/2017/decorative" val="1"/>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
        <p:nvSpPr>
          <p:cNvPr id="7" name="Title 6">
            <a:extLst>
              <a:ext uri="{FF2B5EF4-FFF2-40B4-BE49-F238E27FC236}">
                <a16:creationId xmlns:a16="http://schemas.microsoft.com/office/drawing/2014/main" id="{9676E85E-2D02-8B3D-09C5-03AF35023E2A}"/>
              </a:ext>
            </a:extLst>
          </p:cNvPr>
          <p:cNvSpPr>
            <a:spLocks noGrp="1"/>
          </p:cNvSpPr>
          <p:nvPr>
            <p:ph type="title" idx="4294967295"/>
            <p:custDataLst>
              <p:tags r:id="rId4"/>
            </p:custDataLst>
          </p:nvPr>
        </p:nvSpPr>
        <p:spPr>
          <a:xfrm>
            <a:off x="2590800" y="2571750"/>
            <a:ext cx="60452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5B5B"/>
                </a:solidFill>
                <a:effectLst/>
                <a:uLnTx/>
                <a:uFillTx/>
                <a:latin typeface="+mn-lt"/>
                <a:ea typeface="+mn-ea"/>
                <a:cs typeface="+mn-cs"/>
              </a:rPr>
              <a:t>What do you see as barriers to equity in ABE?</a:t>
            </a:r>
          </a:p>
        </p:txBody>
      </p:sp>
      <p:sp>
        <p:nvSpPr>
          <p:cNvPr id="8" name="Rectangle 7">
            <a:extLst>
              <a:ext uri="{FF2B5EF4-FFF2-40B4-BE49-F238E27FC236}">
                <a16:creationId xmlns:a16="http://schemas.microsoft.com/office/drawing/2014/main" id="{4A39EF8A-0E86-A3DE-346F-7D1BA11029F7}"/>
              </a:ext>
            </a:extLst>
          </p:cNvPr>
          <p:cNvSpPr/>
          <p:nvPr>
            <p:custDataLst>
              <p:tags r:id="rId5"/>
            </p:custDataLst>
          </p:nvPr>
        </p:nvSpPr>
        <p:spPr>
          <a:xfrm>
            <a:off x="2590800" y="6096000"/>
            <a:ext cx="6299200" cy="382594"/>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8186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659B62-59A4-71C7-1784-8B860A9853D2}"/>
              </a:ext>
            </a:extLst>
          </p:cNvPr>
          <p:cNvSpPr>
            <a:spLocks noGrp="1"/>
          </p:cNvSpPr>
          <p:nvPr>
            <p:ph type="title"/>
          </p:nvPr>
        </p:nvSpPr>
        <p:spPr>
          <a:xfrm>
            <a:off x="536859" y="1306360"/>
            <a:ext cx="8336975" cy="797070"/>
          </a:xfrm>
        </p:spPr>
        <p:txBody>
          <a:bodyPr/>
          <a:lstStyle/>
          <a:p>
            <a:r>
              <a:rPr lang="en-US" dirty="0"/>
              <a:t>Barriers to equity in </a:t>
            </a:r>
            <a:r>
              <a:rPr lang="en-US" dirty="0" err="1"/>
              <a:t>abe</a:t>
            </a:r>
            <a:endParaRPr lang="en-US" dirty="0"/>
          </a:p>
        </p:txBody>
      </p:sp>
      <p:sp>
        <p:nvSpPr>
          <p:cNvPr id="7" name="Content Placeholder 6">
            <a:extLst>
              <a:ext uri="{FF2B5EF4-FFF2-40B4-BE49-F238E27FC236}">
                <a16:creationId xmlns:a16="http://schemas.microsoft.com/office/drawing/2014/main" id="{D1B10757-F799-CF21-4F59-F715F168E986}"/>
              </a:ext>
            </a:extLst>
          </p:cNvPr>
          <p:cNvSpPr>
            <a:spLocks noGrp="1"/>
          </p:cNvSpPr>
          <p:nvPr>
            <p:ph idx="1"/>
          </p:nvPr>
        </p:nvSpPr>
        <p:spPr>
          <a:xfrm>
            <a:off x="536858" y="2601611"/>
            <a:ext cx="8336975" cy="2950029"/>
          </a:xfrm>
        </p:spPr>
        <p:txBody>
          <a:bodyPr/>
          <a:lstStyle/>
          <a:p>
            <a:r>
              <a:rPr lang="en-US" dirty="0"/>
              <a:t>Systemic</a:t>
            </a:r>
          </a:p>
          <a:p>
            <a:pPr lvl="1"/>
            <a:r>
              <a:rPr lang="en-US" dirty="0"/>
              <a:t>Isms – racism, sexism, ableism, etc.</a:t>
            </a:r>
          </a:p>
          <a:p>
            <a:pPr lvl="1"/>
            <a:r>
              <a:rPr lang="en-US" dirty="0"/>
              <a:t>History of education</a:t>
            </a:r>
          </a:p>
          <a:p>
            <a:pPr lvl="1"/>
            <a:r>
              <a:rPr lang="en-US" dirty="0"/>
              <a:t>History of oppression</a:t>
            </a:r>
          </a:p>
          <a:p>
            <a:pPr lvl="1"/>
            <a:r>
              <a:rPr lang="en-US" dirty="0"/>
              <a:t>Sociopolitical </a:t>
            </a:r>
          </a:p>
          <a:p>
            <a:pPr lvl="1"/>
            <a:r>
              <a:rPr lang="en-US" dirty="0"/>
              <a:t>Economic</a:t>
            </a:r>
          </a:p>
          <a:p>
            <a:pPr marL="457200" lvl="1" indent="0">
              <a:buNone/>
            </a:pPr>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601F111A-7B3B-70D6-D39D-4DF33B2E229D}"/>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3074" name="Picture 2" descr="Picture of a barrier">
            <a:extLst>
              <a:ext uri="{FF2B5EF4-FFF2-40B4-BE49-F238E27FC236}">
                <a16:creationId xmlns:a16="http://schemas.microsoft.com/office/drawing/2014/main" id="{85264B6E-267B-0BC7-1C54-0E1D71286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471" y="3842326"/>
            <a:ext cx="3073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7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00000000-0000-0000-0000-000000000000"/>
  <p:tag name="SLIDO_EVENT_UUID" val="b227a455-c89c-470a-b719-cdf9b03c14f5"/>
  <p:tag name="SLIDO_EVENT_SECTION_UUID" val="65730ba5-7b5a-4d7f-a3ab-df37e99240a9"/>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TYPE" val="SlidoPoll"/>
  <p:tag name="SLIDO_POLL_UUID" val="c85f229e-5ed1-4a37-9468-6f4b02bc789d"/>
  <p:tag name="SLIDO_TIMELINE" val="W3sicG9sbFF1ZXN0aW9uVXVpZCI6Ijk3Zjk1NTA4LWY3ZTgtNDYxOS04NjIyLTNkMDI5M2EyZDRiZSIsInNob3dSZXN1bHRzIjp0cnV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E6F559-FEC4-4FDB-814A-4F1033B8CA33}" vid="{26177EF7-2448-418D-840E-C0F25F13D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Props1.xml><?xml version="1.0" encoding="utf-8"?>
<ds:datastoreItem xmlns:ds="http://schemas.openxmlformats.org/officeDocument/2006/customXml" ds:itemID="{7A029781-DE89-46BC-B4D7-A5AD61780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34d65-a250-4cb0-bba3-9227d5f81723"/>
    <ds:schemaRef ds:uri="28b0818c-7c05-4c23-bf25-0c4cfc264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55C31-FF9D-4BAE-B47A-D21E3BFC3FA0}">
  <ds:schemaRefs>
    <ds:schemaRef ds:uri="http://schemas.microsoft.com/sharepoint/v3/contenttype/forms"/>
  </ds:schemaRefs>
</ds:datastoreItem>
</file>

<file path=customXml/itemProps3.xml><?xml version="1.0" encoding="utf-8"?>
<ds:datastoreItem xmlns:ds="http://schemas.openxmlformats.org/officeDocument/2006/customXml" ds:itemID="{0DE33878-163B-4CF7-A17D-6FCF9FD16388}">
  <ds:schemaRefs>
    <ds:schemaRef ds:uri="http://schemas.microsoft.com/office/2006/metadata/properties"/>
    <ds:schemaRef ds:uri="http://schemas.microsoft.com/office/infopath/2007/PartnerControls"/>
    <ds:schemaRef ds:uri="95d34d65-a250-4cb0-bba3-9227d5f81723"/>
    <ds:schemaRef ds:uri="28b0818c-7c05-4c23-bf25-0c4cfc264c17"/>
  </ds:schemaRefs>
</ds:datastoreItem>
</file>

<file path=docProps/app.xml><?xml version="1.0" encoding="utf-8"?>
<Properties xmlns="http://schemas.openxmlformats.org/officeDocument/2006/extended-properties" xmlns:vt="http://schemas.openxmlformats.org/officeDocument/2006/docPropsVTypes">
  <Template>Office Theme</Template>
  <TotalTime>1958</TotalTime>
  <Words>1061</Words>
  <Application>Microsoft Office PowerPoint</Application>
  <PresentationFormat>On-screen Show (4:3)</PresentationFormat>
  <Paragraphs>194</Paragraphs>
  <Slides>26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Franklin Gothic Book</vt:lpstr>
      <vt:lpstr>Office Theme</vt:lpstr>
      <vt:lpstr>Advancing Social Justice  In Adult Basic Education (ABE)</vt:lpstr>
      <vt:lpstr>agenda</vt:lpstr>
      <vt:lpstr>Agreements</vt:lpstr>
      <vt:lpstr>Rashida Willard, Ed.D.</vt:lpstr>
      <vt:lpstr>Literacy AND JUSTICE FOR ALL</vt:lpstr>
      <vt:lpstr>Barriers to equity in abe</vt:lpstr>
      <vt:lpstr>Join at slido.com #1602841</vt:lpstr>
      <vt:lpstr>What do you see as barriers to equity in ABE?</vt:lpstr>
      <vt:lpstr>Barriers to equity in abe</vt:lpstr>
      <vt:lpstr>Barriers to equity in abe</vt:lpstr>
      <vt:lpstr>Barriers to equity in abe</vt:lpstr>
      <vt:lpstr>Barriers to equity in abe</vt:lpstr>
      <vt:lpstr>Educational Debt Framework</vt:lpstr>
      <vt:lpstr>What is your role?</vt:lpstr>
      <vt:lpstr>Leading the charge</vt:lpstr>
      <vt:lpstr>Cultural WEALTH and asset-based approaches</vt:lpstr>
      <vt:lpstr>Ready for Rigor</vt:lpstr>
      <vt:lpstr>Courageous leadership</vt:lpstr>
      <vt:lpstr>Power Sharing</vt:lpstr>
      <vt:lpstr>Create brave space</vt:lpstr>
      <vt:lpstr>Culturally responsive communication</vt:lpstr>
      <vt:lpstr>integrity</vt:lpstr>
      <vt:lpstr>Cross-cultural relationship-building</vt:lpstr>
      <vt:lpstr>Risk-taking</vt:lpstr>
      <vt:lpstr>Action Planning pair-share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Social Justice  In Adult Basic Education</dc:title>
  <dc:creator>Willard, Rashida R</dc:creator>
  <cp:lastModifiedBy>Katelynn Orellana</cp:lastModifiedBy>
  <cp:revision>4</cp:revision>
  <dcterms:created xsi:type="dcterms:W3CDTF">2024-06-02T19:26:16Z</dcterms:created>
  <dcterms:modified xsi:type="dcterms:W3CDTF">2024-07-18T01:06:26Z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_dlc_DocIdItemGuid">
    <vt:lpwstr>22b9c358-7a7a-45ca-97aa-89f0abcf0fca</vt:lpwstr>
  </property>
</Properties>
</file>