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Lst>
  <p:notesMasterIdLst>
    <p:notesMasterId r:id="rId22"/>
  </p:notesMasterIdLst>
  <p:handoutMasterIdLst>
    <p:handoutMasterId r:id="rId23"/>
  </p:handoutMasterIdLst>
  <p:sldIdLst>
    <p:sldId id="259" r:id="rId6"/>
    <p:sldId id="287" r:id="rId7"/>
    <p:sldId id="276" r:id="rId8"/>
    <p:sldId id="278" r:id="rId9"/>
    <p:sldId id="288" r:id="rId10"/>
    <p:sldId id="275" r:id="rId11"/>
    <p:sldId id="263" r:id="rId12"/>
    <p:sldId id="296" r:id="rId13"/>
    <p:sldId id="281" r:id="rId14"/>
    <p:sldId id="290" r:id="rId15"/>
    <p:sldId id="291" r:id="rId16"/>
    <p:sldId id="297" r:id="rId17"/>
    <p:sldId id="294" r:id="rId18"/>
    <p:sldId id="295" r:id="rId19"/>
    <p:sldId id="298" r:id="rId20"/>
    <p:sldId id="261"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7F5D437-76EC-466D-AC84-BC64DA440348}">
          <p14:sldIdLst>
            <p14:sldId id="259"/>
            <p14:sldId id="287"/>
            <p14:sldId id="276"/>
            <p14:sldId id="278"/>
            <p14:sldId id="288"/>
            <p14:sldId id="275"/>
            <p14:sldId id="263"/>
            <p14:sldId id="296"/>
            <p14:sldId id="281"/>
            <p14:sldId id="290"/>
            <p14:sldId id="291"/>
            <p14:sldId id="297"/>
            <p14:sldId id="294"/>
            <p14:sldId id="295"/>
            <p14:sldId id="298"/>
            <p14:sldId id="26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764"/>
    <a:srgbClr val="84EB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3" d="100"/>
          <a:sy n="83" d="100"/>
        </p:scale>
        <p:origin x="108" y="192"/>
      </p:cViewPr>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https://sbctcedu-my.sharepoint.com/personal/anikolaeva_sbctc_edu/Documents/Book1.xlsx" TargetMode="Externa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Annual WRT Enrollment (FTEs) 1994-2023</a:t>
            </a:r>
            <a:r>
              <a:rPr lang="en-US" baseline="0" dirty="0"/>
              <a:t> at</a:t>
            </a:r>
            <a:endParaRPr lang="en-US" dirty="0"/>
          </a:p>
          <a:p>
            <a:pPr>
              <a:defRPr/>
            </a:pPr>
            <a:r>
              <a:rPr lang="en-US" dirty="0"/>
              <a:t>Community and Technical Colleges</a:t>
            </a:r>
          </a:p>
          <a:p>
            <a:pPr>
              <a:defRPr/>
            </a:pPr>
            <a:r>
              <a:rPr lang="en-US" dirty="0"/>
              <a:t>compared to state's annual</a:t>
            </a:r>
            <a:r>
              <a:rPr lang="en-US" baseline="0" dirty="0"/>
              <a:t> unemployment rates</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1"/>
          <c:order val="1"/>
          <c:spPr>
            <a:solidFill>
              <a:schemeClr val="accent5"/>
            </a:solidFill>
            <a:ln>
              <a:noFill/>
            </a:ln>
            <a:effectLst/>
          </c:spPr>
          <c:invertIfNegative val="0"/>
          <c:cat>
            <c:numRef>
              <c:f>[Book1.xlsx]Sheet1!$A$2:$A$31</c:f>
              <c:numCache>
                <c:formatCode>General</c:formatCode>
                <c:ptCount val="30"/>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pt idx="21">
                  <c:v>2015</c:v>
                </c:pt>
                <c:pt idx="22">
                  <c:v>2016</c:v>
                </c:pt>
                <c:pt idx="23">
                  <c:v>2017</c:v>
                </c:pt>
                <c:pt idx="24">
                  <c:v>2018</c:v>
                </c:pt>
                <c:pt idx="25">
                  <c:v>2019</c:v>
                </c:pt>
                <c:pt idx="26">
                  <c:v>2020</c:v>
                </c:pt>
                <c:pt idx="27">
                  <c:v>2021</c:v>
                </c:pt>
                <c:pt idx="28">
                  <c:v>2022</c:v>
                </c:pt>
                <c:pt idx="29">
                  <c:v>2023</c:v>
                </c:pt>
              </c:numCache>
            </c:numRef>
          </c:cat>
          <c:val>
            <c:numRef>
              <c:f>[Book1.xlsx]Sheet1!$B$2:$B$31</c:f>
              <c:numCache>
                <c:formatCode>General</c:formatCode>
                <c:ptCount val="30"/>
                <c:pt idx="0">
                  <c:v>2576</c:v>
                </c:pt>
                <c:pt idx="1">
                  <c:v>7446</c:v>
                </c:pt>
                <c:pt idx="2">
                  <c:v>8188</c:v>
                </c:pt>
                <c:pt idx="3">
                  <c:v>7531</c:v>
                </c:pt>
                <c:pt idx="4">
                  <c:v>6797</c:v>
                </c:pt>
                <c:pt idx="5">
                  <c:v>6429</c:v>
                </c:pt>
                <c:pt idx="6">
                  <c:v>7508</c:v>
                </c:pt>
                <c:pt idx="7">
                  <c:v>7270</c:v>
                </c:pt>
                <c:pt idx="8">
                  <c:v>8274</c:v>
                </c:pt>
                <c:pt idx="9">
                  <c:v>12159</c:v>
                </c:pt>
                <c:pt idx="10">
                  <c:v>11453</c:v>
                </c:pt>
                <c:pt idx="11">
                  <c:v>7948</c:v>
                </c:pt>
                <c:pt idx="12">
                  <c:v>6459</c:v>
                </c:pt>
                <c:pt idx="13">
                  <c:v>6101</c:v>
                </c:pt>
                <c:pt idx="14">
                  <c:v>6237</c:v>
                </c:pt>
                <c:pt idx="15">
                  <c:v>8462</c:v>
                </c:pt>
                <c:pt idx="16">
                  <c:v>12738</c:v>
                </c:pt>
                <c:pt idx="17">
                  <c:v>13403</c:v>
                </c:pt>
                <c:pt idx="18">
                  <c:v>11152</c:v>
                </c:pt>
                <c:pt idx="19">
                  <c:v>9388</c:v>
                </c:pt>
                <c:pt idx="20">
                  <c:v>8245</c:v>
                </c:pt>
                <c:pt idx="21">
                  <c:v>6751</c:v>
                </c:pt>
                <c:pt idx="22">
                  <c:v>7206</c:v>
                </c:pt>
                <c:pt idx="23">
                  <c:v>7297</c:v>
                </c:pt>
                <c:pt idx="24">
                  <c:v>6843</c:v>
                </c:pt>
                <c:pt idx="25">
                  <c:v>7045</c:v>
                </c:pt>
                <c:pt idx="26">
                  <c:v>6958</c:v>
                </c:pt>
                <c:pt idx="27">
                  <c:v>6839</c:v>
                </c:pt>
                <c:pt idx="28">
                  <c:v>5783</c:v>
                </c:pt>
                <c:pt idx="29">
                  <c:v>4666</c:v>
                </c:pt>
              </c:numCache>
            </c:numRef>
          </c:val>
          <c:extLst>
            <c:ext xmlns:c16="http://schemas.microsoft.com/office/drawing/2014/chart" uri="{C3380CC4-5D6E-409C-BE32-E72D297353CC}">
              <c16:uniqueId val="{00000000-7D8C-4E13-A99A-00A4F56D2BA9}"/>
            </c:ext>
          </c:extLst>
        </c:ser>
        <c:dLbls>
          <c:showLegendKey val="0"/>
          <c:showVal val="0"/>
          <c:showCatName val="0"/>
          <c:showSerName val="0"/>
          <c:showPercent val="0"/>
          <c:showBubbleSize val="0"/>
        </c:dLbls>
        <c:gapWidth val="219"/>
        <c:axId val="1205870095"/>
        <c:axId val="1404059311"/>
        <c:extLst>
          <c:ext xmlns:c15="http://schemas.microsoft.com/office/drawing/2012/chart" uri="{02D57815-91ED-43cb-92C2-25804820EDAC}">
            <c15:filteredBarSeries>
              <c15:ser>
                <c:idx val="0"/>
                <c:order val="0"/>
                <c:spPr>
                  <a:solidFill>
                    <a:schemeClr val="accent6"/>
                  </a:solidFill>
                  <a:ln>
                    <a:noFill/>
                  </a:ln>
                  <a:effectLst/>
                </c:spPr>
                <c:invertIfNegative val="0"/>
                <c:cat>
                  <c:numRef>
                    <c:extLst>
                      <c:ext uri="{02D57815-91ED-43cb-92C2-25804820EDAC}">
                        <c15:formulaRef>
                          <c15:sqref>[Book1.xlsx]Sheet1!$A$2:$A$31</c15:sqref>
                        </c15:formulaRef>
                      </c:ext>
                    </c:extLst>
                    <c:numCache>
                      <c:formatCode>General</c:formatCode>
                      <c:ptCount val="30"/>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pt idx="21">
                        <c:v>2015</c:v>
                      </c:pt>
                      <c:pt idx="22">
                        <c:v>2016</c:v>
                      </c:pt>
                      <c:pt idx="23">
                        <c:v>2017</c:v>
                      </c:pt>
                      <c:pt idx="24">
                        <c:v>2018</c:v>
                      </c:pt>
                      <c:pt idx="25">
                        <c:v>2019</c:v>
                      </c:pt>
                      <c:pt idx="26">
                        <c:v>2020</c:v>
                      </c:pt>
                      <c:pt idx="27">
                        <c:v>2021</c:v>
                      </c:pt>
                      <c:pt idx="28">
                        <c:v>2022</c:v>
                      </c:pt>
                      <c:pt idx="29">
                        <c:v>2023</c:v>
                      </c:pt>
                    </c:numCache>
                  </c:numRef>
                </c:cat>
                <c:val>
                  <c:numRef>
                    <c:extLst>
                      <c:ext uri="{02D57815-91ED-43cb-92C2-25804820EDAC}">
                        <c15:formulaRef>
                          <c15:sqref>[Book1.xlsx]Sheet1!$A$2:$A$30</c15:sqref>
                        </c15:formulaRef>
                      </c:ext>
                    </c:extLst>
                    <c:numCache>
                      <c:formatCode>General</c:formatCode>
                      <c:ptCount val="29"/>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pt idx="21">
                        <c:v>2015</c:v>
                      </c:pt>
                      <c:pt idx="22">
                        <c:v>2016</c:v>
                      </c:pt>
                      <c:pt idx="23">
                        <c:v>2017</c:v>
                      </c:pt>
                      <c:pt idx="24">
                        <c:v>2018</c:v>
                      </c:pt>
                      <c:pt idx="25">
                        <c:v>2019</c:v>
                      </c:pt>
                      <c:pt idx="26">
                        <c:v>2020</c:v>
                      </c:pt>
                      <c:pt idx="27">
                        <c:v>2021</c:v>
                      </c:pt>
                      <c:pt idx="28">
                        <c:v>2022</c:v>
                      </c:pt>
                    </c:numCache>
                  </c:numRef>
                </c:val>
                <c:extLst>
                  <c:ext xmlns:c16="http://schemas.microsoft.com/office/drawing/2014/chart" uri="{C3380CC4-5D6E-409C-BE32-E72D297353CC}">
                    <c16:uniqueId val="{00000002-7D8C-4E13-A99A-00A4F56D2BA9}"/>
                  </c:ext>
                </c:extLst>
              </c15:ser>
            </c15:filteredBarSeries>
          </c:ext>
        </c:extLst>
      </c:barChart>
      <c:lineChart>
        <c:grouping val="standard"/>
        <c:varyColors val="0"/>
        <c:ser>
          <c:idx val="2"/>
          <c:order val="2"/>
          <c:spPr>
            <a:ln w="28575" cap="rnd">
              <a:solidFill>
                <a:schemeClr val="accent4"/>
              </a:solidFill>
              <a:round/>
            </a:ln>
            <a:effectLst/>
          </c:spPr>
          <c:marker>
            <c:symbol val="none"/>
          </c:marker>
          <c:cat>
            <c:numRef>
              <c:f>[Book1.xlsx]Sheet1!$A$2:$A$31</c:f>
              <c:numCache>
                <c:formatCode>General</c:formatCode>
                <c:ptCount val="30"/>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pt idx="21">
                  <c:v>2015</c:v>
                </c:pt>
                <c:pt idx="22">
                  <c:v>2016</c:v>
                </c:pt>
                <c:pt idx="23">
                  <c:v>2017</c:v>
                </c:pt>
                <c:pt idx="24">
                  <c:v>2018</c:v>
                </c:pt>
                <c:pt idx="25">
                  <c:v>2019</c:v>
                </c:pt>
                <c:pt idx="26">
                  <c:v>2020</c:v>
                </c:pt>
                <c:pt idx="27">
                  <c:v>2021</c:v>
                </c:pt>
                <c:pt idx="28">
                  <c:v>2022</c:v>
                </c:pt>
                <c:pt idx="29">
                  <c:v>2023</c:v>
                </c:pt>
              </c:numCache>
            </c:numRef>
          </c:cat>
          <c:val>
            <c:numRef>
              <c:f>[Book1.xlsx]Sheet1!$C$2:$C$31</c:f>
              <c:numCache>
                <c:formatCode>0.00%</c:formatCode>
                <c:ptCount val="30"/>
                <c:pt idx="0">
                  <c:v>6.6000000000000003E-2</c:v>
                </c:pt>
                <c:pt idx="1">
                  <c:v>6.4000000000000001E-2</c:v>
                </c:pt>
                <c:pt idx="2">
                  <c:v>6.0999999999999999E-2</c:v>
                </c:pt>
                <c:pt idx="3">
                  <c:v>4.9000000000000002E-2</c:v>
                </c:pt>
                <c:pt idx="4">
                  <c:v>4.8000000000000001E-2</c:v>
                </c:pt>
                <c:pt idx="5">
                  <c:v>4.9000000000000002E-2</c:v>
                </c:pt>
                <c:pt idx="6">
                  <c:v>5.1999999999999998E-2</c:v>
                </c:pt>
                <c:pt idx="7">
                  <c:v>6.3E-2</c:v>
                </c:pt>
                <c:pt idx="8">
                  <c:v>7.3999999999999996E-2</c:v>
                </c:pt>
                <c:pt idx="9">
                  <c:v>6.3E-2</c:v>
                </c:pt>
                <c:pt idx="10">
                  <c:v>6.3E-2</c:v>
                </c:pt>
                <c:pt idx="11">
                  <c:v>5.6000000000000001E-2</c:v>
                </c:pt>
                <c:pt idx="12" formatCode="0%">
                  <c:v>0.05</c:v>
                </c:pt>
                <c:pt idx="13">
                  <c:v>4.4999999999999998E-2</c:v>
                </c:pt>
                <c:pt idx="14">
                  <c:v>5.3999999999999999E-2</c:v>
                </c:pt>
                <c:pt idx="15">
                  <c:v>9.1999999999999998E-2</c:v>
                </c:pt>
                <c:pt idx="16" formatCode="0%">
                  <c:v>0.1</c:v>
                </c:pt>
                <c:pt idx="17">
                  <c:v>9.2999999999999999E-2</c:v>
                </c:pt>
                <c:pt idx="18">
                  <c:v>8.1000000000000003E-2</c:v>
                </c:pt>
                <c:pt idx="19" formatCode="0%">
                  <c:v>7.0000000000000007E-2</c:v>
                </c:pt>
                <c:pt idx="20">
                  <c:v>6.0999999999999999E-2</c:v>
                </c:pt>
                <c:pt idx="21">
                  <c:v>5.6000000000000001E-2</c:v>
                </c:pt>
                <c:pt idx="22">
                  <c:v>5.2999999999999999E-2</c:v>
                </c:pt>
                <c:pt idx="23">
                  <c:v>4.7E-2</c:v>
                </c:pt>
                <c:pt idx="24">
                  <c:v>4.4999999999999998E-2</c:v>
                </c:pt>
                <c:pt idx="25">
                  <c:v>4.2000000000000003E-2</c:v>
                </c:pt>
                <c:pt idx="26">
                  <c:v>8.5000000000000006E-2</c:v>
                </c:pt>
                <c:pt idx="27">
                  <c:v>5.1999999999999998E-2</c:v>
                </c:pt>
                <c:pt idx="28">
                  <c:v>4.5999999999999999E-2</c:v>
                </c:pt>
                <c:pt idx="29">
                  <c:v>0.04</c:v>
                </c:pt>
              </c:numCache>
            </c:numRef>
          </c:val>
          <c:smooth val="0"/>
          <c:extLst>
            <c:ext xmlns:c16="http://schemas.microsoft.com/office/drawing/2014/chart" uri="{C3380CC4-5D6E-409C-BE32-E72D297353CC}">
              <c16:uniqueId val="{00000001-7D8C-4E13-A99A-00A4F56D2BA9}"/>
            </c:ext>
          </c:extLst>
        </c:ser>
        <c:dLbls>
          <c:showLegendKey val="0"/>
          <c:showVal val="0"/>
          <c:showCatName val="0"/>
          <c:showSerName val="0"/>
          <c:showPercent val="0"/>
          <c:showBubbleSize val="0"/>
        </c:dLbls>
        <c:marker val="1"/>
        <c:smooth val="0"/>
        <c:axId val="153595583"/>
        <c:axId val="228948095"/>
      </c:lineChart>
      <c:dateAx>
        <c:axId val="12058700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04059311"/>
        <c:crosses val="autoZero"/>
        <c:auto val="0"/>
        <c:lblOffset val="100"/>
        <c:baseTimeUnit val="days"/>
      </c:dateAx>
      <c:valAx>
        <c:axId val="140405931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a:glow rad="25400">
              <a:schemeClr val="accent1">
                <a:alpha val="40000"/>
              </a:schemeClr>
            </a:glow>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05870095"/>
        <c:crosses val="autoZero"/>
        <c:crossBetween val="between"/>
      </c:valAx>
      <c:valAx>
        <c:axId val="228948095"/>
        <c:scaling>
          <c:orientation val="minMax"/>
        </c:scaling>
        <c:delete val="0"/>
        <c:axPos val="r"/>
        <c:numFmt formatCode="0.0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3595583"/>
        <c:crosses val="max"/>
        <c:crossBetween val="between"/>
      </c:valAx>
      <c:catAx>
        <c:axId val="153595583"/>
        <c:scaling>
          <c:orientation val="minMax"/>
        </c:scaling>
        <c:delete val="1"/>
        <c:axPos val="b"/>
        <c:numFmt formatCode="General" sourceLinked="1"/>
        <c:majorTickMark val="out"/>
        <c:minorTickMark val="none"/>
        <c:tickLblPos val="nextTo"/>
        <c:crossAx val="228948095"/>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solidFill>
                <a:latin typeface="+mn-lt"/>
                <a:ea typeface="+mn-ea"/>
                <a:cs typeface="+mn-cs"/>
              </a:defRPr>
            </a:pPr>
            <a:r>
              <a:rPr lang="en-US" dirty="0"/>
              <a:t>WRT Funding Distribution</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1521096342812517"/>
          <c:y val="0.20839888276285792"/>
          <c:w val="0.75408220537515458"/>
          <c:h val="0.74943693511617004"/>
        </c:manualLayout>
      </c:layout>
      <c:pieChart>
        <c:varyColors val="1"/>
        <c:ser>
          <c:idx val="0"/>
          <c:order val="0"/>
          <c:tx>
            <c:strRef>
              <c:f>Sheet1!$B$1</c:f>
              <c:strCache>
                <c:ptCount val="1"/>
                <c:pt idx="0">
                  <c:v>WRT Funding</c:v>
                </c:pt>
              </c:strCache>
            </c:strRef>
          </c:tx>
          <c:explosion val="13"/>
          <c:dPt>
            <c:idx val="0"/>
            <c:bubble3D val="0"/>
            <c:spPr>
              <a:solidFill>
                <a:schemeClr val="accent2"/>
              </a:solidFill>
              <a:ln w="19050">
                <a:solidFill>
                  <a:schemeClr val="lt1"/>
                </a:solidFill>
              </a:ln>
              <a:effectLst/>
            </c:spPr>
            <c:extLst>
              <c:ext xmlns:c16="http://schemas.microsoft.com/office/drawing/2014/chart" uri="{C3380CC4-5D6E-409C-BE32-E72D297353CC}">
                <c16:uniqueId val="{00000001-147F-45D2-8604-C4EEFF4AFE11}"/>
              </c:ext>
            </c:extLst>
          </c:dPt>
          <c:dPt>
            <c:idx val="1"/>
            <c:bubble3D val="0"/>
            <c:explosion val="1"/>
            <c:spPr>
              <a:solidFill>
                <a:schemeClr val="accent4"/>
              </a:solidFill>
              <a:ln w="19050">
                <a:solidFill>
                  <a:schemeClr val="lt1"/>
                </a:solidFill>
              </a:ln>
              <a:effectLst/>
            </c:spPr>
            <c:extLst>
              <c:ext xmlns:c16="http://schemas.microsoft.com/office/drawing/2014/chart" uri="{C3380CC4-5D6E-409C-BE32-E72D297353CC}">
                <c16:uniqueId val="{00000003-147F-45D2-8604-C4EEFF4AFE11}"/>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5-147F-45D2-8604-C4EEFF4AFE11}"/>
              </c:ext>
            </c:extLst>
          </c:dPt>
          <c:dPt>
            <c:idx val="3"/>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7-3F9E-4953-B2E0-A99760F2E7D8}"/>
              </c:ext>
            </c:extLst>
          </c:dPt>
          <c:dLbls>
            <c:dLbl>
              <c:idx val="0"/>
              <c:layout>
                <c:manualLayout>
                  <c:x val="-2.0661157024793389E-2"/>
                  <c:y val="-0.1156508189299745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7926441400403462"/>
                      <c:h val="0.11946211741499459"/>
                    </c:manualLayout>
                  </c15:layout>
                </c:ext>
                <c:ext xmlns:c16="http://schemas.microsoft.com/office/drawing/2014/chart" uri="{C3380CC4-5D6E-409C-BE32-E72D297353CC}">
                  <c16:uniqueId val="{00000001-147F-45D2-8604-C4EEFF4AFE11}"/>
                </c:ext>
              </c:extLst>
            </c:dLbl>
            <c:dLbl>
              <c:idx val="1"/>
              <c:layout>
                <c:manualLayout>
                  <c:x val="-0.21309645509013184"/>
                  <c:y val="3.9492899480859225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3954831102182686"/>
                      <c:h val="0.12424442944161269"/>
                    </c:manualLayout>
                  </c15:layout>
                </c:ext>
                <c:ext xmlns:c16="http://schemas.microsoft.com/office/drawing/2014/chart" uri="{C3380CC4-5D6E-409C-BE32-E72D297353CC}">
                  <c16:uniqueId val="{00000003-147F-45D2-8604-C4EEFF4AFE11}"/>
                </c:ext>
              </c:extLst>
            </c:dLbl>
            <c:dLbl>
              <c:idx val="2"/>
              <c:layout>
                <c:manualLayout>
                  <c:x val="0.16755903478232576"/>
                  <c:y val="3.0974429659331598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2889348826732028"/>
                      <c:h val="0.12424442944161269"/>
                    </c:manualLayout>
                  </c15:layout>
                </c:ext>
                <c:ext xmlns:c16="http://schemas.microsoft.com/office/drawing/2014/chart" uri="{C3380CC4-5D6E-409C-BE32-E72D297353CC}">
                  <c16:uniqueId val="{00000005-147F-45D2-8604-C4EEFF4AFE11}"/>
                </c:ext>
              </c:extLst>
            </c:dLbl>
            <c:spPr>
              <a:solidFill>
                <a:srgbClr val="003764">
                  <a:lumMod val="10000"/>
                  <a:lumOff val="90000"/>
                </a:srgbClr>
              </a:solidFill>
              <a:ln>
                <a:solidFill>
                  <a:srgbClr val="003764"/>
                </a:solidFill>
              </a:ln>
              <a:effectLst/>
            </c:spPr>
            <c:txPr>
              <a:bodyPr rot="0" spcFirstLastPara="1" vertOverflow="clip" horzOverflow="clip" vert="horz" wrap="square" lIns="36576" tIns="18288" rIns="36576" bIns="18288" anchor="ctr" anchorCtr="1">
                <a:spAutoFit/>
              </a:bodyPr>
              <a:lstStyle/>
              <a:p>
                <a:pPr>
                  <a:defRPr sz="1600" b="0" i="0" u="none" strike="noStrike" kern="1200" baseline="0">
                    <a:solidFill>
                      <a:schemeClr val="tx1"/>
                    </a:solidFill>
                    <a:latin typeface="+mn-lt"/>
                    <a:ea typeface="+mn-ea"/>
                    <a:cs typeface="+mn-cs"/>
                  </a:defRPr>
                </a:pPr>
                <a:endParaRPr lang="en-US"/>
              </a:p>
            </c:tx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Sheet1!$A$2:$A$5</c:f>
              <c:strCache>
                <c:ptCount val="3"/>
                <c:pt idx="0">
                  <c:v>CTCs</c:v>
                </c:pt>
                <c:pt idx="1">
                  <c:v>PCSCs</c:v>
                </c:pt>
                <c:pt idx="2">
                  <c:v>Admin</c:v>
                </c:pt>
              </c:strCache>
            </c:strRef>
          </c:cat>
          <c:val>
            <c:numRef>
              <c:f>Sheet1!$B$2:$B$5</c:f>
              <c:numCache>
                <c:formatCode>General</c:formatCode>
                <c:ptCount val="4"/>
                <c:pt idx="0">
                  <c:v>0.94536802895437777</c:v>
                </c:pt>
                <c:pt idx="1">
                  <c:v>4.1270551898810584E-2</c:v>
                </c:pt>
                <c:pt idx="2">
                  <c:v>1.2514242022580994E-2</c:v>
                </c:pt>
              </c:numCache>
            </c:numRef>
          </c:val>
          <c:extLst>
            <c:ext xmlns:c16="http://schemas.microsoft.com/office/drawing/2014/chart" uri="{C3380CC4-5D6E-409C-BE32-E72D297353CC}">
              <c16:uniqueId val="{00000006-147F-45D2-8604-C4EEFF4AFE11}"/>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1/23/2024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dirty="0"/>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1/23/2024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dirty="0"/>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4</a:t>
            </a:fld>
            <a:endParaRPr lang="en-US" dirty="0"/>
          </a:p>
        </p:txBody>
      </p:sp>
    </p:spTree>
    <p:extLst>
      <p:ext uri="{BB962C8B-B14F-4D97-AF65-F5344CB8AC3E}">
        <p14:creationId xmlns:p14="http://schemas.microsoft.com/office/powerpoint/2010/main" val="2045677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6</a:t>
            </a:fld>
            <a:endParaRPr lang="en-US" dirty="0"/>
          </a:p>
        </p:txBody>
      </p:sp>
    </p:spTree>
    <p:extLst>
      <p:ext uri="{BB962C8B-B14F-4D97-AF65-F5344CB8AC3E}">
        <p14:creationId xmlns:p14="http://schemas.microsoft.com/office/powerpoint/2010/main" val="1630609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Planning numbers provided in late winter for planning and application. Awards are revised once enrollment numbers for previous year are available (Fall). </a:t>
            </a:r>
            <a:br>
              <a:rPr lang="en-US" sz="1200" dirty="0"/>
            </a:br>
            <a:r>
              <a:rPr lang="en-US" sz="1200" dirty="0"/>
              <a:t>Number of fluid FTEs that each college receives depends not just on each colleges performance and region’s unemployment, but also on other colleges’ enrollments and unemployment numbers. Fluid FTE components are calculated as a each colleges share of FTEs.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a:p>
            <a:r>
              <a:rPr lang="en-US" dirty="0"/>
              <a:t>Meet with Denise to get better understanding of weight of base and how full formula is calculated.</a:t>
            </a:r>
          </a:p>
          <a:p>
            <a:r>
              <a:rPr lang="en-US" dirty="0"/>
              <a:t>Base plus 60% 2 year performance average and 40% regional employment share= FTE target. </a:t>
            </a:r>
          </a:p>
          <a:p>
            <a:endParaRPr lang="en-US" dirty="0"/>
          </a:p>
          <a:p>
            <a:pPr marL="0" indent="0" algn="ctr">
              <a:spcAft>
                <a:spcPts val="1200"/>
              </a:spcAft>
              <a:buNone/>
            </a:pPr>
            <a:r>
              <a:rPr lang="en-US" dirty="0"/>
              <a:t>Take Back</a:t>
            </a:r>
          </a:p>
          <a:p>
            <a:pPr>
              <a:spcAft>
                <a:spcPts val="1200"/>
              </a:spcAft>
            </a:pPr>
            <a:r>
              <a:rPr lang="en-US" sz="1200" dirty="0"/>
              <a:t>Market correction</a:t>
            </a:r>
          </a:p>
          <a:p>
            <a:pPr>
              <a:spcAft>
                <a:spcPts val="1200"/>
              </a:spcAft>
            </a:pPr>
            <a:r>
              <a:rPr lang="en-US" sz="1200" dirty="0"/>
              <a:t>Must make at least 100% of target</a:t>
            </a:r>
          </a:p>
          <a:p>
            <a:pPr>
              <a:spcAft>
                <a:spcPts val="1200"/>
              </a:spcAft>
            </a:pPr>
            <a:r>
              <a:rPr lang="en-US" sz="1200" dirty="0"/>
              <a:t>First year probation; consecutive year(s) take back</a:t>
            </a:r>
          </a:p>
          <a:p>
            <a:pPr>
              <a:spcAft>
                <a:spcPts val="1200"/>
              </a:spcAft>
            </a:pPr>
            <a:r>
              <a:rPr lang="en-US" sz="1200" dirty="0"/>
              <a:t>75% of difference between target and attainment</a:t>
            </a:r>
          </a:p>
          <a:p>
            <a:pPr>
              <a:spcAft>
                <a:spcPts val="1200"/>
              </a:spcAft>
            </a:pPr>
            <a:r>
              <a:rPr lang="en-US" sz="1200" dirty="0"/>
              <a:t>FTES are taken out of variable first</a:t>
            </a:r>
          </a:p>
          <a:p>
            <a:pPr>
              <a:spcAft>
                <a:spcPts val="1200"/>
              </a:spcAft>
            </a:pPr>
            <a:r>
              <a:rPr lang="en-US" sz="1200" dirty="0"/>
              <a:t>Any reductions in base are permanent</a:t>
            </a:r>
          </a:p>
          <a:p>
            <a:pPr>
              <a:spcAft>
                <a:spcPts val="1200"/>
              </a:spcAft>
            </a:pPr>
            <a:r>
              <a:rPr lang="en-US" sz="1200" dirty="0"/>
              <a:t>Eligible colleges can accept FTES as a temporary addition to target/funding</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7</a:t>
            </a:fld>
            <a:endParaRPr lang="en-US" dirty="0"/>
          </a:p>
        </p:txBody>
      </p:sp>
    </p:spTree>
    <p:extLst>
      <p:ext uri="{BB962C8B-B14F-4D97-AF65-F5344CB8AC3E}">
        <p14:creationId xmlns:p14="http://schemas.microsoft.com/office/powerpoint/2010/main" val="636578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16</a:t>
            </a:fld>
            <a:endParaRPr lang="en-US" dirty="0"/>
          </a:p>
        </p:txBody>
      </p:sp>
    </p:spTree>
    <p:extLst>
      <p:ext uri="{BB962C8B-B14F-4D97-AF65-F5344CB8AC3E}">
        <p14:creationId xmlns:p14="http://schemas.microsoft.com/office/powerpoint/2010/main" val="1713522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493186" y="3863688"/>
            <a:ext cx="11115967"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494144" y="4976665"/>
            <a:ext cx="11185237"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493184" y="5769405"/>
            <a:ext cx="6153149"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pic>
        <p:nvPicPr>
          <p:cNvPr id="6" name="Picture 5"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5362523" y="0"/>
            <a:ext cx="6829477" cy="3749964"/>
          </a:xfrm>
          <a:prstGeom prst="rect">
            <a:avLst/>
          </a:prstGeom>
        </p:spPr>
      </p:pic>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8"/>
            <a:ext cx="105156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1" y="4589473"/>
            <a:ext cx="105156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Date Placeholder 3"/>
          <p:cNvSpPr>
            <a:spLocks noGrp="1"/>
          </p:cNvSpPr>
          <p:nvPr>
            <p:ph type="dt" sz="half" idx="10"/>
          </p:nvPr>
        </p:nvSpPr>
        <p:spPr>
          <a:xfrm>
            <a:off x="838200" y="6483929"/>
            <a:ext cx="2743200" cy="237549"/>
          </a:xfrm>
          <a:prstGeom prst="rect">
            <a:avLst/>
          </a:prstGeom>
        </p:spPr>
        <p:txBody>
          <a:bodyPr/>
          <a:lstStyle>
            <a:lvl1pPr>
              <a:defRPr sz="1100"/>
            </a:lvl1pPr>
          </a:lstStyle>
          <a:p>
            <a:fld id="{D050C99A-C753-4499-A91D-5F42026EA8F2}" type="datetime1">
              <a:rPr lang="en-US" smtClean="0"/>
              <a:t>1/23/2024</a:t>
            </a:fld>
            <a:endParaRPr lang="en-US" dirty="0"/>
          </a:p>
        </p:txBody>
      </p:sp>
      <p:sp>
        <p:nvSpPr>
          <p:cNvPr id="11" name="Footer Placeholder 4"/>
          <p:cNvSpPr>
            <a:spLocks noGrp="1"/>
          </p:cNvSpPr>
          <p:nvPr>
            <p:ph type="ftr" sz="quarter" idx="11"/>
          </p:nvPr>
        </p:nvSpPr>
        <p:spPr>
          <a:xfrm>
            <a:off x="4038600" y="6483929"/>
            <a:ext cx="41148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11222183" y="6529855"/>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descr="Header triangles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42267"/>
          <a:stretch/>
        </p:blipFill>
        <p:spPr>
          <a:xfrm>
            <a:off x="8124294" y="-14832"/>
            <a:ext cx="4067706" cy="1481791"/>
          </a:xfrm>
          <a:prstGeom prst="rect">
            <a:avLst/>
          </a:prstGeom>
        </p:spPr>
      </p:pic>
      <p:pic>
        <p:nvPicPr>
          <p:cNvPr id="17" name="Picture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0656" y="206051"/>
            <a:ext cx="3080223" cy="1097280"/>
          </a:xfrm>
          <a:prstGeom prst="rect">
            <a:avLst/>
          </a:prstGeom>
        </p:spPr>
      </p:pic>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Date Placeholder 3"/>
          <p:cNvSpPr>
            <a:spLocks noGrp="1"/>
          </p:cNvSpPr>
          <p:nvPr>
            <p:ph type="dt" sz="half" idx="10"/>
          </p:nvPr>
        </p:nvSpPr>
        <p:spPr>
          <a:xfrm>
            <a:off x="838200" y="6483929"/>
            <a:ext cx="2743200" cy="237549"/>
          </a:xfrm>
          <a:prstGeom prst="rect">
            <a:avLst/>
          </a:prstGeom>
        </p:spPr>
        <p:txBody>
          <a:bodyPr/>
          <a:lstStyle>
            <a:lvl1pPr>
              <a:defRPr sz="1100"/>
            </a:lvl1pPr>
          </a:lstStyle>
          <a:p>
            <a:fld id="{D050C99A-C753-4499-A91D-5F42026EA8F2}" type="datetime1">
              <a:rPr lang="en-US" smtClean="0"/>
              <a:t>1/23/2024</a:t>
            </a:fld>
            <a:endParaRPr lang="en-US" dirty="0"/>
          </a:p>
        </p:txBody>
      </p:sp>
      <p:sp>
        <p:nvSpPr>
          <p:cNvPr id="11" name="Footer Placeholder 4"/>
          <p:cNvSpPr>
            <a:spLocks noGrp="1"/>
          </p:cNvSpPr>
          <p:nvPr>
            <p:ph type="ftr" sz="quarter" idx="11"/>
          </p:nvPr>
        </p:nvSpPr>
        <p:spPr>
          <a:xfrm>
            <a:off x="4038600" y="6483929"/>
            <a:ext cx="41148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11222183" y="6529855"/>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692720" y="294201"/>
            <a:ext cx="11069783"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692722" y="1174172"/>
            <a:ext cx="11115967"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476958"/>
            <a:ext cx="105156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838200" y="2265367"/>
            <a:ext cx="105156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sp>
        <p:nvSpPr>
          <p:cNvPr id="10" name="TextBox 9">
            <a:extLst>
              <a:ext uri="{FF2B5EF4-FFF2-40B4-BE49-F238E27FC236}">
                <a16:creationId xmlns:a16="http://schemas.microsoft.com/office/drawing/2014/main" id="{AD9A014E-7345-4161-B6F8-70E7EA234759}"/>
              </a:ext>
            </a:extLst>
          </p:cNvPr>
          <p:cNvSpPr txBox="1"/>
          <p:nvPr userDrawn="1"/>
        </p:nvSpPr>
        <p:spPr>
          <a:xfrm>
            <a:off x="1107823" y="6445502"/>
            <a:ext cx="5046616" cy="207749"/>
          </a:xfrm>
          <a:prstGeom prst="rect">
            <a:avLst/>
          </a:prstGeom>
          <a:noFill/>
        </p:spPr>
        <p:txBody>
          <a:bodyPr wrap="square" rtlCol="0">
            <a:spAutoFit/>
          </a:bodyPr>
          <a:lstStyle/>
          <a:p>
            <a:r>
              <a:rPr lang="en-US" sz="750" b="0" i="1" u="sng" kern="1200" dirty="0">
                <a:solidFill>
                  <a:schemeClr val="tx1"/>
                </a:solidFill>
                <a:effectLst/>
                <a:latin typeface="+mn-lt"/>
                <a:ea typeface="+mn-ea"/>
                <a:cs typeface="+mn-cs"/>
              </a:rPr>
              <a:t>CC BY 4.0</a:t>
            </a:r>
            <a:r>
              <a:rPr lang="en-US" sz="750" b="0" i="1" u="none" kern="1200" dirty="0">
                <a:solidFill>
                  <a:schemeClr val="bg1">
                    <a:lumMod val="50000"/>
                  </a:schemeClr>
                </a:solidFill>
                <a:effectLst/>
                <a:latin typeface="+mn-lt"/>
                <a:ea typeface="+mn-ea"/>
                <a:cs typeface="+mn-cs"/>
              </a:rPr>
              <a:t>,</a:t>
            </a:r>
            <a:r>
              <a:rPr lang="en-US" sz="750" b="0" i="1" u="none" kern="1200" baseline="0" dirty="0">
                <a:solidFill>
                  <a:schemeClr val="bg1">
                    <a:lumMod val="50000"/>
                  </a:schemeClr>
                </a:solidFill>
                <a:effectLst/>
                <a:latin typeface="+mn-lt"/>
                <a:ea typeface="+mn-ea"/>
                <a:cs typeface="+mn-cs"/>
              </a:rPr>
              <a:t> except where otherwise noted.</a:t>
            </a:r>
            <a:endParaRPr lang="en-US" sz="750" b="0" i="1" dirty="0">
              <a:solidFill>
                <a:schemeClr val="bg1">
                  <a:lumMod val="50000"/>
                </a:schemeClr>
              </a:solidFill>
              <a:latin typeface="+mn-lt"/>
            </a:endParaRPr>
          </a:p>
        </p:txBody>
      </p:sp>
      <p:sp>
        <p:nvSpPr>
          <p:cNvPr id="13" name="Rectangle 12"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4" name="Picture 13" descr="Header triangles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42267"/>
          <a:stretch/>
        </p:blipFill>
        <p:spPr>
          <a:xfrm>
            <a:off x="8124294" y="-15218"/>
            <a:ext cx="4067706" cy="1481791"/>
          </a:xfrm>
          <a:prstGeom prst="rect">
            <a:avLst/>
          </a:prstGeom>
        </p:spPr>
      </p:pic>
      <p:grpSp>
        <p:nvGrpSpPr>
          <p:cNvPr id="17" name="Group 16"/>
          <p:cNvGrpSpPr/>
          <p:nvPr userDrawn="1"/>
        </p:nvGrpSpPr>
        <p:grpSpPr>
          <a:xfrm>
            <a:off x="627417" y="6435076"/>
            <a:ext cx="480406" cy="228600"/>
            <a:chOff x="973916" y="6435073"/>
            <a:chExt cx="480406" cy="228600"/>
          </a:xfrm>
        </p:grpSpPr>
        <p:pic>
          <p:nvPicPr>
            <p:cNvPr id="18" name="Picture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3916" y="6435073"/>
              <a:ext cx="228600" cy="228600"/>
            </a:xfrm>
            <a:prstGeom prst="rect">
              <a:avLst/>
            </a:prstGeom>
          </p:spPr>
        </p:pic>
        <p:pic>
          <p:nvPicPr>
            <p:cNvPr id="19" name="Picture 1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225722" y="6435073"/>
              <a:ext cx="228600" cy="228600"/>
            </a:xfrm>
            <a:prstGeom prst="rect">
              <a:avLst/>
            </a:prstGeom>
          </p:spPr>
        </p:pic>
      </p:grpSp>
      <p:pic>
        <p:nvPicPr>
          <p:cNvPr id="20" name="Picture 1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90656" y="206051"/>
            <a:ext cx="3080223" cy="1097280"/>
          </a:xfrm>
          <a:prstGeom prst="rect">
            <a:avLst/>
          </a:prstGeom>
        </p:spPr>
      </p:pic>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itle 1"/>
          <p:cNvSpPr>
            <a:spLocks noGrp="1"/>
          </p:cNvSpPr>
          <p:nvPr>
            <p:ph type="title"/>
          </p:nvPr>
        </p:nvSpPr>
        <p:spPr>
          <a:xfrm>
            <a:off x="715815" y="1549936"/>
            <a:ext cx="11115967"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715815" y="2415155"/>
            <a:ext cx="11115967"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Date Placeholder 3"/>
          <p:cNvSpPr>
            <a:spLocks noGrp="1"/>
          </p:cNvSpPr>
          <p:nvPr>
            <p:ph type="dt" sz="half" idx="10"/>
          </p:nvPr>
        </p:nvSpPr>
        <p:spPr>
          <a:xfrm>
            <a:off x="838200" y="6483929"/>
            <a:ext cx="2743200" cy="237549"/>
          </a:xfrm>
          <a:prstGeom prst="rect">
            <a:avLst/>
          </a:prstGeom>
        </p:spPr>
        <p:txBody>
          <a:bodyPr/>
          <a:lstStyle>
            <a:lvl1pPr>
              <a:defRPr sz="1100"/>
            </a:lvl1pPr>
          </a:lstStyle>
          <a:p>
            <a:fld id="{F79CB6C7-AD96-437F-A75B-A1987D8D9ACA}" type="datetime1">
              <a:rPr lang="en-US" smtClean="0"/>
              <a:t>1/23/2024</a:t>
            </a:fld>
            <a:endParaRPr lang="en-US" dirty="0"/>
          </a:p>
        </p:txBody>
      </p:sp>
      <p:sp>
        <p:nvSpPr>
          <p:cNvPr id="16" name="Footer Placeholder 4"/>
          <p:cNvSpPr>
            <a:spLocks noGrp="1"/>
          </p:cNvSpPr>
          <p:nvPr>
            <p:ph type="ftr" sz="quarter" idx="11"/>
          </p:nvPr>
        </p:nvSpPr>
        <p:spPr>
          <a:xfrm>
            <a:off x="4038600" y="6483929"/>
            <a:ext cx="41148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11208328" y="6483929"/>
            <a:ext cx="623453" cy="237549"/>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8" name="Picture 17" descr="Header triangles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42267"/>
          <a:stretch/>
        </p:blipFill>
        <p:spPr>
          <a:xfrm>
            <a:off x="8124294" y="-14051"/>
            <a:ext cx="4067706" cy="1481791"/>
          </a:xfrm>
          <a:prstGeom prst="rect">
            <a:avLst/>
          </a:prstGeom>
        </p:spPr>
      </p:pic>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0656" y="206051"/>
            <a:ext cx="3080223" cy="1097280"/>
          </a:xfrm>
          <a:prstGeom prst="rect">
            <a:avLst/>
          </a:prstGeom>
        </p:spPr>
      </p:pic>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4" name="Title 1"/>
          <p:cNvSpPr>
            <a:spLocks noGrp="1"/>
          </p:cNvSpPr>
          <p:nvPr>
            <p:ph type="title"/>
          </p:nvPr>
        </p:nvSpPr>
        <p:spPr>
          <a:xfrm>
            <a:off x="776625" y="1709747"/>
            <a:ext cx="11027451"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776625" y="4589472"/>
            <a:ext cx="11027451"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Date Placeholder 3"/>
          <p:cNvSpPr>
            <a:spLocks noGrp="1"/>
          </p:cNvSpPr>
          <p:nvPr>
            <p:ph type="dt" sz="half" idx="10"/>
          </p:nvPr>
        </p:nvSpPr>
        <p:spPr>
          <a:xfrm>
            <a:off x="838200" y="6483929"/>
            <a:ext cx="2743200" cy="237549"/>
          </a:xfrm>
          <a:prstGeom prst="rect">
            <a:avLst/>
          </a:prstGeom>
        </p:spPr>
        <p:txBody>
          <a:bodyPr/>
          <a:lstStyle>
            <a:lvl1pPr>
              <a:defRPr sz="1100"/>
            </a:lvl1pPr>
          </a:lstStyle>
          <a:p>
            <a:fld id="{0E68BEF8-F67A-4B64-B2F2-CC4AA048128C}" type="datetime1">
              <a:rPr lang="en-US" smtClean="0"/>
              <a:t>1/23/2024</a:t>
            </a:fld>
            <a:endParaRPr lang="en-US" dirty="0"/>
          </a:p>
        </p:txBody>
      </p:sp>
      <p:sp>
        <p:nvSpPr>
          <p:cNvPr id="16" name="Footer Placeholder 4"/>
          <p:cNvSpPr>
            <a:spLocks noGrp="1"/>
          </p:cNvSpPr>
          <p:nvPr>
            <p:ph type="ftr" sz="quarter" idx="11"/>
          </p:nvPr>
        </p:nvSpPr>
        <p:spPr>
          <a:xfrm>
            <a:off x="4038600" y="6483929"/>
            <a:ext cx="41148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11222183" y="6529855"/>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8" name="Picture 17" descr="Header triangles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42267"/>
          <a:stretch/>
        </p:blipFill>
        <p:spPr>
          <a:xfrm>
            <a:off x="8124294" y="-14834"/>
            <a:ext cx="4067706" cy="1481791"/>
          </a:xfrm>
          <a:prstGeom prst="rect">
            <a:avLst/>
          </a:prstGeom>
        </p:spPr>
      </p:pic>
      <p:pic>
        <p:nvPicPr>
          <p:cNvPr id="19" name="Picture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0656" y="206051"/>
            <a:ext cx="3080223" cy="1097280"/>
          </a:xfrm>
          <a:prstGeom prst="rect">
            <a:avLst/>
          </a:prstGeom>
        </p:spPr>
      </p:pic>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5" name="Title 1"/>
          <p:cNvSpPr>
            <a:spLocks noGrp="1"/>
          </p:cNvSpPr>
          <p:nvPr>
            <p:ph type="title"/>
          </p:nvPr>
        </p:nvSpPr>
        <p:spPr>
          <a:xfrm>
            <a:off x="563415" y="1462241"/>
            <a:ext cx="11379204"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563415" y="2400303"/>
            <a:ext cx="5352476"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6345695" y="2400307"/>
            <a:ext cx="5596924"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Date Placeholder 3"/>
          <p:cNvSpPr>
            <a:spLocks noGrp="1"/>
          </p:cNvSpPr>
          <p:nvPr>
            <p:ph type="dt" sz="half" idx="10"/>
          </p:nvPr>
        </p:nvSpPr>
        <p:spPr>
          <a:xfrm>
            <a:off x="838200" y="6483929"/>
            <a:ext cx="2743200" cy="237549"/>
          </a:xfrm>
          <a:prstGeom prst="rect">
            <a:avLst/>
          </a:prstGeom>
        </p:spPr>
        <p:txBody>
          <a:bodyPr/>
          <a:lstStyle>
            <a:lvl1pPr>
              <a:defRPr sz="1100"/>
            </a:lvl1pPr>
          </a:lstStyle>
          <a:p>
            <a:fld id="{1001848F-E7F6-4E55-B1DE-CC691BBD4F09}" type="datetime1">
              <a:rPr lang="en-US" smtClean="0"/>
              <a:t>1/23/2024</a:t>
            </a:fld>
            <a:endParaRPr lang="en-US" dirty="0"/>
          </a:p>
        </p:txBody>
      </p:sp>
      <p:sp>
        <p:nvSpPr>
          <p:cNvPr id="18" name="Footer Placeholder 4"/>
          <p:cNvSpPr>
            <a:spLocks noGrp="1"/>
          </p:cNvSpPr>
          <p:nvPr>
            <p:ph type="ftr" sz="quarter" idx="11"/>
          </p:nvPr>
        </p:nvSpPr>
        <p:spPr>
          <a:xfrm>
            <a:off x="4038600" y="6483929"/>
            <a:ext cx="41148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11222183" y="6529855"/>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descr="Header triangles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42267"/>
          <a:stretch/>
        </p:blipFill>
        <p:spPr>
          <a:xfrm>
            <a:off x="8124294" y="0"/>
            <a:ext cx="4067706" cy="1481791"/>
          </a:xfrm>
          <a:prstGeom prst="rect">
            <a:avLst/>
          </a:prstGeom>
        </p:spPr>
      </p:pic>
      <p:pic>
        <p:nvPicPr>
          <p:cNvPr id="21" name="Picture 2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0656" y="206051"/>
            <a:ext cx="3080223" cy="1097280"/>
          </a:xfrm>
          <a:prstGeom prst="rect">
            <a:avLst/>
          </a:prstGeom>
        </p:spPr>
      </p:pic>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6" name="Title 1"/>
          <p:cNvSpPr>
            <a:spLocks noGrp="1"/>
          </p:cNvSpPr>
          <p:nvPr>
            <p:ph type="title"/>
          </p:nvPr>
        </p:nvSpPr>
        <p:spPr>
          <a:xfrm>
            <a:off x="676369" y="1485854"/>
            <a:ext cx="11113851"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676371" y="2385437"/>
            <a:ext cx="5336504"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676371" y="3003843"/>
            <a:ext cx="5336504"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6386943" y="2385430"/>
            <a:ext cx="5403276"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6386943" y="3003843"/>
            <a:ext cx="5403276"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1" name="Date Placeholder 3"/>
          <p:cNvSpPr>
            <a:spLocks noGrp="1"/>
          </p:cNvSpPr>
          <p:nvPr>
            <p:ph type="dt" sz="half" idx="10"/>
          </p:nvPr>
        </p:nvSpPr>
        <p:spPr>
          <a:xfrm>
            <a:off x="838200" y="6483929"/>
            <a:ext cx="2743200" cy="237549"/>
          </a:xfrm>
          <a:prstGeom prst="rect">
            <a:avLst/>
          </a:prstGeom>
        </p:spPr>
        <p:txBody>
          <a:bodyPr/>
          <a:lstStyle>
            <a:lvl1pPr>
              <a:defRPr sz="1100"/>
            </a:lvl1pPr>
          </a:lstStyle>
          <a:p>
            <a:fld id="{5E48A247-4D0D-4017-954A-CBEE1B524F16}" type="datetime1">
              <a:rPr lang="en-US" smtClean="0"/>
              <a:t>1/23/2024</a:t>
            </a:fld>
            <a:endParaRPr lang="en-US" dirty="0"/>
          </a:p>
        </p:txBody>
      </p:sp>
      <p:sp>
        <p:nvSpPr>
          <p:cNvPr id="22" name="Footer Placeholder 4"/>
          <p:cNvSpPr>
            <a:spLocks noGrp="1"/>
          </p:cNvSpPr>
          <p:nvPr>
            <p:ph type="ftr" sz="quarter" idx="11"/>
          </p:nvPr>
        </p:nvSpPr>
        <p:spPr>
          <a:xfrm>
            <a:off x="4038600" y="6483929"/>
            <a:ext cx="4114800" cy="237549"/>
          </a:xfrm>
          <a:prstGeom prst="rect">
            <a:avLst/>
          </a:prstGeom>
        </p:spPr>
        <p:txBody>
          <a:bodyPr/>
          <a:lstStyle>
            <a:lvl1pPr>
              <a:defRPr sz="1100"/>
            </a:lvl1pPr>
          </a:lstStyle>
          <a:p>
            <a:endParaRPr lang="en-US" dirty="0"/>
          </a:p>
        </p:txBody>
      </p:sp>
      <p:sp>
        <p:nvSpPr>
          <p:cNvPr id="23" name="Slide Number Placeholder 5"/>
          <p:cNvSpPr>
            <a:spLocks noGrp="1"/>
          </p:cNvSpPr>
          <p:nvPr>
            <p:ph type="sldNum" sz="quarter" idx="12"/>
          </p:nvPr>
        </p:nvSpPr>
        <p:spPr>
          <a:xfrm>
            <a:off x="11222183" y="6529855"/>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4" name="Picture 23" descr="Header triangles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42267"/>
          <a:stretch/>
        </p:blipFill>
        <p:spPr>
          <a:xfrm>
            <a:off x="8124294" y="0"/>
            <a:ext cx="4067706" cy="1481791"/>
          </a:xfrm>
          <a:prstGeom prst="rect">
            <a:avLst/>
          </a:prstGeom>
        </p:spPr>
      </p:pic>
      <p:pic>
        <p:nvPicPr>
          <p:cNvPr id="25" name="Picture 2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0656" y="206051"/>
            <a:ext cx="3080223" cy="1097280"/>
          </a:xfrm>
          <a:prstGeom prst="rect">
            <a:avLst/>
          </a:prstGeom>
        </p:spPr>
      </p:pic>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3" name="Title 1"/>
          <p:cNvSpPr>
            <a:spLocks noGrp="1"/>
          </p:cNvSpPr>
          <p:nvPr>
            <p:ph type="title"/>
          </p:nvPr>
        </p:nvSpPr>
        <p:spPr>
          <a:xfrm>
            <a:off x="720436" y="1457982"/>
            <a:ext cx="11069783"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Date Placeholder 3"/>
          <p:cNvSpPr>
            <a:spLocks noGrp="1"/>
          </p:cNvSpPr>
          <p:nvPr>
            <p:ph type="dt" sz="half" idx="10"/>
          </p:nvPr>
        </p:nvSpPr>
        <p:spPr>
          <a:xfrm>
            <a:off x="838200" y="6483929"/>
            <a:ext cx="2743200" cy="237549"/>
          </a:xfrm>
          <a:prstGeom prst="rect">
            <a:avLst/>
          </a:prstGeom>
        </p:spPr>
        <p:txBody>
          <a:bodyPr/>
          <a:lstStyle>
            <a:lvl1pPr>
              <a:defRPr sz="1100"/>
            </a:lvl1pPr>
          </a:lstStyle>
          <a:p>
            <a:fld id="{3F43D62C-E4AB-4F6C-BB6E-7C3A3BBC5E2B}" type="datetime1">
              <a:rPr lang="en-US" smtClean="0"/>
              <a:t>1/23/2024</a:t>
            </a:fld>
            <a:endParaRPr lang="en-US" dirty="0"/>
          </a:p>
        </p:txBody>
      </p:sp>
      <p:sp>
        <p:nvSpPr>
          <p:cNvPr id="14" name="Footer Placeholder 4"/>
          <p:cNvSpPr>
            <a:spLocks noGrp="1"/>
          </p:cNvSpPr>
          <p:nvPr>
            <p:ph type="ftr" sz="quarter" idx="11"/>
          </p:nvPr>
        </p:nvSpPr>
        <p:spPr>
          <a:xfrm>
            <a:off x="4038600" y="6483929"/>
            <a:ext cx="4114800" cy="237549"/>
          </a:xfrm>
          <a:prstGeom prst="rect">
            <a:avLst/>
          </a:prstGeom>
        </p:spPr>
        <p:txBody>
          <a:bodyPr/>
          <a:lstStyle>
            <a:lvl1pPr>
              <a:defRPr sz="1100"/>
            </a:lvl1pPr>
          </a:lstStyle>
          <a:p>
            <a:endParaRPr lang="en-US" dirty="0"/>
          </a:p>
        </p:txBody>
      </p:sp>
      <p:sp>
        <p:nvSpPr>
          <p:cNvPr id="15" name="Slide Number Placeholder 5"/>
          <p:cNvSpPr>
            <a:spLocks noGrp="1"/>
          </p:cNvSpPr>
          <p:nvPr>
            <p:ph type="sldNum" sz="quarter" idx="12"/>
          </p:nvPr>
        </p:nvSpPr>
        <p:spPr>
          <a:xfrm>
            <a:off x="11222183" y="6529855"/>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descr="Header triangles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42267"/>
          <a:stretch/>
        </p:blipFill>
        <p:spPr>
          <a:xfrm>
            <a:off x="8124294" y="0"/>
            <a:ext cx="4067706" cy="1481791"/>
          </a:xfrm>
          <a:prstGeom prst="rect">
            <a:avLst/>
          </a:prstGeom>
        </p:spPr>
      </p:pic>
      <p:pic>
        <p:nvPicPr>
          <p:cNvPr id="17" name="Picture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0656" y="206051"/>
            <a:ext cx="3080223" cy="1097280"/>
          </a:xfrm>
          <a:prstGeom prst="rect">
            <a:avLst/>
          </a:prstGeom>
        </p:spPr>
      </p:pic>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Rectangle 7"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Date Placeholder 3"/>
          <p:cNvSpPr>
            <a:spLocks noGrp="1"/>
          </p:cNvSpPr>
          <p:nvPr>
            <p:ph type="dt" sz="half" idx="10"/>
          </p:nvPr>
        </p:nvSpPr>
        <p:spPr>
          <a:xfrm>
            <a:off x="838200" y="6483929"/>
            <a:ext cx="2743200" cy="237549"/>
          </a:xfrm>
          <a:prstGeom prst="rect">
            <a:avLst/>
          </a:prstGeom>
        </p:spPr>
        <p:txBody>
          <a:bodyPr/>
          <a:lstStyle>
            <a:lvl1pPr>
              <a:defRPr sz="1100"/>
            </a:lvl1pPr>
          </a:lstStyle>
          <a:p>
            <a:fld id="{92275FF0-9E97-4E0A-B533-109FB6621FD2}" type="datetime1">
              <a:rPr lang="en-US" smtClean="0"/>
              <a:t>1/23/2024</a:t>
            </a:fld>
            <a:endParaRPr lang="en-US" dirty="0"/>
          </a:p>
        </p:txBody>
      </p:sp>
      <p:sp>
        <p:nvSpPr>
          <p:cNvPr id="12" name="Footer Placeholder 4"/>
          <p:cNvSpPr>
            <a:spLocks noGrp="1"/>
          </p:cNvSpPr>
          <p:nvPr>
            <p:ph type="ftr" sz="quarter" idx="11"/>
          </p:nvPr>
        </p:nvSpPr>
        <p:spPr>
          <a:xfrm>
            <a:off x="4038600" y="6483929"/>
            <a:ext cx="4114800" cy="237549"/>
          </a:xfrm>
          <a:prstGeom prst="rect">
            <a:avLst/>
          </a:prstGeom>
        </p:spPr>
        <p:txBody>
          <a:bodyPr/>
          <a:lstStyle>
            <a:lvl1pPr>
              <a:defRPr sz="1100"/>
            </a:lvl1pPr>
          </a:lstStyle>
          <a:p>
            <a:endParaRPr lang="en-US" dirty="0"/>
          </a:p>
        </p:txBody>
      </p:sp>
      <p:sp>
        <p:nvSpPr>
          <p:cNvPr id="13" name="Slide Number Placeholder 5"/>
          <p:cNvSpPr>
            <a:spLocks noGrp="1"/>
          </p:cNvSpPr>
          <p:nvPr>
            <p:ph type="sldNum" sz="quarter" idx="12"/>
          </p:nvPr>
        </p:nvSpPr>
        <p:spPr>
          <a:xfrm>
            <a:off x="11222183" y="6529855"/>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4" name="Picture 13" descr="Header triangles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42267"/>
          <a:stretch/>
        </p:blipFill>
        <p:spPr>
          <a:xfrm>
            <a:off x="8124294" y="0"/>
            <a:ext cx="4067706" cy="1481791"/>
          </a:xfrm>
          <a:prstGeom prst="rect">
            <a:avLst/>
          </a:prstGeom>
        </p:spPr>
      </p:pic>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0656" y="206051"/>
            <a:ext cx="3080223" cy="1097280"/>
          </a:xfrm>
          <a:prstGeom prst="rect">
            <a:avLst/>
          </a:prstGeom>
        </p:spPr>
      </p:pic>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4" name="Title 1"/>
          <p:cNvSpPr>
            <a:spLocks noGrp="1"/>
          </p:cNvSpPr>
          <p:nvPr>
            <p:ph type="title"/>
          </p:nvPr>
        </p:nvSpPr>
        <p:spPr>
          <a:xfrm>
            <a:off x="648661" y="1385541"/>
            <a:ext cx="4214287"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648661" y="2888673"/>
            <a:ext cx="4214287"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5151389" y="1569027"/>
            <a:ext cx="672195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7" name="Date Placeholder 3"/>
          <p:cNvSpPr>
            <a:spLocks noGrp="1"/>
          </p:cNvSpPr>
          <p:nvPr>
            <p:ph type="dt" sz="half" idx="10"/>
          </p:nvPr>
        </p:nvSpPr>
        <p:spPr>
          <a:xfrm>
            <a:off x="838200" y="6483929"/>
            <a:ext cx="2743200" cy="237549"/>
          </a:xfrm>
          <a:prstGeom prst="rect">
            <a:avLst/>
          </a:prstGeom>
        </p:spPr>
        <p:txBody>
          <a:bodyPr/>
          <a:lstStyle>
            <a:lvl1pPr>
              <a:defRPr sz="1100"/>
            </a:lvl1pPr>
          </a:lstStyle>
          <a:p>
            <a:fld id="{A3C062AC-1CC2-40A8-B531-F2154AC26E35}" type="datetime1">
              <a:rPr lang="en-US" smtClean="0"/>
              <a:t>1/23/2024</a:t>
            </a:fld>
            <a:endParaRPr lang="en-US" dirty="0"/>
          </a:p>
        </p:txBody>
      </p:sp>
      <p:sp>
        <p:nvSpPr>
          <p:cNvPr id="18" name="Footer Placeholder 4"/>
          <p:cNvSpPr>
            <a:spLocks noGrp="1"/>
          </p:cNvSpPr>
          <p:nvPr>
            <p:ph type="ftr" sz="quarter" idx="11"/>
          </p:nvPr>
        </p:nvSpPr>
        <p:spPr>
          <a:xfrm>
            <a:off x="4038600" y="6483929"/>
            <a:ext cx="41148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11222183" y="6529855"/>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descr="Header triangles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42267"/>
          <a:stretch/>
        </p:blipFill>
        <p:spPr>
          <a:xfrm>
            <a:off x="8124294" y="5140"/>
            <a:ext cx="4067706" cy="1481791"/>
          </a:xfrm>
          <a:prstGeom prst="rect">
            <a:avLst/>
          </a:prstGeom>
        </p:spPr>
      </p:pic>
      <p:pic>
        <p:nvPicPr>
          <p:cNvPr id="21" name="Picture 2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0656" y="185269"/>
            <a:ext cx="3080223" cy="1097280"/>
          </a:xfrm>
          <a:prstGeom prst="rect">
            <a:avLst/>
          </a:prstGeom>
        </p:spPr>
      </p:pic>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4" name="Title 1"/>
          <p:cNvSpPr>
            <a:spLocks noGrp="1"/>
          </p:cNvSpPr>
          <p:nvPr>
            <p:ph type="title"/>
          </p:nvPr>
        </p:nvSpPr>
        <p:spPr>
          <a:xfrm>
            <a:off x="537829" y="1385541"/>
            <a:ext cx="447751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537829" y="2888676"/>
            <a:ext cx="447751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5365397" y="1569029"/>
            <a:ext cx="6452531"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7" name="Date Placeholder 3"/>
          <p:cNvSpPr>
            <a:spLocks noGrp="1"/>
          </p:cNvSpPr>
          <p:nvPr>
            <p:ph type="dt" sz="half" idx="10"/>
          </p:nvPr>
        </p:nvSpPr>
        <p:spPr>
          <a:xfrm>
            <a:off x="838200" y="6483929"/>
            <a:ext cx="2743200" cy="237549"/>
          </a:xfrm>
          <a:prstGeom prst="rect">
            <a:avLst/>
          </a:prstGeom>
        </p:spPr>
        <p:txBody>
          <a:bodyPr/>
          <a:lstStyle>
            <a:lvl1pPr>
              <a:defRPr sz="1100"/>
            </a:lvl1pPr>
          </a:lstStyle>
          <a:p>
            <a:fld id="{06EA93EB-E55E-4DBB-B6AA-C54A9BA5E4A4}" type="datetime1">
              <a:rPr lang="en-US" smtClean="0"/>
              <a:t>1/23/2024</a:t>
            </a:fld>
            <a:endParaRPr lang="en-US" dirty="0"/>
          </a:p>
        </p:txBody>
      </p:sp>
      <p:sp>
        <p:nvSpPr>
          <p:cNvPr id="18" name="Footer Placeholder 4"/>
          <p:cNvSpPr>
            <a:spLocks noGrp="1"/>
          </p:cNvSpPr>
          <p:nvPr>
            <p:ph type="ftr" sz="quarter" idx="11"/>
          </p:nvPr>
        </p:nvSpPr>
        <p:spPr>
          <a:xfrm>
            <a:off x="4038600" y="6483929"/>
            <a:ext cx="41148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11222183" y="6529855"/>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descr="Header triangles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42267"/>
          <a:stretch/>
        </p:blipFill>
        <p:spPr>
          <a:xfrm>
            <a:off x="8124294" y="-11111"/>
            <a:ext cx="4067706" cy="1481791"/>
          </a:xfrm>
          <a:prstGeom prst="rect">
            <a:avLst/>
          </a:prstGeom>
        </p:spPr>
      </p:pic>
      <p:pic>
        <p:nvPicPr>
          <p:cNvPr id="21" name="Picture 2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0656" y="185269"/>
            <a:ext cx="3080223" cy="1097280"/>
          </a:xfrm>
          <a:prstGeom prst="rect">
            <a:avLst/>
          </a:prstGeom>
        </p:spPr>
      </p:pic>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n-US" dirty="0"/>
              <a:t>Enrollment &amp; Funding </a:t>
            </a:r>
          </a:p>
        </p:txBody>
      </p:sp>
      <p:sp>
        <p:nvSpPr>
          <p:cNvPr id="4" name="Title 3"/>
          <p:cNvSpPr>
            <a:spLocks noGrp="1"/>
          </p:cNvSpPr>
          <p:nvPr>
            <p:ph type="title"/>
          </p:nvPr>
        </p:nvSpPr>
        <p:spPr/>
        <p:txBody>
          <a:bodyPr/>
          <a:lstStyle/>
          <a:p>
            <a:r>
              <a:rPr lang="en-US" dirty="0"/>
              <a:t>Worker Retraining Program</a:t>
            </a:r>
          </a:p>
        </p:txBody>
      </p:sp>
      <p:sp>
        <p:nvSpPr>
          <p:cNvPr id="6" name="Text Placeholder 5"/>
          <p:cNvSpPr>
            <a:spLocks noGrp="1"/>
          </p:cNvSpPr>
          <p:nvPr>
            <p:ph type="body" sz="quarter" idx="10"/>
          </p:nvPr>
        </p:nvSpPr>
        <p:spPr/>
        <p:txBody>
          <a:bodyPr/>
          <a:lstStyle/>
          <a:p>
            <a:r>
              <a:rPr lang="en-US" dirty="0"/>
              <a:t>Anna Nikolaeva</a:t>
            </a:r>
          </a:p>
          <a:p>
            <a:r>
              <a:rPr lang="en-US" dirty="0"/>
              <a:t>Shanna McBride</a:t>
            </a:r>
          </a:p>
        </p:txBody>
      </p:sp>
    </p:spTree>
    <p:extLst>
      <p:ext uri="{BB962C8B-B14F-4D97-AF65-F5344CB8AC3E}">
        <p14:creationId xmlns:p14="http://schemas.microsoft.com/office/powerpoint/2010/main" val="328378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B1A10-BE0A-FB63-93F8-329E56A0B442}"/>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8869A3E1-5CCA-C647-59D1-86F61E1E4A2F}"/>
              </a:ext>
            </a:extLst>
          </p:cNvPr>
          <p:cNvSpPr>
            <a:spLocks noGrp="1"/>
          </p:cNvSpPr>
          <p:nvPr>
            <p:ph idx="1"/>
          </p:nvPr>
        </p:nvSpPr>
        <p:spPr/>
        <p:txBody>
          <a:bodyPr/>
          <a:lstStyle/>
          <a:p>
            <a:pPr marL="514350" indent="-514350">
              <a:buAutoNum type="arabicParenR"/>
            </a:pPr>
            <a:r>
              <a:rPr lang="en-US" dirty="0"/>
              <a:t>Maintain elements of the formula but recalculate the base allocation for each college. </a:t>
            </a:r>
          </a:p>
          <a:p>
            <a:pPr lvl="1"/>
            <a:r>
              <a:rPr lang="en-US" dirty="0"/>
              <a:t>New base would be 75% of 5-year enrollment averages</a:t>
            </a:r>
          </a:p>
          <a:p>
            <a:pPr marL="514350" indent="-514350">
              <a:buAutoNum type="arabicParenR"/>
            </a:pPr>
            <a:r>
              <a:rPr lang="en-US" dirty="0"/>
              <a:t>Same as Option 1, but with incremental roll-out over three years. </a:t>
            </a:r>
          </a:p>
          <a:p>
            <a:pPr lvl="1"/>
            <a:r>
              <a:rPr lang="en-US" dirty="0"/>
              <a:t>For example, if College A’s base is reduced by 99 FTEs compared to current, FY25 would see base reduction of 33 FTEs only. </a:t>
            </a:r>
          </a:p>
          <a:p>
            <a:pPr marL="457200" indent="-457200">
              <a:buFont typeface="+mj-lt"/>
              <a:buAutoNum type="arabicParenR"/>
            </a:pPr>
            <a:r>
              <a:rPr lang="en-US" dirty="0"/>
              <a:t>Make no changes </a:t>
            </a:r>
          </a:p>
          <a:p>
            <a:pPr lvl="1"/>
            <a:r>
              <a:rPr lang="en-US" dirty="0"/>
              <a:t>Proceed with the current formula elements. </a:t>
            </a:r>
          </a:p>
        </p:txBody>
      </p:sp>
      <p:sp>
        <p:nvSpPr>
          <p:cNvPr id="4" name="Slide Number Placeholder 3">
            <a:extLst>
              <a:ext uri="{FF2B5EF4-FFF2-40B4-BE49-F238E27FC236}">
                <a16:creationId xmlns:a16="http://schemas.microsoft.com/office/drawing/2014/main" id="{D0A64921-061F-B2C0-BD32-2A9EBB2F2F3E}"/>
              </a:ext>
            </a:extLst>
          </p:cNvPr>
          <p:cNvSpPr>
            <a:spLocks noGrp="1"/>
          </p:cNvSpPr>
          <p:nvPr>
            <p:ph type="sldNum" sz="quarter" idx="12"/>
          </p:nvPr>
        </p:nvSpPr>
        <p:spPr/>
        <p:txBody>
          <a:bodyPr/>
          <a:lstStyle/>
          <a:p>
            <a:fld id="{DEE5BC03-7CE3-4FE3-BC0A-0ACCA8AC1F24}" type="slidenum">
              <a:rPr lang="en-US" smtClean="0"/>
              <a:pPr/>
              <a:t>10</a:t>
            </a:fld>
            <a:endParaRPr lang="en-US" dirty="0"/>
          </a:p>
        </p:txBody>
      </p:sp>
    </p:spTree>
    <p:extLst>
      <p:ext uri="{BB962C8B-B14F-4D97-AF65-F5344CB8AC3E}">
        <p14:creationId xmlns:p14="http://schemas.microsoft.com/office/powerpoint/2010/main" val="287720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91DF8-39E1-A39A-8174-49864640F766}"/>
              </a:ext>
            </a:extLst>
          </p:cNvPr>
          <p:cNvSpPr>
            <a:spLocks noGrp="1"/>
          </p:cNvSpPr>
          <p:nvPr>
            <p:ph type="title"/>
          </p:nvPr>
        </p:nvSpPr>
        <p:spPr>
          <a:xfrm>
            <a:off x="563415" y="1462240"/>
            <a:ext cx="11379204" cy="777837"/>
          </a:xfrm>
        </p:spPr>
        <p:txBody>
          <a:bodyPr/>
          <a:lstStyle/>
          <a:p>
            <a:r>
              <a:rPr lang="en-US" dirty="0"/>
              <a:t>Recommendation 1: </a:t>
            </a:r>
            <a:r>
              <a:rPr lang="en-US" sz="2000" dirty="0"/>
              <a:t>Update the base allocation using each college’s 75% of 5-year WRT enrollment average. </a:t>
            </a:r>
            <a:br>
              <a:rPr lang="en-US" dirty="0"/>
            </a:br>
            <a:endParaRPr lang="en-US" dirty="0"/>
          </a:p>
        </p:txBody>
      </p:sp>
      <p:sp>
        <p:nvSpPr>
          <p:cNvPr id="3" name="Content Placeholder 2">
            <a:extLst>
              <a:ext uri="{FF2B5EF4-FFF2-40B4-BE49-F238E27FC236}">
                <a16:creationId xmlns:a16="http://schemas.microsoft.com/office/drawing/2014/main" id="{50D0EDFA-F92C-8829-A6C8-C8C4BC669525}"/>
              </a:ext>
            </a:extLst>
          </p:cNvPr>
          <p:cNvSpPr>
            <a:spLocks noGrp="1"/>
          </p:cNvSpPr>
          <p:nvPr>
            <p:ph sz="half" idx="1"/>
          </p:nvPr>
        </p:nvSpPr>
        <p:spPr/>
        <p:txBody>
          <a:bodyPr/>
          <a:lstStyle/>
          <a:p>
            <a:pPr marL="0" indent="0">
              <a:buNone/>
            </a:pPr>
            <a:r>
              <a:rPr lang="en-US" dirty="0"/>
              <a:t>Pros: </a:t>
            </a:r>
          </a:p>
          <a:p>
            <a:pPr marL="0" indent="0">
              <a:buNone/>
            </a:pPr>
            <a:r>
              <a:rPr lang="en-US" sz="2000" dirty="0"/>
              <a:t>- Addresses disparities in funding distribution </a:t>
            </a:r>
          </a:p>
          <a:p>
            <a:pPr marL="0" indent="0">
              <a:buNone/>
            </a:pPr>
            <a:r>
              <a:rPr lang="en-US" sz="2000" dirty="0"/>
              <a:t>- Acknowledges actual performance levels, based on pre-, during, and post-pandemic enrollment trends, directing funding to campuses with higher WRT enrollments </a:t>
            </a:r>
          </a:p>
          <a:p>
            <a:pPr marL="0" indent="0">
              <a:buNone/>
            </a:pPr>
            <a:r>
              <a:rPr lang="en-US" sz="2000" dirty="0"/>
              <a:t>- Narrows the range of base to variable ratios across the system to 20%</a:t>
            </a:r>
          </a:p>
          <a:p>
            <a:pPr marL="0" indent="0">
              <a:buNone/>
            </a:pPr>
            <a:r>
              <a:rPr lang="en-US" sz="2000" dirty="0"/>
              <a:t>- Provides all colleges with funding levels that are at or above 5-year service averages*</a:t>
            </a:r>
          </a:p>
          <a:p>
            <a:pPr marL="0" indent="0">
              <a:buNone/>
            </a:pPr>
            <a:r>
              <a:rPr lang="en-US" sz="2000" dirty="0"/>
              <a:t>- Maintains the overall base/fluid split </a:t>
            </a:r>
          </a:p>
          <a:p>
            <a:pPr marL="0" indent="0">
              <a:buNone/>
            </a:pPr>
            <a:endParaRPr lang="en-US" sz="2000" dirty="0"/>
          </a:p>
        </p:txBody>
      </p:sp>
      <p:sp>
        <p:nvSpPr>
          <p:cNvPr id="6" name="Content Placeholder 5">
            <a:extLst>
              <a:ext uri="{FF2B5EF4-FFF2-40B4-BE49-F238E27FC236}">
                <a16:creationId xmlns:a16="http://schemas.microsoft.com/office/drawing/2014/main" id="{CEB15376-73C6-1E3C-CB37-4BD9682403A9}"/>
              </a:ext>
            </a:extLst>
          </p:cNvPr>
          <p:cNvSpPr>
            <a:spLocks noGrp="1"/>
          </p:cNvSpPr>
          <p:nvPr>
            <p:ph sz="half" idx="2"/>
          </p:nvPr>
        </p:nvSpPr>
        <p:spPr/>
        <p:txBody>
          <a:bodyPr/>
          <a:lstStyle/>
          <a:p>
            <a:pPr marL="0" indent="0">
              <a:buNone/>
            </a:pPr>
            <a:r>
              <a:rPr lang="en-US" dirty="0"/>
              <a:t>Cons: </a:t>
            </a:r>
          </a:p>
          <a:p>
            <a:pPr marL="0" indent="0">
              <a:buNone/>
            </a:pPr>
            <a:r>
              <a:rPr lang="en-US" sz="2000" dirty="0"/>
              <a:t>- Sizeable impacts on several colleges </a:t>
            </a:r>
          </a:p>
          <a:p>
            <a:pPr marL="0" indent="0">
              <a:buNone/>
            </a:pPr>
            <a:r>
              <a:rPr lang="en-US" sz="2000" dirty="0"/>
              <a:t>- Most recent performance data, particularly during COVID years, may not accurately predict future performance (solution: regular base review schedule) </a:t>
            </a:r>
          </a:p>
          <a:p>
            <a:pPr marL="0" indent="0">
              <a:buNone/>
            </a:pPr>
            <a:endParaRPr lang="en-US" sz="2000" dirty="0"/>
          </a:p>
          <a:p>
            <a:pPr marL="0" indent="0">
              <a:buNone/>
            </a:pPr>
            <a:endParaRPr lang="en-US" sz="2000" dirty="0"/>
          </a:p>
        </p:txBody>
      </p:sp>
      <p:sp>
        <p:nvSpPr>
          <p:cNvPr id="4" name="Slide Number Placeholder 3">
            <a:extLst>
              <a:ext uri="{FF2B5EF4-FFF2-40B4-BE49-F238E27FC236}">
                <a16:creationId xmlns:a16="http://schemas.microsoft.com/office/drawing/2014/main" id="{62335662-B27B-4985-12E7-78EB144B21B8}"/>
              </a:ext>
            </a:extLst>
          </p:cNvPr>
          <p:cNvSpPr>
            <a:spLocks noGrp="1"/>
          </p:cNvSpPr>
          <p:nvPr>
            <p:ph type="sldNum" sz="quarter" idx="12"/>
          </p:nvPr>
        </p:nvSpPr>
        <p:spPr/>
        <p:txBody>
          <a:bodyPr/>
          <a:lstStyle/>
          <a:p>
            <a:fld id="{DEE5BC03-7CE3-4FE3-BC0A-0ACCA8AC1F24}" type="slidenum">
              <a:rPr lang="en-US" smtClean="0"/>
              <a:pPr/>
              <a:t>11</a:t>
            </a:fld>
            <a:endParaRPr lang="en-US" dirty="0"/>
          </a:p>
        </p:txBody>
      </p:sp>
      <p:sp>
        <p:nvSpPr>
          <p:cNvPr id="5" name="TextBox 4">
            <a:extLst>
              <a:ext uri="{FF2B5EF4-FFF2-40B4-BE49-F238E27FC236}">
                <a16:creationId xmlns:a16="http://schemas.microsoft.com/office/drawing/2014/main" id="{FFD94F43-941B-142C-AF6C-407D91C37BA7}"/>
              </a:ext>
            </a:extLst>
          </p:cNvPr>
          <p:cNvSpPr txBox="1"/>
          <p:nvPr/>
        </p:nvSpPr>
        <p:spPr>
          <a:xfrm>
            <a:off x="6031662" y="5395760"/>
            <a:ext cx="5910957" cy="800219"/>
          </a:xfrm>
          <a:prstGeom prst="rect">
            <a:avLst/>
          </a:prstGeom>
          <a:noFill/>
        </p:spPr>
        <p:txBody>
          <a:bodyPr wrap="square" rtlCol="0">
            <a:spAutoFit/>
          </a:bodyPr>
          <a:lstStyle/>
          <a:p>
            <a:r>
              <a:rPr lang="en-US" dirty="0"/>
              <a:t>*</a:t>
            </a:r>
            <a:r>
              <a:rPr lang="en-US" sz="1400" dirty="0"/>
              <a:t>estimates based on prior UI/enrollment levels. Actual award numbers are not available until February 2024, when ESD updates December 2023 unemployment numbers. </a:t>
            </a:r>
          </a:p>
        </p:txBody>
      </p:sp>
    </p:spTree>
    <p:extLst>
      <p:ext uri="{BB962C8B-B14F-4D97-AF65-F5344CB8AC3E}">
        <p14:creationId xmlns:p14="http://schemas.microsoft.com/office/powerpoint/2010/main" val="463515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48546-3985-1C54-B93F-50BA8912995B}"/>
              </a:ext>
            </a:extLst>
          </p:cNvPr>
          <p:cNvSpPr>
            <a:spLocks noGrp="1"/>
          </p:cNvSpPr>
          <p:nvPr>
            <p:ph type="title"/>
          </p:nvPr>
        </p:nvSpPr>
        <p:spPr/>
        <p:txBody>
          <a:bodyPr/>
          <a:lstStyle/>
          <a:p>
            <a:r>
              <a:rPr lang="en-US" dirty="0"/>
              <a:t>Campus examples </a:t>
            </a:r>
          </a:p>
        </p:txBody>
      </p:sp>
      <p:graphicFrame>
        <p:nvGraphicFramePr>
          <p:cNvPr id="5" name="Content Placeholder 4">
            <a:extLst>
              <a:ext uri="{FF2B5EF4-FFF2-40B4-BE49-F238E27FC236}">
                <a16:creationId xmlns:a16="http://schemas.microsoft.com/office/drawing/2014/main" id="{CC2ED11E-E658-66BA-43DB-BE49A2FD6907}"/>
              </a:ext>
            </a:extLst>
          </p:cNvPr>
          <p:cNvGraphicFramePr>
            <a:graphicFrameLocks noGrp="1"/>
          </p:cNvGraphicFramePr>
          <p:nvPr>
            <p:ph idx="1"/>
            <p:extLst>
              <p:ext uri="{D42A27DB-BD31-4B8C-83A1-F6EECF244321}">
                <p14:modId xmlns:p14="http://schemas.microsoft.com/office/powerpoint/2010/main" val="1172560484"/>
              </p:ext>
            </p:extLst>
          </p:nvPr>
        </p:nvGraphicFramePr>
        <p:xfrm>
          <a:off x="715815" y="2821882"/>
          <a:ext cx="10643565" cy="2397760"/>
        </p:xfrm>
        <a:graphic>
          <a:graphicData uri="http://schemas.openxmlformats.org/drawingml/2006/table">
            <a:tbl>
              <a:tblPr firstRow="1" bandRow="1">
                <a:tableStyleId>{5C22544A-7EE6-4342-B048-85BDC9FD1C3A}</a:tableStyleId>
              </a:tblPr>
              <a:tblGrid>
                <a:gridCol w="1389909">
                  <a:extLst>
                    <a:ext uri="{9D8B030D-6E8A-4147-A177-3AD203B41FA5}">
                      <a16:colId xmlns:a16="http://schemas.microsoft.com/office/drawing/2014/main" val="3996280319"/>
                    </a:ext>
                  </a:extLst>
                </a:gridCol>
                <a:gridCol w="1156707">
                  <a:extLst>
                    <a:ext uri="{9D8B030D-6E8A-4147-A177-3AD203B41FA5}">
                      <a16:colId xmlns:a16="http://schemas.microsoft.com/office/drawing/2014/main" val="560686784"/>
                    </a:ext>
                  </a:extLst>
                </a:gridCol>
                <a:gridCol w="1156707">
                  <a:extLst>
                    <a:ext uri="{9D8B030D-6E8A-4147-A177-3AD203B41FA5}">
                      <a16:colId xmlns:a16="http://schemas.microsoft.com/office/drawing/2014/main" val="1532188777"/>
                    </a:ext>
                  </a:extLst>
                </a:gridCol>
                <a:gridCol w="1156707">
                  <a:extLst>
                    <a:ext uri="{9D8B030D-6E8A-4147-A177-3AD203B41FA5}">
                      <a16:colId xmlns:a16="http://schemas.microsoft.com/office/drawing/2014/main" val="2943904101"/>
                    </a:ext>
                  </a:extLst>
                </a:gridCol>
                <a:gridCol w="1156707">
                  <a:extLst>
                    <a:ext uri="{9D8B030D-6E8A-4147-A177-3AD203B41FA5}">
                      <a16:colId xmlns:a16="http://schemas.microsoft.com/office/drawing/2014/main" val="3879188769"/>
                    </a:ext>
                  </a:extLst>
                </a:gridCol>
                <a:gridCol w="1156707">
                  <a:extLst>
                    <a:ext uri="{9D8B030D-6E8A-4147-A177-3AD203B41FA5}">
                      <a16:colId xmlns:a16="http://schemas.microsoft.com/office/drawing/2014/main" val="4236745606"/>
                    </a:ext>
                  </a:extLst>
                </a:gridCol>
                <a:gridCol w="1156707">
                  <a:extLst>
                    <a:ext uri="{9D8B030D-6E8A-4147-A177-3AD203B41FA5}">
                      <a16:colId xmlns:a16="http://schemas.microsoft.com/office/drawing/2014/main" val="1122821374"/>
                    </a:ext>
                  </a:extLst>
                </a:gridCol>
                <a:gridCol w="1156707">
                  <a:extLst>
                    <a:ext uri="{9D8B030D-6E8A-4147-A177-3AD203B41FA5}">
                      <a16:colId xmlns:a16="http://schemas.microsoft.com/office/drawing/2014/main" val="422257674"/>
                    </a:ext>
                  </a:extLst>
                </a:gridCol>
                <a:gridCol w="1156707">
                  <a:extLst>
                    <a:ext uri="{9D8B030D-6E8A-4147-A177-3AD203B41FA5}">
                      <a16:colId xmlns:a16="http://schemas.microsoft.com/office/drawing/2014/main" val="856510027"/>
                    </a:ext>
                  </a:extLst>
                </a:gridCol>
              </a:tblGrid>
              <a:tr h="370840">
                <a:tc>
                  <a:txBody>
                    <a:bodyPr/>
                    <a:lstStyle/>
                    <a:p>
                      <a:endParaRPr lang="en-US" dirty="0"/>
                    </a:p>
                  </a:txBody>
                  <a:tcPr/>
                </a:tc>
                <a:tc>
                  <a:txBody>
                    <a:bodyPr/>
                    <a:lstStyle/>
                    <a:p>
                      <a:r>
                        <a:rPr lang="en-US" dirty="0">
                          <a:solidFill>
                            <a:schemeClr val="tx2">
                              <a:lumMod val="75000"/>
                            </a:schemeClr>
                          </a:solidFill>
                        </a:rPr>
                        <a:t>Base </a:t>
                      </a:r>
                    </a:p>
                  </a:txBody>
                  <a:tcPr/>
                </a:tc>
                <a:tc>
                  <a:txBody>
                    <a:bodyPr/>
                    <a:lstStyle/>
                    <a:p>
                      <a:r>
                        <a:rPr lang="en-US" dirty="0">
                          <a:solidFill>
                            <a:schemeClr val="tx2">
                              <a:lumMod val="75000"/>
                            </a:schemeClr>
                          </a:solidFill>
                        </a:rPr>
                        <a:t>Fluid </a:t>
                      </a:r>
                    </a:p>
                  </a:txBody>
                  <a:tcPr/>
                </a:tc>
                <a:tc>
                  <a:txBody>
                    <a:bodyPr/>
                    <a:lstStyle/>
                    <a:p>
                      <a:r>
                        <a:rPr lang="en-US" dirty="0">
                          <a:solidFill>
                            <a:schemeClr val="tx2">
                              <a:lumMod val="75000"/>
                            </a:schemeClr>
                          </a:solidFill>
                        </a:rPr>
                        <a:t>Total </a:t>
                      </a:r>
                    </a:p>
                  </a:txBody>
                  <a:tcPr/>
                </a:tc>
                <a:tc>
                  <a:txBody>
                    <a:bodyPr/>
                    <a:lstStyle/>
                    <a:p>
                      <a:r>
                        <a:rPr lang="en-US" dirty="0">
                          <a:solidFill>
                            <a:schemeClr val="tx2">
                              <a:lumMod val="75000"/>
                            </a:schemeClr>
                          </a:solidFill>
                        </a:rPr>
                        <a:t>New Base</a:t>
                      </a:r>
                    </a:p>
                  </a:txBody>
                  <a:tcPr>
                    <a:solidFill>
                      <a:schemeClr val="accent2"/>
                    </a:solidFill>
                  </a:tcPr>
                </a:tc>
                <a:tc>
                  <a:txBody>
                    <a:bodyPr/>
                    <a:lstStyle/>
                    <a:p>
                      <a:r>
                        <a:rPr lang="en-US" dirty="0">
                          <a:solidFill>
                            <a:schemeClr val="tx2">
                              <a:lumMod val="75000"/>
                            </a:schemeClr>
                          </a:solidFill>
                        </a:rPr>
                        <a:t>Fluid </a:t>
                      </a:r>
                    </a:p>
                  </a:txBody>
                  <a:tcPr>
                    <a:solidFill>
                      <a:schemeClr val="accent2"/>
                    </a:solidFill>
                  </a:tcPr>
                </a:tc>
                <a:tc>
                  <a:txBody>
                    <a:bodyPr/>
                    <a:lstStyle/>
                    <a:p>
                      <a:r>
                        <a:rPr lang="en-US" dirty="0">
                          <a:solidFill>
                            <a:schemeClr val="tx2">
                              <a:lumMod val="75000"/>
                            </a:schemeClr>
                          </a:solidFill>
                        </a:rPr>
                        <a:t>New Total*</a:t>
                      </a:r>
                    </a:p>
                  </a:txBody>
                  <a:tcPr>
                    <a:solidFill>
                      <a:schemeClr val="accent2"/>
                    </a:solidFill>
                  </a:tcPr>
                </a:tc>
                <a:tc>
                  <a:txBody>
                    <a:bodyPr/>
                    <a:lstStyle/>
                    <a:p>
                      <a:r>
                        <a:rPr lang="en-US" dirty="0">
                          <a:solidFill>
                            <a:schemeClr val="tx2">
                              <a:lumMod val="75000"/>
                            </a:schemeClr>
                          </a:solidFill>
                        </a:rPr>
                        <a:t>FY23 Enrollment </a:t>
                      </a:r>
                    </a:p>
                  </a:txBody>
                  <a:tcPr/>
                </a:tc>
                <a:tc>
                  <a:txBody>
                    <a:bodyPr/>
                    <a:lstStyle/>
                    <a:p>
                      <a:r>
                        <a:rPr lang="en-US" dirty="0">
                          <a:solidFill>
                            <a:schemeClr val="tx2">
                              <a:lumMod val="75000"/>
                            </a:schemeClr>
                          </a:solidFill>
                        </a:rPr>
                        <a:t>5-YR Average</a:t>
                      </a:r>
                    </a:p>
                  </a:txBody>
                  <a:tcPr/>
                </a:tc>
                <a:extLst>
                  <a:ext uri="{0D108BD9-81ED-4DB2-BD59-A6C34878D82A}">
                    <a16:rowId xmlns:a16="http://schemas.microsoft.com/office/drawing/2014/main" val="952046115"/>
                  </a:ext>
                </a:extLst>
              </a:tr>
              <a:tr h="370840">
                <a:tc>
                  <a:txBody>
                    <a:bodyPr/>
                    <a:lstStyle/>
                    <a:p>
                      <a:r>
                        <a:rPr lang="en-US" dirty="0"/>
                        <a:t>College A</a:t>
                      </a:r>
                    </a:p>
                  </a:txBody>
                  <a:tcPr/>
                </a:tc>
                <a:tc>
                  <a:txBody>
                    <a:bodyPr/>
                    <a:lstStyle/>
                    <a:p>
                      <a:r>
                        <a:rPr lang="en-US" dirty="0"/>
                        <a:t>225</a:t>
                      </a:r>
                    </a:p>
                  </a:txBody>
                  <a:tcPr/>
                </a:tc>
                <a:tc>
                  <a:txBody>
                    <a:bodyPr/>
                    <a:lstStyle/>
                    <a:p>
                      <a:r>
                        <a:rPr lang="en-US" dirty="0"/>
                        <a:t>74</a:t>
                      </a:r>
                    </a:p>
                  </a:txBody>
                  <a:tcPr/>
                </a:tc>
                <a:tc>
                  <a:txBody>
                    <a:bodyPr/>
                    <a:lstStyle/>
                    <a:p>
                      <a:r>
                        <a:rPr lang="en-US" dirty="0"/>
                        <a:t>299</a:t>
                      </a:r>
                    </a:p>
                  </a:txBody>
                  <a:tcPr/>
                </a:tc>
                <a:tc>
                  <a:txBody>
                    <a:bodyPr/>
                    <a:lstStyle/>
                    <a:p>
                      <a:r>
                        <a:rPr lang="en-US" dirty="0"/>
                        <a:t>107</a:t>
                      </a:r>
                    </a:p>
                  </a:txBody>
                  <a:tcPr>
                    <a:solidFill>
                      <a:schemeClr val="accent2">
                        <a:lumMod val="40000"/>
                        <a:lumOff val="60000"/>
                      </a:schemeClr>
                    </a:solidFill>
                  </a:tcPr>
                </a:tc>
                <a:tc>
                  <a:txBody>
                    <a:bodyPr/>
                    <a:lstStyle/>
                    <a:p>
                      <a:r>
                        <a:rPr lang="en-US" dirty="0"/>
                        <a:t>79</a:t>
                      </a:r>
                    </a:p>
                  </a:txBody>
                  <a:tcPr>
                    <a:solidFill>
                      <a:schemeClr val="accent2">
                        <a:lumMod val="40000"/>
                        <a:lumOff val="60000"/>
                      </a:schemeClr>
                    </a:solidFill>
                  </a:tcPr>
                </a:tc>
                <a:tc>
                  <a:txBody>
                    <a:bodyPr/>
                    <a:lstStyle/>
                    <a:p>
                      <a:r>
                        <a:rPr lang="en-US" dirty="0"/>
                        <a:t>186</a:t>
                      </a:r>
                    </a:p>
                  </a:txBody>
                  <a:tcPr>
                    <a:solidFill>
                      <a:schemeClr val="accent2">
                        <a:lumMod val="40000"/>
                        <a:lumOff val="60000"/>
                      </a:schemeClr>
                    </a:solidFill>
                  </a:tcPr>
                </a:tc>
                <a:tc>
                  <a:txBody>
                    <a:bodyPr/>
                    <a:lstStyle/>
                    <a:p>
                      <a:r>
                        <a:rPr lang="en-US" dirty="0"/>
                        <a:t>94</a:t>
                      </a:r>
                    </a:p>
                  </a:txBody>
                  <a:tcPr/>
                </a:tc>
                <a:tc>
                  <a:txBody>
                    <a:bodyPr/>
                    <a:lstStyle/>
                    <a:p>
                      <a:r>
                        <a:rPr lang="en-US" dirty="0"/>
                        <a:t>142</a:t>
                      </a:r>
                    </a:p>
                  </a:txBody>
                  <a:tcPr/>
                </a:tc>
                <a:extLst>
                  <a:ext uri="{0D108BD9-81ED-4DB2-BD59-A6C34878D82A}">
                    <a16:rowId xmlns:a16="http://schemas.microsoft.com/office/drawing/2014/main" val="3706944730"/>
                  </a:ext>
                </a:extLst>
              </a:tr>
              <a:tr h="370840">
                <a:tc>
                  <a:txBody>
                    <a:bodyPr/>
                    <a:lstStyle/>
                    <a:p>
                      <a:r>
                        <a:rPr lang="en-US" dirty="0"/>
                        <a:t>College B</a:t>
                      </a:r>
                    </a:p>
                  </a:txBody>
                  <a:tcPr/>
                </a:tc>
                <a:tc>
                  <a:txBody>
                    <a:bodyPr/>
                    <a:lstStyle/>
                    <a:p>
                      <a:r>
                        <a:rPr lang="en-US" dirty="0"/>
                        <a:t>33</a:t>
                      </a:r>
                    </a:p>
                  </a:txBody>
                  <a:tcPr/>
                </a:tc>
                <a:tc>
                  <a:txBody>
                    <a:bodyPr/>
                    <a:lstStyle/>
                    <a:p>
                      <a:r>
                        <a:rPr lang="en-US" dirty="0"/>
                        <a:t>32</a:t>
                      </a:r>
                    </a:p>
                  </a:txBody>
                  <a:tcPr/>
                </a:tc>
                <a:tc>
                  <a:txBody>
                    <a:bodyPr/>
                    <a:lstStyle/>
                    <a:p>
                      <a:r>
                        <a:rPr lang="en-US" dirty="0"/>
                        <a:t>65</a:t>
                      </a:r>
                    </a:p>
                  </a:txBody>
                  <a:tcPr/>
                </a:tc>
                <a:tc>
                  <a:txBody>
                    <a:bodyPr/>
                    <a:lstStyle/>
                    <a:p>
                      <a:r>
                        <a:rPr lang="en-US" dirty="0"/>
                        <a:t>86</a:t>
                      </a:r>
                    </a:p>
                  </a:txBody>
                  <a:tcPr>
                    <a:solidFill>
                      <a:schemeClr val="accent2">
                        <a:lumMod val="20000"/>
                        <a:lumOff val="80000"/>
                      </a:schemeClr>
                    </a:solidFill>
                  </a:tcPr>
                </a:tc>
                <a:tc>
                  <a:txBody>
                    <a:bodyPr/>
                    <a:lstStyle/>
                    <a:p>
                      <a:r>
                        <a:rPr lang="en-US" dirty="0"/>
                        <a:t>47</a:t>
                      </a:r>
                    </a:p>
                  </a:txBody>
                  <a:tcPr>
                    <a:solidFill>
                      <a:schemeClr val="accent2">
                        <a:lumMod val="20000"/>
                        <a:lumOff val="80000"/>
                      </a:schemeClr>
                    </a:solidFill>
                  </a:tcPr>
                </a:tc>
                <a:tc>
                  <a:txBody>
                    <a:bodyPr/>
                    <a:lstStyle/>
                    <a:p>
                      <a:r>
                        <a:rPr lang="en-US" dirty="0"/>
                        <a:t>133</a:t>
                      </a:r>
                    </a:p>
                  </a:txBody>
                  <a:tcPr>
                    <a:solidFill>
                      <a:schemeClr val="accent2">
                        <a:lumMod val="20000"/>
                        <a:lumOff val="80000"/>
                      </a:schemeClr>
                    </a:solidFill>
                  </a:tcPr>
                </a:tc>
                <a:tc>
                  <a:txBody>
                    <a:bodyPr/>
                    <a:lstStyle/>
                    <a:p>
                      <a:r>
                        <a:rPr lang="en-US" dirty="0"/>
                        <a:t>106</a:t>
                      </a:r>
                    </a:p>
                  </a:txBody>
                  <a:tcPr/>
                </a:tc>
                <a:tc>
                  <a:txBody>
                    <a:bodyPr/>
                    <a:lstStyle/>
                    <a:p>
                      <a:r>
                        <a:rPr lang="en-US" dirty="0"/>
                        <a:t>115</a:t>
                      </a:r>
                    </a:p>
                  </a:txBody>
                  <a:tcPr/>
                </a:tc>
                <a:extLst>
                  <a:ext uri="{0D108BD9-81ED-4DB2-BD59-A6C34878D82A}">
                    <a16:rowId xmlns:a16="http://schemas.microsoft.com/office/drawing/2014/main" val="2944739090"/>
                  </a:ext>
                </a:extLst>
              </a:tr>
              <a:tr h="370840">
                <a:tc>
                  <a:txBody>
                    <a:bodyPr/>
                    <a:lstStyle/>
                    <a:p>
                      <a:r>
                        <a:rPr lang="en-US" dirty="0"/>
                        <a:t>College C</a:t>
                      </a:r>
                    </a:p>
                  </a:txBody>
                  <a:tcPr/>
                </a:tc>
                <a:tc>
                  <a:txBody>
                    <a:bodyPr/>
                    <a:lstStyle/>
                    <a:p>
                      <a:r>
                        <a:rPr lang="en-US" dirty="0"/>
                        <a:t>44</a:t>
                      </a:r>
                    </a:p>
                  </a:txBody>
                  <a:tcPr/>
                </a:tc>
                <a:tc>
                  <a:txBody>
                    <a:bodyPr/>
                    <a:lstStyle/>
                    <a:p>
                      <a:r>
                        <a:rPr lang="en-US" dirty="0"/>
                        <a:t>41</a:t>
                      </a:r>
                    </a:p>
                  </a:txBody>
                  <a:tcPr/>
                </a:tc>
                <a:tc>
                  <a:txBody>
                    <a:bodyPr/>
                    <a:lstStyle/>
                    <a:p>
                      <a:r>
                        <a:rPr lang="en-US" dirty="0"/>
                        <a:t>85</a:t>
                      </a:r>
                    </a:p>
                  </a:txBody>
                  <a:tcPr/>
                </a:tc>
                <a:tc>
                  <a:txBody>
                    <a:bodyPr/>
                    <a:lstStyle/>
                    <a:p>
                      <a:r>
                        <a:rPr lang="en-US" dirty="0"/>
                        <a:t>109</a:t>
                      </a:r>
                    </a:p>
                  </a:txBody>
                  <a:tcPr>
                    <a:solidFill>
                      <a:schemeClr val="accent2">
                        <a:lumMod val="40000"/>
                        <a:lumOff val="60000"/>
                      </a:schemeClr>
                    </a:solidFill>
                  </a:tcPr>
                </a:tc>
                <a:tc>
                  <a:txBody>
                    <a:bodyPr/>
                    <a:lstStyle/>
                    <a:p>
                      <a:r>
                        <a:rPr lang="en-US" dirty="0"/>
                        <a:t>36</a:t>
                      </a:r>
                    </a:p>
                  </a:txBody>
                  <a:tcPr>
                    <a:solidFill>
                      <a:schemeClr val="accent2">
                        <a:lumMod val="40000"/>
                        <a:lumOff val="60000"/>
                      </a:schemeClr>
                    </a:solidFill>
                  </a:tcPr>
                </a:tc>
                <a:tc>
                  <a:txBody>
                    <a:bodyPr/>
                    <a:lstStyle/>
                    <a:p>
                      <a:r>
                        <a:rPr lang="en-US" dirty="0"/>
                        <a:t>145</a:t>
                      </a:r>
                    </a:p>
                  </a:txBody>
                  <a:tcPr>
                    <a:solidFill>
                      <a:schemeClr val="accent2">
                        <a:lumMod val="40000"/>
                        <a:lumOff val="60000"/>
                      </a:schemeClr>
                    </a:solidFill>
                  </a:tcPr>
                </a:tc>
                <a:tc>
                  <a:txBody>
                    <a:bodyPr/>
                    <a:lstStyle/>
                    <a:p>
                      <a:r>
                        <a:rPr lang="en-US" dirty="0"/>
                        <a:t>111</a:t>
                      </a:r>
                    </a:p>
                  </a:txBody>
                  <a:tcPr/>
                </a:tc>
                <a:tc>
                  <a:txBody>
                    <a:bodyPr/>
                    <a:lstStyle/>
                    <a:p>
                      <a:r>
                        <a:rPr lang="en-US" dirty="0"/>
                        <a:t>146</a:t>
                      </a:r>
                    </a:p>
                  </a:txBody>
                  <a:tcPr/>
                </a:tc>
                <a:extLst>
                  <a:ext uri="{0D108BD9-81ED-4DB2-BD59-A6C34878D82A}">
                    <a16:rowId xmlns:a16="http://schemas.microsoft.com/office/drawing/2014/main" val="2455320366"/>
                  </a:ext>
                </a:extLst>
              </a:tr>
              <a:tr h="370840">
                <a:tc>
                  <a:txBody>
                    <a:bodyPr/>
                    <a:lstStyle/>
                    <a:p>
                      <a:r>
                        <a:rPr lang="en-US" dirty="0"/>
                        <a:t>College D</a:t>
                      </a:r>
                    </a:p>
                  </a:txBody>
                  <a:tcPr/>
                </a:tc>
                <a:tc>
                  <a:txBody>
                    <a:bodyPr/>
                    <a:lstStyle/>
                    <a:p>
                      <a:r>
                        <a:rPr lang="en-US" dirty="0"/>
                        <a:t>176</a:t>
                      </a:r>
                    </a:p>
                  </a:txBody>
                  <a:tcPr/>
                </a:tc>
                <a:tc>
                  <a:txBody>
                    <a:bodyPr/>
                    <a:lstStyle/>
                    <a:p>
                      <a:r>
                        <a:rPr lang="en-US" dirty="0"/>
                        <a:t>82</a:t>
                      </a:r>
                    </a:p>
                  </a:txBody>
                  <a:tcPr/>
                </a:tc>
                <a:tc>
                  <a:txBody>
                    <a:bodyPr/>
                    <a:lstStyle/>
                    <a:p>
                      <a:r>
                        <a:rPr lang="en-US" dirty="0"/>
                        <a:t>258</a:t>
                      </a:r>
                    </a:p>
                  </a:txBody>
                  <a:tcPr/>
                </a:tc>
                <a:tc>
                  <a:txBody>
                    <a:bodyPr/>
                    <a:lstStyle/>
                    <a:p>
                      <a:r>
                        <a:rPr lang="en-US" dirty="0"/>
                        <a:t>147</a:t>
                      </a:r>
                    </a:p>
                  </a:txBody>
                  <a:tcPr>
                    <a:solidFill>
                      <a:schemeClr val="accent2">
                        <a:lumMod val="20000"/>
                        <a:lumOff val="80000"/>
                      </a:schemeClr>
                    </a:solidFill>
                  </a:tcPr>
                </a:tc>
                <a:tc>
                  <a:txBody>
                    <a:bodyPr/>
                    <a:lstStyle/>
                    <a:p>
                      <a:r>
                        <a:rPr lang="en-US" dirty="0"/>
                        <a:t>74</a:t>
                      </a:r>
                    </a:p>
                  </a:txBody>
                  <a:tcPr>
                    <a:solidFill>
                      <a:schemeClr val="accent2">
                        <a:lumMod val="20000"/>
                        <a:lumOff val="80000"/>
                      </a:schemeClr>
                    </a:solidFill>
                  </a:tcPr>
                </a:tc>
                <a:tc>
                  <a:txBody>
                    <a:bodyPr/>
                    <a:lstStyle/>
                    <a:p>
                      <a:r>
                        <a:rPr lang="en-US" dirty="0"/>
                        <a:t>221</a:t>
                      </a:r>
                    </a:p>
                  </a:txBody>
                  <a:tcPr>
                    <a:solidFill>
                      <a:schemeClr val="accent2">
                        <a:lumMod val="20000"/>
                        <a:lumOff val="80000"/>
                      </a:schemeClr>
                    </a:solidFill>
                  </a:tcPr>
                </a:tc>
                <a:tc>
                  <a:txBody>
                    <a:bodyPr/>
                    <a:lstStyle/>
                    <a:p>
                      <a:r>
                        <a:rPr lang="en-US" dirty="0"/>
                        <a:t>116</a:t>
                      </a:r>
                    </a:p>
                  </a:txBody>
                  <a:tcPr/>
                </a:tc>
                <a:tc>
                  <a:txBody>
                    <a:bodyPr/>
                    <a:lstStyle/>
                    <a:p>
                      <a:r>
                        <a:rPr lang="en-US" dirty="0"/>
                        <a:t>196</a:t>
                      </a:r>
                    </a:p>
                  </a:txBody>
                  <a:tcPr/>
                </a:tc>
                <a:extLst>
                  <a:ext uri="{0D108BD9-81ED-4DB2-BD59-A6C34878D82A}">
                    <a16:rowId xmlns:a16="http://schemas.microsoft.com/office/drawing/2014/main" val="2800956921"/>
                  </a:ext>
                </a:extLst>
              </a:tr>
            </a:tbl>
          </a:graphicData>
        </a:graphic>
      </p:graphicFrame>
      <p:sp>
        <p:nvSpPr>
          <p:cNvPr id="4" name="Slide Number Placeholder 3">
            <a:extLst>
              <a:ext uri="{FF2B5EF4-FFF2-40B4-BE49-F238E27FC236}">
                <a16:creationId xmlns:a16="http://schemas.microsoft.com/office/drawing/2014/main" id="{5E1A7F86-2450-4FDD-8963-32A08682972E}"/>
              </a:ext>
            </a:extLst>
          </p:cNvPr>
          <p:cNvSpPr>
            <a:spLocks noGrp="1"/>
          </p:cNvSpPr>
          <p:nvPr>
            <p:ph type="sldNum" sz="quarter" idx="12"/>
          </p:nvPr>
        </p:nvSpPr>
        <p:spPr/>
        <p:txBody>
          <a:bodyPr/>
          <a:lstStyle/>
          <a:p>
            <a:fld id="{DEE5BC03-7CE3-4FE3-BC0A-0ACCA8AC1F24}" type="slidenum">
              <a:rPr lang="en-US" smtClean="0"/>
              <a:pPr/>
              <a:t>12</a:t>
            </a:fld>
            <a:endParaRPr lang="en-US" dirty="0"/>
          </a:p>
        </p:txBody>
      </p:sp>
      <p:sp>
        <p:nvSpPr>
          <p:cNvPr id="6" name="TextBox 5">
            <a:extLst>
              <a:ext uri="{FF2B5EF4-FFF2-40B4-BE49-F238E27FC236}">
                <a16:creationId xmlns:a16="http://schemas.microsoft.com/office/drawing/2014/main" id="{B4DF503A-F2ED-F1C5-F42A-722E507043C6}"/>
              </a:ext>
            </a:extLst>
          </p:cNvPr>
          <p:cNvSpPr txBox="1"/>
          <p:nvPr/>
        </p:nvSpPr>
        <p:spPr>
          <a:xfrm>
            <a:off x="4673918" y="5560599"/>
            <a:ext cx="7157863" cy="861774"/>
          </a:xfrm>
          <a:prstGeom prst="rect">
            <a:avLst/>
          </a:prstGeom>
          <a:noFill/>
        </p:spPr>
        <p:txBody>
          <a:bodyPr wrap="square" rtlCol="0">
            <a:spAutoFit/>
          </a:bodyPr>
          <a:lstStyle/>
          <a:p>
            <a:r>
              <a:rPr lang="en-US" dirty="0"/>
              <a:t>*</a:t>
            </a:r>
            <a:r>
              <a:rPr lang="en-US" sz="1600" dirty="0"/>
              <a:t>estimates based on prior UI/enrollment levels. Actual award numbers are not available until February 2024, when ESD updates December 2023 unemployment numbers. </a:t>
            </a:r>
          </a:p>
        </p:txBody>
      </p:sp>
    </p:spTree>
    <p:extLst>
      <p:ext uri="{BB962C8B-B14F-4D97-AF65-F5344CB8AC3E}">
        <p14:creationId xmlns:p14="http://schemas.microsoft.com/office/powerpoint/2010/main" val="68515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91DF8-39E1-A39A-8174-49864640F766}"/>
              </a:ext>
            </a:extLst>
          </p:cNvPr>
          <p:cNvSpPr>
            <a:spLocks noGrp="1"/>
          </p:cNvSpPr>
          <p:nvPr>
            <p:ph type="title"/>
          </p:nvPr>
        </p:nvSpPr>
        <p:spPr>
          <a:xfrm>
            <a:off x="563415" y="1462240"/>
            <a:ext cx="11379204" cy="777837"/>
          </a:xfrm>
        </p:spPr>
        <p:txBody>
          <a:bodyPr/>
          <a:lstStyle/>
          <a:p>
            <a:r>
              <a:rPr lang="en-US" dirty="0"/>
              <a:t>Recommendation 2: </a:t>
            </a:r>
            <a:r>
              <a:rPr lang="en-US" sz="2000" dirty="0"/>
              <a:t>Update the base allocation using each college’s 75% of 5-year WRT enrollment average. Roll out changes over three years. </a:t>
            </a:r>
            <a:br>
              <a:rPr lang="en-US" dirty="0"/>
            </a:br>
            <a:endParaRPr lang="en-US" dirty="0"/>
          </a:p>
        </p:txBody>
      </p:sp>
      <p:sp>
        <p:nvSpPr>
          <p:cNvPr id="3" name="Content Placeholder 2">
            <a:extLst>
              <a:ext uri="{FF2B5EF4-FFF2-40B4-BE49-F238E27FC236}">
                <a16:creationId xmlns:a16="http://schemas.microsoft.com/office/drawing/2014/main" id="{50D0EDFA-F92C-8829-A6C8-C8C4BC669525}"/>
              </a:ext>
            </a:extLst>
          </p:cNvPr>
          <p:cNvSpPr>
            <a:spLocks noGrp="1"/>
          </p:cNvSpPr>
          <p:nvPr>
            <p:ph sz="half" idx="1"/>
          </p:nvPr>
        </p:nvSpPr>
        <p:spPr/>
        <p:txBody>
          <a:bodyPr/>
          <a:lstStyle/>
          <a:p>
            <a:pPr marL="0" indent="0">
              <a:buNone/>
            </a:pPr>
            <a:r>
              <a:rPr lang="en-US" dirty="0"/>
              <a:t>Pros: </a:t>
            </a:r>
          </a:p>
          <a:p>
            <a:pPr marL="0" indent="0">
              <a:buNone/>
            </a:pPr>
            <a:r>
              <a:rPr lang="en-US" sz="2000" dirty="0"/>
              <a:t>- </a:t>
            </a:r>
            <a:r>
              <a:rPr lang="en-US" sz="1800" dirty="0"/>
              <a:t>Softens immediate impacts on affected colleges</a:t>
            </a:r>
          </a:p>
          <a:p>
            <a:pPr marL="0" indent="0">
              <a:buNone/>
            </a:pPr>
            <a:r>
              <a:rPr lang="en-US" sz="1800" dirty="0"/>
              <a:t>- Addresses disparities in funding distribution </a:t>
            </a:r>
          </a:p>
          <a:p>
            <a:pPr marL="0" indent="0">
              <a:buNone/>
            </a:pPr>
            <a:r>
              <a:rPr lang="en-US" sz="1800" dirty="0"/>
              <a:t>- Acknowledges actual performance levels, based on pre-, during, and post-pandemic enrollment trends, directing funding to campuses with higher WRT enrollments </a:t>
            </a:r>
          </a:p>
          <a:p>
            <a:pPr marL="0" indent="0">
              <a:buNone/>
            </a:pPr>
            <a:r>
              <a:rPr lang="en-US" sz="1800" dirty="0"/>
              <a:t>- Eventually narrows the range of base to variable ratios across the system to 20%</a:t>
            </a:r>
          </a:p>
          <a:p>
            <a:pPr marL="0" indent="0">
              <a:buNone/>
            </a:pPr>
            <a:r>
              <a:rPr lang="en-US" sz="1800" dirty="0"/>
              <a:t>- Provides all colleges with funding levels that are at or above 5-year service averages*</a:t>
            </a:r>
          </a:p>
          <a:p>
            <a:pPr marL="0" indent="0">
              <a:buNone/>
            </a:pPr>
            <a:r>
              <a:rPr lang="en-US" sz="1800" dirty="0"/>
              <a:t>- Maintains the overall base/fluid split </a:t>
            </a:r>
          </a:p>
          <a:p>
            <a:pPr marL="0" indent="0">
              <a:buNone/>
            </a:pPr>
            <a:endParaRPr lang="en-US" sz="2000" dirty="0"/>
          </a:p>
        </p:txBody>
      </p:sp>
      <p:sp>
        <p:nvSpPr>
          <p:cNvPr id="6" name="Content Placeholder 5">
            <a:extLst>
              <a:ext uri="{FF2B5EF4-FFF2-40B4-BE49-F238E27FC236}">
                <a16:creationId xmlns:a16="http://schemas.microsoft.com/office/drawing/2014/main" id="{CEB15376-73C6-1E3C-CB37-4BD9682403A9}"/>
              </a:ext>
            </a:extLst>
          </p:cNvPr>
          <p:cNvSpPr>
            <a:spLocks noGrp="1"/>
          </p:cNvSpPr>
          <p:nvPr>
            <p:ph sz="half" idx="2"/>
          </p:nvPr>
        </p:nvSpPr>
        <p:spPr>
          <a:xfrm>
            <a:off x="6375633" y="2400307"/>
            <a:ext cx="5566986" cy="2995453"/>
          </a:xfrm>
        </p:spPr>
        <p:txBody>
          <a:bodyPr/>
          <a:lstStyle/>
          <a:p>
            <a:pPr marL="0" indent="0">
              <a:buNone/>
            </a:pPr>
            <a:r>
              <a:rPr lang="en-US" dirty="0"/>
              <a:t>Cons: </a:t>
            </a:r>
          </a:p>
          <a:p>
            <a:pPr marL="0" indent="0">
              <a:buNone/>
            </a:pPr>
            <a:r>
              <a:rPr lang="en-US" sz="2000" dirty="0"/>
              <a:t>- Necessitates significant adjustments to planned spending every year for three years. </a:t>
            </a:r>
          </a:p>
          <a:p>
            <a:pPr marL="0" indent="0">
              <a:buNone/>
            </a:pPr>
            <a:r>
              <a:rPr lang="en-US" sz="2000" dirty="0"/>
              <a:t>- Most recent performance data, particularly during COVID years, may not accurately predict future performance (solution: regular base review schedule) </a:t>
            </a:r>
          </a:p>
          <a:p>
            <a:pPr marL="0" indent="0">
              <a:buNone/>
            </a:pPr>
            <a:r>
              <a:rPr lang="en-US" sz="2000" dirty="0"/>
              <a:t>- significant impacts on several colleges</a:t>
            </a:r>
          </a:p>
          <a:p>
            <a:pPr marL="0" indent="0">
              <a:buNone/>
            </a:pPr>
            <a:r>
              <a:rPr lang="en-US" sz="2000" dirty="0"/>
              <a:t> </a:t>
            </a:r>
          </a:p>
          <a:p>
            <a:pPr marL="0" indent="0">
              <a:buNone/>
            </a:pPr>
            <a:endParaRPr lang="en-US" sz="2000" dirty="0"/>
          </a:p>
          <a:p>
            <a:pPr marL="0" indent="0">
              <a:buNone/>
            </a:pPr>
            <a:endParaRPr lang="en-US" sz="2000" dirty="0"/>
          </a:p>
        </p:txBody>
      </p:sp>
      <p:sp>
        <p:nvSpPr>
          <p:cNvPr id="4" name="Slide Number Placeholder 3">
            <a:extLst>
              <a:ext uri="{FF2B5EF4-FFF2-40B4-BE49-F238E27FC236}">
                <a16:creationId xmlns:a16="http://schemas.microsoft.com/office/drawing/2014/main" id="{62335662-B27B-4985-12E7-78EB144B21B8}"/>
              </a:ext>
            </a:extLst>
          </p:cNvPr>
          <p:cNvSpPr>
            <a:spLocks noGrp="1"/>
          </p:cNvSpPr>
          <p:nvPr>
            <p:ph type="sldNum" sz="quarter" idx="12"/>
          </p:nvPr>
        </p:nvSpPr>
        <p:spPr/>
        <p:txBody>
          <a:bodyPr/>
          <a:lstStyle/>
          <a:p>
            <a:fld id="{DEE5BC03-7CE3-4FE3-BC0A-0ACCA8AC1F24}" type="slidenum">
              <a:rPr lang="en-US" smtClean="0"/>
              <a:pPr/>
              <a:t>13</a:t>
            </a:fld>
            <a:endParaRPr lang="en-US" dirty="0"/>
          </a:p>
        </p:txBody>
      </p:sp>
      <p:sp>
        <p:nvSpPr>
          <p:cNvPr id="5" name="TextBox 4">
            <a:extLst>
              <a:ext uri="{FF2B5EF4-FFF2-40B4-BE49-F238E27FC236}">
                <a16:creationId xmlns:a16="http://schemas.microsoft.com/office/drawing/2014/main" id="{59730422-1ADC-258A-BF8A-11BC553AC002}"/>
              </a:ext>
            </a:extLst>
          </p:cNvPr>
          <p:cNvSpPr txBox="1"/>
          <p:nvPr/>
        </p:nvSpPr>
        <p:spPr>
          <a:xfrm>
            <a:off x="6096000" y="5791191"/>
            <a:ext cx="5910957" cy="738664"/>
          </a:xfrm>
          <a:prstGeom prst="rect">
            <a:avLst/>
          </a:prstGeom>
          <a:noFill/>
        </p:spPr>
        <p:txBody>
          <a:bodyPr wrap="square" rtlCol="0">
            <a:spAutoFit/>
          </a:bodyPr>
          <a:lstStyle/>
          <a:p>
            <a:r>
              <a:rPr lang="en-US" sz="1400" dirty="0"/>
              <a:t>*estimates based on prior UI/enrollment levels. Actual award numbers are not available until February 2024, when ESD updates December 2023 unemployment numbers. </a:t>
            </a:r>
          </a:p>
        </p:txBody>
      </p:sp>
    </p:spTree>
    <p:extLst>
      <p:ext uri="{BB962C8B-B14F-4D97-AF65-F5344CB8AC3E}">
        <p14:creationId xmlns:p14="http://schemas.microsoft.com/office/powerpoint/2010/main" val="1280073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91DF8-39E1-A39A-8174-49864640F766}"/>
              </a:ext>
            </a:extLst>
          </p:cNvPr>
          <p:cNvSpPr>
            <a:spLocks noGrp="1"/>
          </p:cNvSpPr>
          <p:nvPr>
            <p:ph type="title"/>
          </p:nvPr>
        </p:nvSpPr>
        <p:spPr>
          <a:xfrm>
            <a:off x="563415" y="1462240"/>
            <a:ext cx="11379204" cy="777837"/>
          </a:xfrm>
        </p:spPr>
        <p:txBody>
          <a:bodyPr/>
          <a:lstStyle/>
          <a:p>
            <a:r>
              <a:rPr lang="en-US" dirty="0"/>
              <a:t>Recommendation 3: </a:t>
            </a:r>
            <a:r>
              <a:rPr lang="en-US" sz="2000" dirty="0"/>
              <a:t>take no action. Maintain the current base allocation to each college; maintain the current formula</a:t>
            </a:r>
            <a:br>
              <a:rPr lang="en-US" dirty="0"/>
            </a:br>
            <a:endParaRPr lang="en-US" dirty="0"/>
          </a:p>
        </p:txBody>
      </p:sp>
      <p:sp>
        <p:nvSpPr>
          <p:cNvPr id="3" name="Content Placeholder 2">
            <a:extLst>
              <a:ext uri="{FF2B5EF4-FFF2-40B4-BE49-F238E27FC236}">
                <a16:creationId xmlns:a16="http://schemas.microsoft.com/office/drawing/2014/main" id="{50D0EDFA-F92C-8829-A6C8-C8C4BC669525}"/>
              </a:ext>
            </a:extLst>
          </p:cNvPr>
          <p:cNvSpPr>
            <a:spLocks noGrp="1"/>
          </p:cNvSpPr>
          <p:nvPr>
            <p:ph sz="half" idx="1"/>
          </p:nvPr>
        </p:nvSpPr>
        <p:spPr/>
        <p:txBody>
          <a:bodyPr/>
          <a:lstStyle/>
          <a:p>
            <a:pPr marL="0" indent="0">
              <a:buNone/>
            </a:pPr>
            <a:r>
              <a:rPr lang="en-US" dirty="0"/>
              <a:t>Pros: </a:t>
            </a:r>
          </a:p>
          <a:p>
            <a:pPr marL="0" indent="0">
              <a:buNone/>
            </a:pPr>
            <a:r>
              <a:rPr lang="en-US" sz="2000" dirty="0"/>
              <a:t>- </a:t>
            </a:r>
            <a:r>
              <a:rPr lang="en-US" sz="1800" dirty="0"/>
              <a:t>Administrative efficiency and minimal disruption to colleges</a:t>
            </a:r>
          </a:p>
          <a:p>
            <a:pPr marL="0" indent="0">
              <a:buNone/>
            </a:pPr>
            <a:r>
              <a:rPr lang="en-US" sz="1800" dirty="0"/>
              <a:t>- Flexibility for future change </a:t>
            </a:r>
          </a:p>
          <a:p>
            <a:pPr marL="0" indent="0">
              <a:buNone/>
            </a:pPr>
            <a:r>
              <a:rPr lang="en-US" sz="1800" dirty="0"/>
              <a:t>- In the current environment of lower than usual enrollments, the voluntary redistribution process accommodates the needs of those colleges that experience higher enrollments than initial allocation levels. </a:t>
            </a:r>
          </a:p>
          <a:p>
            <a:pPr marL="0" indent="0">
              <a:buNone/>
            </a:pPr>
            <a:endParaRPr lang="en-US" sz="2000" dirty="0"/>
          </a:p>
        </p:txBody>
      </p:sp>
      <p:sp>
        <p:nvSpPr>
          <p:cNvPr id="6" name="Content Placeholder 5">
            <a:extLst>
              <a:ext uri="{FF2B5EF4-FFF2-40B4-BE49-F238E27FC236}">
                <a16:creationId xmlns:a16="http://schemas.microsoft.com/office/drawing/2014/main" id="{CEB15376-73C6-1E3C-CB37-4BD9682403A9}"/>
              </a:ext>
            </a:extLst>
          </p:cNvPr>
          <p:cNvSpPr>
            <a:spLocks noGrp="1"/>
          </p:cNvSpPr>
          <p:nvPr>
            <p:ph sz="half" idx="2"/>
          </p:nvPr>
        </p:nvSpPr>
        <p:spPr/>
        <p:txBody>
          <a:bodyPr/>
          <a:lstStyle/>
          <a:p>
            <a:pPr marL="0" indent="0">
              <a:buNone/>
            </a:pPr>
            <a:r>
              <a:rPr lang="en-US" dirty="0"/>
              <a:t>Cons: </a:t>
            </a:r>
          </a:p>
          <a:p>
            <a:pPr marL="0" indent="0">
              <a:buNone/>
            </a:pPr>
            <a:r>
              <a:rPr lang="en-US" sz="1800" dirty="0"/>
              <a:t>- Maintains a broad range of base to fluid ratio in the system </a:t>
            </a:r>
          </a:p>
          <a:p>
            <a:pPr marL="0" indent="0">
              <a:buNone/>
            </a:pPr>
            <a:r>
              <a:rPr lang="en-US" sz="1800" dirty="0"/>
              <a:t>- Base FTE does not accurately reflect recent service levels </a:t>
            </a:r>
          </a:p>
          <a:p>
            <a:pPr marL="0" indent="0">
              <a:buNone/>
            </a:pPr>
            <a:r>
              <a:rPr lang="en-US" sz="1800" dirty="0"/>
              <a:t>- Colleges with low base allocations are unable to meet the needs of WRT-eligible students on their campuses without reliance on give-backs from other colleges</a:t>
            </a:r>
          </a:p>
          <a:p>
            <a:pPr marL="0" indent="0">
              <a:buNone/>
            </a:pPr>
            <a:endParaRPr lang="en-US" sz="2000" dirty="0"/>
          </a:p>
          <a:p>
            <a:pPr marL="0" indent="0">
              <a:buNone/>
            </a:pPr>
            <a:r>
              <a:rPr lang="en-US" sz="2000" dirty="0"/>
              <a:t> </a:t>
            </a:r>
          </a:p>
          <a:p>
            <a:pPr marL="0" indent="0">
              <a:buNone/>
            </a:pPr>
            <a:endParaRPr lang="en-US" sz="2000" dirty="0"/>
          </a:p>
          <a:p>
            <a:pPr marL="0" indent="0">
              <a:buNone/>
            </a:pPr>
            <a:endParaRPr lang="en-US" sz="2000" dirty="0"/>
          </a:p>
        </p:txBody>
      </p:sp>
      <p:sp>
        <p:nvSpPr>
          <p:cNvPr id="4" name="Slide Number Placeholder 3">
            <a:extLst>
              <a:ext uri="{FF2B5EF4-FFF2-40B4-BE49-F238E27FC236}">
                <a16:creationId xmlns:a16="http://schemas.microsoft.com/office/drawing/2014/main" id="{62335662-B27B-4985-12E7-78EB144B21B8}"/>
              </a:ext>
            </a:extLst>
          </p:cNvPr>
          <p:cNvSpPr>
            <a:spLocks noGrp="1"/>
          </p:cNvSpPr>
          <p:nvPr>
            <p:ph type="sldNum" sz="quarter" idx="12"/>
          </p:nvPr>
        </p:nvSpPr>
        <p:spPr/>
        <p:txBody>
          <a:bodyPr/>
          <a:lstStyle/>
          <a:p>
            <a:fld id="{DEE5BC03-7CE3-4FE3-BC0A-0ACCA8AC1F24}" type="slidenum">
              <a:rPr lang="en-US" smtClean="0"/>
              <a:pPr/>
              <a:t>14</a:t>
            </a:fld>
            <a:endParaRPr lang="en-US" dirty="0"/>
          </a:p>
        </p:txBody>
      </p:sp>
    </p:spTree>
    <p:extLst>
      <p:ext uri="{BB962C8B-B14F-4D97-AF65-F5344CB8AC3E}">
        <p14:creationId xmlns:p14="http://schemas.microsoft.com/office/powerpoint/2010/main" val="4234186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2D083-7701-8FDE-9CFB-5D81D5004AA2}"/>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8CB59104-7793-9021-7CF0-BEB2CEB154CE}"/>
              </a:ext>
            </a:extLst>
          </p:cNvPr>
          <p:cNvSpPr>
            <a:spLocks noGrp="1"/>
          </p:cNvSpPr>
          <p:nvPr>
            <p:ph sz="half" idx="1"/>
          </p:nvPr>
        </p:nvSpPr>
        <p:spPr>
          <a:xfrm>
            <a:off x="563415" y="2400303"/>
            <a:ext cx="10895946" cy="3969327"/>
          </a:xfrm>
        </p:spPr>
        <p:txBody>
          <a:bodyPr/>
          <a:lstStyle/>
          <a:p>
            <a:r>
              <a:rPr lang="en-US" dirty="0"/>
              <a:t>Review impact on each campus and overall CTC system</a:t>
            </a:r>
          </a:p>
          <a:p>
            <a:r>
              <a:rPr lang="en-US" dirty="0"/>
              <a:t>SBCTC staff are available for 1:1s to discuss details</a:t>
            </a:r>
          </a:p>
          <a:p>
            <a:r>
              <a:rPr lang="en-US" dirty="0"/>
              <a:t>ESD updates 2023 unemployment numbers, SBCTC determines actual award amounts</a:t>
            </a:r>
          </a:p>
          <a:p>
            <a:r>
              <a:rPr lang="en-US" dirty="0"/>
              <a:t>WACTC will consider proposed options</a:t>
            </a:r>
          </a:p>
          <a:p>
            <a:r>
              <a:rPr lang="en-US" dirty="0"/>
              <a:t>WACTC may recommend a legislative solution for future sessions </a:t>
            </a:r>
          </a:p>
          <a:p>
            <a:endParaRPr lang="en-US" dirty="0"/>
          </a:p>
        </p:txBody>
      </p:sp>
      <p:sp>
        <p:nvSpPr>
          <p:cNvPr id="5" name="Slide Number Placeholder 4">
            <a:extLst>
              <a:ext uri="{FF2B5EF4-FFF2-40B4-BE49-F238E27FC236}">
                <a16:creationId xmlns:a16="http://schemas.microsoft.com/office/drawing/2014/main" id="{B166606C-8A2D-75DC-0F21-E030BFC8F2AF}"/>
              </a:ext>
            </a:extLst>
          </p:cNvPr>
          <p:cNvSpPr>
            <a:spLocks noGrp="1"/>
          </p:cNvSpPr>
          <p:nvPr>
            <p:ph type="sldNum" sz="quarter" idx="12"/>
          </p:nvPr>
        </p:nvSpPr>
        <p:spPr/>
        <p:txBody>
          <a:bodyPr/>
          <a:lstStyle/>
          <a:p>
            <a:fld id="{DEE5BC03-7CE3-4FE3-BC0A-0ACCA8AC1F24}" type="slidenum">
              <a:rPr lang="en-US" smtClean="0"/>
              <a:pPr/>
              <a:t>15</a:t>
            </a:fld>
            <a:endParaRPr lang="en-US" dirty="0"/>
          </a:p>
        </p:txBody>
      </p:sp>
    </p:spTree>
    <p:extLst>
      <p:ext uri="{BB962C8B-B14F-4D97-AF65-F5344CB8AC3E}">
        <p14:creationId xmlns:p14="http://schemas.microsoft.com/office/powerpoint/2010/main" val="3716644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30776"/>
            <a:ext cx="10515600" cy="611619"/>
          </a:xfrm>
        </p:spPr>
        <p:txBody>
          <a:bodyPr/>
          <a:lstStyle/>
          <a:p>
            <a:pPr algn="ctr"/>
            <a:r>
              <a:rPr lang="en-US" dirty="0"/>
              <a:t>Questions for the SBCTC TEAM?</a:t>
            </a:r>
          </a:p>
        </p:txBody>
      </p:sp>
    </p:spTree>
    <p:extLst>
      <p:ext uri="{BB962C8B-B14F-4D97-AF65-F5344CB8AC3E}">
        <p14:creationId xmlns:p14="http://schemas.microsoft.com/office/powerpoint/2010/main" val="4188286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43FF4-717A-A4A7-9943-C1C1A1B0E59D}"/>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48BAC2C0-1D95-00CD-939F-85AFF93B2399}"/>
              </a:ext>
            </a:extLst>
          </p:cNvPr>
          <p:cNvSpPr>
            <a:spLocks noGrp="1"/>
          </p:cNvSpPr>
          <p:nvPr>
            <p:ph idx="1"/>
          </p:nvPr>
        </p:nvSpPr>
        <p:spPr/>
        <p:txBody>
          <a:bodyPr/>
          <a:lstStyle/>
          <a:p>
            <a:r>
              <a:rPr lang="en-US" dirty="0"/>
              <a:t>Welcome and Introductions </a:t>
            </a:r>
          </a:p>
          <a:p>
            <a:pPr lvl="1"/>
            <a:r>
              <a:rPr lang="en-US" dirty="0"/>
              <a:t>Intent of today’s meeting</a:t>
            </a:r>
          </a:p>
          <a:p>
            <a:r>
              <a:rPr lang="en-US" dirty="0"/>
              <a:t>WRT Current State Overview</a:t>
            </a:r>
          </a:p>
          <a:p>
            <a:r>
              <a:rPr lang="en-US" dirty="0"/>
              <a:t>WRT Formula Overview</a:t>
            </a:r>
          </a:p>
          <a:p>
            <a:r>
              <a:rPr lang="en-US" dirty="0"/>
              <a:t>WRT Workgroup Scope and Recommendations </a:t>
            </a:r>
          </a:p>
          <a:p>
            <a:pPr lvl="1"/>
            <a:r>
              <a:rPr lang="en-US" dirty="0"/>
              <a:t>Recommendations’ pros and cons</a:t>
            </a:r>
          </a:p>
          <a:p>
            <a:r>
              <a:rPr lang="en-US" dirty="0"/>
              <a:t>Q&amp;A</a:t>
            </a: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2CEF24A3-B84B-3B6D-CD61-B2E8F4CE22DC}"/>
              </a:ext>
            </a:extLst>
          </p:cNvPr>
          <p:cNvSpPr>
            <a:spLocks noGrp="1"/>
          </p:cNvSpPr>
          <p:nvPr>
            <p:ph type="sldNum" sz="quarter" idx="12"/>
          </p:nvPr>
        </p:nvSpPr>
        <p:spPr/>
        <p:txBody>
          <a:bodyPr/>
          <a:lstStyle/>
          <a:p>
            <a:fld id="{DEE5BC03-7CE3-4FE3-BC0A-0ACCA8AC1F24}" type="slidenum">
              <a:rPr lang="en-US" smtClean="0"/>
              <a:pPr/>
              <a:t>2</a:t>
            </a:fld>
            <a:endParaRPr lang="en-US" dirty="0"/>
          </a:p>
        </p:txBody>
      </p:sp>
    </p:spTree>
    <p:extLst>
      <p:ext uri="{BB962C8B-B14F-4D97-AF65-F5344CB8AC3E}">
        <p14:creationId xmlns:p14="http://schemas.microsoft.com/office/powerpoint/2010/main" val="4041254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D76D9-AD29-6E84-BC3F-01A917537BB7}"/>
              </a:ext>
            </a:extLst>
          </p:cNvPr>
          <p:cNvSpPr>
            <a:spLocks noGrp="1"/>
          </p:cNvSpPr>
          <p:nvPr>
            <p:ph type="title"/>
          </p:nvPr>
        </p:nvSpPr>
        <p:spPr/>
        <p:txBody>
          <a:bodyPr/>
          <a:lstStyle/>
          <a:p>
            <a:r>
              <a:rPr lang="en-US" dirty="0"/>
              <a:t>Worker Retraining Program – Overview </a:t>
            </a:r>
            <a:br>
              <a:rPr lang="en-US" dirty="0"/>
            </a:br>
            <a:endParaRPr lang="en-US" dirty="0"/>
          </a:p>
        </p:txBody>
      </p:sp>
      <p:sp>
        <p:nvSpPr>
          <p:cNvPr id="3" name="Content Placeholder 2">
            <a:extLst>
              <a:ext uri="{FF2B5EF4-FFF2-40B4-BE49-F238E27FC236}">
                <a16:creationId xmlns:a16="http://schemas.microsoft.com/office/drawing/2014/main" id="{D01CFCE4-014F-B52E-88CE-9F147C0D8DFD}"/>
              </a:ext>
            </a:extLst>
          </p:cNvPr>
          <p:cNvSpPr>
            <a:spLocks noGrp="1"/>
          </p:cNvSpPr>
          <p:nvPr>
            <p:ph idx="1"/>
          </p:nvPr>
        </p:nvSpPr>
        <p:spPr>
          <a:xfrm>
            <a:off x="715816" y="2281887"/>
            <a:ext cx="11115966" cy="3964491"/>
          </a:xfrm>
        </p:spPr>
        <p:txBody>
          <a:bodyPr/>
          <a:lstStyle/>
          <a:p>
            <a:pPr marL="339725" indent="-339725">
              <a:buFont typeface="Wingdings" pitchFamily="2" charset="2"/>
              <a:buChar char="§"/>
              <a:defRPr/>
            </a:pPr>
            <a:r>
              <a:rPr lang="en-US" sz="3000" b="1" dirty="0"/>
              <a:t>Purpose: </a:t>
            </a:r>
            <a:r>
              <a:rPr lang="en-US" sz="2800" b="1" dirty="0"/>
              <a:t> </a:t>
            </a:r>
            <a:r>
              <a:rPr lang="en-US" sz="2200" dirty="0"/>
              <a:t>Re-employ Washington State’s dislocated workers in wage recovery jobs while building capacity for training in high-demand, high-wage fields</a:t>
            </a:r>
          </a:p>
          <a:p>
            <a:pPr marL="339725" indent="-339725">
              <a:buFont typeface="Wingdings" pitchFamily="2" charset="2"/>
              <a:buChar char="§"/>
              <a:defRPr/>
            </a:pPr>
            <a:r>
              <a:rPr lang="en-US" sz="3000" b="1" dirty="0"/>
              <a:t>Funding:</a:t>
            </a:r>
          </a:p>
          <a:p>
            <a:pPr marL="693738" lvl="1" indent="-293688">
              <a:buFont typeface="Wingdings" pitchFamily="2" charset="2"/>
              <a:buChar char="Ø"/>
              <a:defRPr/>
            </a:pPr>
            <a:r>
              <a:rPr lang="en-US" sz="2200" dirty="0"/>
              <a:t> Just under $40M each fiscal year</a:t>
            </a:r>
          </a:p>
          <a:p>
            <a:pPr marL="1093788" lvl="2" indent="-293688">
              <a:buFont typeface="Wingdings" pitchFamily="2" charset="2"/>
              <a:buChar char="Ø"/>
              <a:defRPr/>
            </a:pPr>
            <a:r>
              <a:rPr lang="en-US" sz="1800" dirty="0"/>
              <a:t>Approximately $38M distributed across CTC system</a:t>
            </a:r>
          </a:p>
          <a:p>
            <a:pPr marL="1093788" lvl="2" indent="-293688">
              <a:buFont typeface="Wingdings" pitchFamily="2" charset="2"/>
              <a:buChar char="Ø"/>
              <a:defRPr/>
            </a:pPr>
            <a:r>
              <a:rPr lang="en-US" sz="1800" dirty="0"/>
              <a:t>$1.5M dispersed to private career schools through competitive contracting</a:t>
            </a:r>
          </a:p>
          <a:p>
            <a:pPr marL="339725" indent="-339725">
              <a:buFont typeface="Wingdings" pitchFamily="2" charset="2"/>
              <a:buChar char="§"/>
              <a:defRPr/>
            </a:pPr>
            <a:r>
              <a:rPr lang="en-US" sz="3000" b="1" dirty="0"/>
              <a:t>Program Features </a:t>
            </a:r>
            <a:r>
              <a:rPr lang="en-US" sz="2000" b="1" dirty="0"/>
              <a:t>(for CTCs)</a:t>
            </a:r>
            <a:r>
              <a:rPr lang="en-US" sz="3000" b="1" dirty="0"/>
              <a:t>:  </a:t>
            </a:r>
          </a:p>
          <a:p>
            <a:pPr marL="693738" lvl="1" indent="-293688">
              <a:buFont typeface="Wingdings" pitchFamily="2" charset="2"/>
              <a:buChar char="Ø"/>
              <a:defRPr/>
            </a:pPr>
            <a:r>
              <a:rPr lang="en-US" sz="2200" dirty="0"/>
              <a:t>Must establish student eligibility</a:t>
            </a:r>
          </a:p>
          <a:p>
            <a:pPr marL="693738" lvl="1" indent="-293688">
              <a:buFont typeface="Wingdings" pitchFamily="2" charset="2"/>
              <a:buChar char="Ø"/>
              <a:defRPr/>
            </a:pPr>
            <a:r>
              <a:rPr lang="en-US" sz="2200" dirty="0"/>
              <a:t>Base allocation/variable allocation</a:t>
            </a:r>
          </a:p>
          <a:p>
            <a:pPr marL="693738" lvl="1" indent="-293688">
              <a:buFont typeface="Wingdings" pitchFamily="2" charset="2"/>
              <a:buChar char="Ø"/>
              <a:defRPr/>
            </a:pPr>
            <a:r>
              <a:rPr lang="en-US" sz="2200" dirty="0"/>
              <a:t>Provides training, tuition, books/fees, support services </a:t>
            </a:r>
          </a:p>
          <a:p>
            <a:endParaRPr lang="en-US" dirty="0"/>
          </a:p>
        </p:txBody>
      </p:sp>
      <p:sp>
        <p:nvSpPr>
          <p:cNvPr id="4" name="Slide Number Placeholder 3">
            <a:extLst>
              <a:ext uri="{FF2B5EF4-FFF2-40B4-BE49-F238E27FC236}">
                <a16:creationId xmlns:a16="http://schemas.microsoft.com/office/drawing/2014/main" id="{9162D050-4991-4B6C-4C73-4CB9A4AF1265}"/>
              </a:ext>
            </a:extLst>
          </p:cNvPr>
          <p:cNvSpPr>
            <a:spLocks noGrp="1"/>
          </p:cNvSpPr>
          <p:nvPr>
            <p:ph type="sldNum" sz="quarter" idx="12"/>
          </p:nvPr>
        </p:nvSpPr>
        <p:spPr/>
        <p:txBody>
          <a:bodyPr/>
          <a:lstStyle/>
          <a:p>
            <a:fld id="{DEE5BC03-7CE3-4FE3-BC0A-0ACCA8AC1F24}" type="slidenum">
              <a:rPr lang="en-US" smtClean="0"/>
              <a:pPr/>
              <a:t>3</a:t>
            </a:fld>
            <a:endParaRPr lang="en-US" dirty="0"/>
          </a:p>
        </p:txBody>
      </p:sp>
    </p:spTree>
    <p:extLst>
      <p:ext uri="{BB962C8B-B14F-4D97-AF65-F5344CB8AC3E}">
        <p14:creationId xmlns:p14="http://schemas.microsoft.com/office/powerpoint/2010/main" val="3666151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43847-EA30-F50D-1D79-7E9EC30E27D3}"/>
              </a:ext>
            </a:extLst>
          </p:cNvPr>
          <p:cNvSpPr>
            <a:spLocks noGrp="1"/>
          </p:cNvSpPr>
          <p:nvPr>
            <p:ph type="title"/>
          </p:nvPr>
        </p:nvSpPr>
        <p:spPr>
          <a:xfrm>
            <a:off x="537829" y="1385541"/>
            <a:ext cx="4477519" cy="1409614"/>
          </a:xfrm>
        </p:spPr>
        <p:txBody>
          <a:bodyPr anchor="b">
            <a:normAutofit/>
          </a:bodyPr>
          <a:lstStyle/>
          <a:p>
            <a:r>
              <a:rPr lang="en-US" dirty="0"/>
              <a:t>How many people are we serving?</a:t>
            </a:r>
          </a:p>
        </p:txBody>
      </p:sp>
      <p:sp>
        <p:nvSpPr>
          <p:cNvPr id="10" name="Text Placeholder 2">
            <a:extLst>
              <a:ext uri="{FF2B5EF4-FFF2-40B4-BE49-F238E27FC236}">
                <a16:creationId xmlns:a16="http://schemas.microsoft.com/office/drawing/2014/main" id="{83543726-29B2-179B-7285-030177C15F8A}"/>
              </a:ext>
            </a:extLst>
          </p:cNvPr>
          <p:cNvSpPr>
            <a:spLocks noGrp="1"/>
          </p:cNvSpPr>
          <p:nvPr>
            <p:ph type="body" sz="half" idx="2"/>
          </p:nvPr>
        </p:nvSpPr>
        <p:spPr>
          <a:xfrm>
            <a:off x="537830" y="2888677"/>
            <a:ext cx="3393148" cy="3417856"/>
          </a:xfrm>
        </p:spPr>
        <p:txBody>
          <a:bodyPr/>
          <a:lstStyle/>
          <a:p>
            <a:r>
              <a:rPr lang="en-US" sz="2200" dirty="0"/>
              <a:t>Annual enrollment trends typically follow unemployment rates. 2022-23 academic year saw the lowest enrollment since program’s inception, with 4666 full-time equivalent students served. At its peak, the program served 13,403 FTEs in 2011.</a:t>
            </a:r>
          </a:p>
          <a:p>
            <a:r>
              <a:rPr lang="en-US" sz="2200" dirty="0"/>
              <a:t> </a:t>
            </a:r>
          </a:p>
        </p:txBody>
      </p:sp>
      <p:sp>
        <p:nvSpPr>
          <p:cNvPr id="4" name="Slide Number Placeholder 3">
            <a:extLst>
              <a:ext uri="{FF2B5EF4-FFF2-40B4-BE49-F238E27FC236}">
                <a16:creationId xmlns:a16="http://schemas.microsoft.com/office/drawing/2014/main" id="{43F626A1-7F1C-FF56-0B79-515E0B904B24}"/>
              </a:ext>
            </a:extLst>
          </p:cNvPr>
          <p:cNvSpPr>
            <a:spLocks noGrp="1"/>
          </p:cNvSpPr>
          <p:nvPr>
            <p:ph type="sldNum" sz="quarter" idx="12"/>
          </p:nvPr>
        </p:nvSpPr>
        <p:spPr>
          <a:xfrm>
            <a:off x="11222183" y="6529855"/>
            <a:ext cx="609599" cy="191623"/>
          </a:xfrm>
        </p:spPr>
        <p:txBody>
          <a:bodyPr>
            <a:normAutofit/>
          </a:bodyPr>
          <a:lstStyle/>
          <a:p>
            <a:pPr>
              <a:lnSpc>
                <a:spcPct val="90000"/>
              </a:lnSpc>
              <a:spcAft>
                <a:spcPts val="600"/>
              </a:spcAft>
            </a:pPr>
            <a:fld id="{DEE5BC03-7CE3-4FE3-BC0A-0ACCA8AC1F24}" type="slidenum">
              <a:rPr lang="en-US" sz="700" smtClean="0"/>
              <a:pPr>
                <a:lnSpc>
                  <a:spcPct val="90000"/>
                </a:lnSpc>
                <a:spcAft>
                  <a:spcPts val="600"/>
                </a:spcAft>
              </a:pPr>
              <a:t>4</a:t>
            </a:fld>
            <a:endParaRPr lang="en-US" sz="700" dirty="0"/>
          </a:p>
        </p:txBody>
      </p:sp>
      <p:graphicFrame>
        <p:nvGraphicFramePr>
          <p:cNvPr id="7" name="Content Placeholder 6">
            <a:extLst>
              <a:ext uri="{FF2B5EF4-FFF2-40B4-BE49-F238E27FC236}">
                <a16:creationId xmlns:a16="http://schemas.microsoft.com/office/drawing/2014/main" id="{15A0E8FC-EFFA-15C6-CB97-BF511DA07ECF}"/>
              </a:ext>
            </a:extLst>
          </p:cNvPr>
          <p:cNvGraphicFramePr>
            <a:graphicFrameLocks noGrp="1"/>
          </p:cNvGraphicFramePr>
          <p:nvPr>
            <p:ph idx="1"/>
            <p:extLst>
              <p:ext uri="{D42A27DB-BD31-4B8C-83A1-F6EECF244321}">
                <p14:modId xmlns:p14="http://schemas.microsoft.com/office/powerpoint/2010/main" val="1676496401"/>
              </p:ext>
            </p:extLst>
          </p:nvPr>
        </p:nvGraphicFramePr>
        <p:xfrm>
          <a:off x="4769963" y="1649691"/>
          <a:ext cx="6849357" cy="47818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93598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9AE7B-15F4-B28B-0AE2-2A58486BF586}"/>
              </a:ext>
            </a:extLst>
          </p:cNvPr>
          <p:cNvSpPr>
            <a:spLocks noGrp="1"/>
          </p:cNvSpPr>
          <p:nvPr>
            <p:ph type="title"/>
          </p:nvPr>
        </p:nvSpPr>
        <p:spPr/>
        <p:txBody>
          <a:bodyPr/>
          <a:lstStyle/>
          <a:p>
            <a:r>
              <a:rPr lang="en-US" dirty="0"/>
              <a:t>Worker Retraining program proviso</a:t>
            </a:r>
          </a:p>
        </p:txBody>
      </p:sp>
      <p:sp>
        <p:nvSpPr>
          <p:cNvPr id="3" name="Content Placeholder 2">
            <a:extLst>
              <a:ext uri="{FF2B5EF4-FFF2-40B4-BE49-F238E27FC236}">
                <a16:creationId xmlns:a16="http://schemas.microsoft.com/office/drawing/2014/main" id="{765526BA-BD38-0F49-41EC-38EF2EFA1393}"/>
              </a:ext>
            </a:extLst>
          </p:cNvPr>
          <p:cNvSpPr>
            <a:spLocks noGrp="1"/>
          </p:cNvSpPr>
          <p:nvPr>
            <p:ph idx="1"/>
          </p:nvPr>
        </p:nvSpPr>
        <p:spPr/>
        <p:txBody>
          <a:bodyPr/>
          <a:lstStyle/>
          <a:p>
            <a:r>
              <a:rPr lang="en-US" dirty="0"/>
              <a:t>Established in 1993</a:t>
            </a:r>
          </a:p>
          <a:p>
            <a:r>
              <a:rPr lang="en-US" dirty="0"/>
              <a:t>Proviso directs the program to serve at least 7,170 FTEs with appropriated funds*: </a:t>
            </a:r>
          </a:p>
        </p:txBody>
      </p:sp>
      <p:sp>
        <p:nvSpPr>
          <p:cNvPr id="4" name="Slide Number Placeholder 3">
            <a:extLst>
              <a:ext uri="{FF2B5EF4-FFF2-40B4-BE49-F238E27FC236}">
                <a16:creationId xmlns:a16="http://schemas.microsoft.com/office/drawing/2014/main" id="{446F8DE7-3109-1E95-A440-86E5D07BF181}"/>
              </a:ext>
            </a:extLst>
          </p:cNvPr>
          <p:cNvSpPr>
            <a:spLocks noGrp="1"/>
          </p:cNvSpPr>
          <p:nvPr>
            <p:ph type="sldNum" sz="quarter" idx="12"/>
          </p:nvPr>
        </p:nvSpPr>
        <p:spPr/>
        <p:txBody>
          <a:bodyPr/>
          <a:lstStyle/>
          <a:p>
            <a:fld id="{DEE5BC03-7CE3-4FE3-BC0A-0ACCA8AC1F24}" type="slidenum">
              <a:rPr lang="en-US" smtClean="0"/>
              <a:pPr/>
              <a:t>5</a:t>
            </a:fld>
            <a:endParaRPr lang="en-US" dirty="0"/>
          </a:p>
        </p:txBody>
      </p:sp>
      <p:pic>
        <p:nvPicPr>
          <p:cNvPr id="6" name="Picture 5">
            <a:extLst>
              <a:ext uri="{FF2B5EF4-FFF2-40B4-BE49-F238E27FC236}">
                <a16:creationId xmlns:a16="http://schemas.microsoft.com/office/drawing/2014/main" id="{EB7F04CE-3DAF-6C3C-E7C5-989B9A795BCB}"/>
              </a:ext>
            </a:extLst>
          </p:cNvPr>
          <p:cNvPicPr>
            <a:picLocks noChangeAspect="1"/>
          </p:cNvPicPr>
          <p:nvPr/>
        </p:nvPicPr>
        <p:blipFill rotWithShape="1">
          <a:blip r:embed="rId2"/>
          <a:srcRect l="59108" t="51196" r="8312" b="23530"/>
          <a:stretch/>
        </p:blipFill>
        <p:spPr>
          <a:xfrm>
            <a:off x="951346" y="3896428"/>
            <a:ext cx="8486270" cy="1975079"/>
          </a:xfrm>
          <a:prstGeom prst="rect">
            <a:avLst/>
          </a:prstGeom>
        </p:spPr>
      </p:pic>
      <p:sp>
        <p:nvSpPr>
          <p:cNvPr id="5" name="TextBox 4">
            <a:extLst>
              <a:ext uri="{FF2B5EF4-FFF2-40B4-BE49-F238E27FC236}">
                <a16:creationId xmlns:a16="http://schemas.microsoft.com/office/drawing/2014/main" id="{CDBAB0D6-0200-32C4-C0C5-52EF81206FFA}"/>
              </a:ext>
            </a:extLst>
          </p:cNvPr>
          <p:cNvSpPr txBox="1"/>
          <p:nvPr/>
        </p:nvSpPr>
        <p:spPr>
          <a:xfrm>
            <a:off x="951346" y="5956372"/>
            <a:ext cx="9370503" cy="646331"/>
          </a:xfrm>
          <a:prstGeom prst="rect">
            <a:avLst/>
          </a:prstGeom>
          <a:noFill/>
        </p:spPr>
        <p:txBody>
          <a:bodyPr wrap="square" rtlCol="0">
            <a:spAutoFit/>
          </a:bodyPr>
          <a:lstStyle/>
          <a:p>
            <a:r>
              <a:rPr lang="en-US" dirty="0"/>
              <a:t>*additional ~6M is added to the program via an earmark with no additional FTE targets, totaling $39,759,100 overall for the program</a:t>
            </a:r>
          </a:p>
        </p:txBody>
      </p:sp>
    </p:spTree>
    <p:extLst>
      <p:ext uri="{BB962C8B-B14F-4D97-AF65-F5344CB8AC3E}">
        <p14:creationId xmlns:p14="http://schemas.microsoft.com/office/powerpoint/2010/main" val="2041593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DC113-3EC8-4840-BF77-40ED45A061AC}"/>
              </a:ext>
            </a:extLst>
          </p:cNvPr>
          <p:cNvSpPr>
            <a:spLocks noGrp="1"/>
          </p:cNvSpPr>
          <p:nvPr>
            <p:ph type="title"/>
          </p:nvPr>
        </p:nvSpPr>
        <p:spPr/>
        <p:txBody>
          <a:bodyPr/>
          <a:lstStyle/>
          <a:p>
            <a:r>
              <a:rPr lang="en-US" dirty="0"/>
              <a:t>WRT Funding </a:t>
            </a:r>
          </a:p>
        </p:txBody>
      </p:sp>
      <p:sp>
        <p:nvSpPr>
          <p:cNvPr id="3" name="Content Placeholder 2">
            <a:extLst>
              <a:ext uri="{FF2B5EF4-FFF2-40B4-BE49-F238E27FC236}">
                <a16:creationId xmlns:a16="http://schemas.microsoft.com/office/drawing/2014/main" id="{5AEDD4DF-8F53-4E44-9001-BC48A9A95BD8}"/>
              </a:ext>
            </a:extLst>
          </p:cNvPr>
          <p:cNvSpPr>
            <a:spLocks noGrp="1"/>
          </p:cNvSpPr>
          <p:nvPr>
            <p:ph idx="1"/>
          </p:nvPr>
        </p:nvSpPr>
        <p:spPr>
          <a:xfrm>
            <a:off x="715815" y="2211955"/>
            <a:ext cx="7121899" cy="3757046"/>
          </a:xfrm>
        </p:spPr>
        <p:txBody>
          <a:bodyPr/>
          <a:lstStyle/>
          <a:p>
            <a:pPr marL="0" indent="0">
              <a:buNone/>
            </a:pPr>
            <a:r>
              <a:rPr lang="en-US" dirty="0"/>
              <a:t>Funding from State General Fund</a:t>
            </a:r>
          </a:p>
          <a:p>
            <a:pPr lvl="1"/>
            <a:r>
              <a:rPr lang="en-US" dirty="0"/>
              <a:t>$39,759,100 Annually</a:t>
            </a:r>
          </a:p>
          <a:p>
            <a:pPr marL="1371600" lvl="3" indent="0">
              <a:buNone/>
            </a:pPr>
            <a:r>
              <a:rPr lang="en-US" dirty="0"/>
              <a:t>Community and Technical Colleges (CTCs)</a:t>
            </a:r>
          </a:p>
          <a:p>
            <a:pPr lvl="4"/>
            <a:r>
              <a:rPr lang="en-US" dirty="0"/>
              <a:t>7176 FTES</a:t>
            </a:r>
          </a:p>
          <a:p>
            <a:pPr lvl="4"/>
            <a:r>
              <a:rPr lang="en-US" dirty="0"/>
              <a:t>$37,586,982 </a:t>
            </a:r>
          </a:p>
          <a:p>
            <a:pPr lvl="5"/>
            <a:r>
              <a:rPr lang="en-US" i="1" dirty="0"/>
              <a:t>(includes $23,823 co-loc per college)</a:t>
            </a:r>
            <a:endParaRPr lang="en-US" dirty="0"/>
          </a:p>
          <a:p>
            <a:pPr lvl="3"/>
            <a:r>
              <a:rPr lang="en-US" dirty="0"/>
              <a:t>Private Career Schools and Colleges (PCSCs)</a:t>
            </a:r>
          </a:p>
          <a:p>
            <a:pPr lvl="4"/>
            <a:r>
              <a:rPr lang="en-US" dirty="0"/>
              <a:t>430 FTES</a:t>
            </a:r>
          </a:p>
          <a:p>
            <a:pPr lvl="4"/>
            <a:r>
              <a:rPr lang="en-US" dirty="0"/>
              <a:t>$1,640,880</a:t>
            </a:r>
          </a:p>
          <a:p>
            <a:pPr lvl="3"/>
            <a:r>
              <a:rPr lang="en-US" dirty="0"/>
              <a:t>Administration (to SBCTC)</a:t>
            </a:r>
          </a:p>
          <a:p>
            <a:pPr lvl="4"/>
            <a:r>
              <a:rPr lang="en-US" dirty="0"/>
              <a:t>$497,555</a:t>
            </a:r>
          </a:p>
          <a:p>
            <a:pPr lvl="3"/>
            <a:r>
              <a:rPr lang="en-US" dirty="0"/>
              <a:t>Emergency Set-Aside </a:t>
            </a:r>
            <a:r>
              <a:rPr lang="en-US" i="1" dirty="0"/>
              <a:t>(not shown in chart)</a:t>
            </a:r>
          </a:p>
          <a:p>
            <a:pPr lvl="4"/>
            <a:r>
              <a:rPr lang="en-US" dirty="0"/>
              <a:t>$33,683</a:t>
            </a:r>
          </a:p>
          <a:p>
            <a:pPr lvl="4"/>
            <a:endParaRPr lang="en-US" dirty="0"/>
          </a:p>
          <a:p>
            <a:pPr lvl="2"/>
            <a:endParaRPr lang="en-US" dirty="0"/>
          </a:p>
          <a:p>
            <a:pPr lvl="1"/>
            <a:endParaRPr lang="en-US" dirty="0"/>
          </a:p>
        </p:txBody>
      </p:sp>
      <p:sp>
        <p:nvSpPr>
          <p:cNvPr id="4" name="Slide Number Placeholder 3">
            <a:extLst>
              <a:ext uri="{FF2B5EF4-FFF2-40B4-BE49-F238E27FC236}">
                <a16:creationId xmlns:a16="http://schemas.microsoft.com/office/drawing/2014/main" id="{9F5D190D-4BDE-4AD7-9C87-5E9346E60845}"/>
              </a:ext>
            </a:extLst>
          </p:cNvPr>
          <p:cNvSpPr>
            <a:spLocks noGrp="1"/>
          </p:cNvSpPr>
          <p:nvPr>
            <p:ph type="sldNum" sz="quarter" idx="12"/>
          </p:nvPr>
        </p:nvSpPr>
        <p:spPr/>
        <p:txBody>
          <a:bodyPr/>
          <a:lstStyle/>
          <a:p>
            <a:fld id="{DEE5BC03-7CE3-4FE3-BC0A-0ACCA8AC1F24}" type="slidenum">
              <a:rPr lang="en-US" smtClean="0"/>
              <a:pPr/>
              <a:t>6</a:t>
            </a:fld>
            <a:endParaRPr lang="en-US" dirty="0"/>
          </a:p>
        </p:txBody>
      </p:sp>
      <p:graphicFrame>
        <p:nvGraphicFramePr>
          <p:cNvPr id="5" name="Content Placeholder 12">
            <a:extLst>
              <a:ext uri="{FF2B5EF4-FFF2-40B4-BE49-F238E27FC236}">
                <a16:creationId xmlns:a16="http://schemas.microsoft.com/office/drawing/2014/main" id="{2B9204F4-815C-429A-AAD5-0B8C5B2C9C26}"/>
              </a:ext>
            </a:extLst>
          </p:cNvPr>
          <p:cNvGraphicFramePr>
            <a:graphicFrameLocks/>
          </p:cNvGraphicFramePr>
          <p:nvPr>
            <p:extLst>
              <p:ext uri="{D42A27DB-BD31-4B8C-83A1-F6EECF244321}">
                <p14:modId xmlns:p14="http://schemas.microsoft.com/office/powerpoint/2010/main" val="1817369815"/>
              </p:ext>
            </p:extLst>
          </p:nvPr>
        </p:nvGraphicFramePr>
        <p:xfrm>
          <a:off x="7274560" y="1536009"/>
          <a:ext cx="4917440" cy="49479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78889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Formula:</a:t>
            </a:r>
          </a:p>
        </p:txBody>
      </p:sp>
      <p:grpSp>
        <p:nvGrpSpPr>
          <p:cNvPr id="6" name="Group 5">
            <a:extLst>
              <a:ext uri="{FF2B5EF4-FFF2-40B4-BE49-F238E27FC236}">
                <a16:creationId xmlns:a16="http://schemas.microsoft.com/office/drawing/2014/main" id="{0E0A297F-B493-5F90-77FA-F956F9F2BC85}"/>
              </a:ext>
            </a:extLst>
          </p:cNvPr>
          <p:cNvGrpSpPr/>
          <p:nvPr/>
        </p:nvGrpSpPr>
        <p:grpSpPr>
          <a:xfrm>
            <a:off x="721491" y="2437048"/>
            <a:ext cx="11104618" cy="3722400"/>
            <a:chOff x="721491" y="2437048"/>
            <a:chExt cx="11104618" cy="3722400"/>
          </a:xfrm>
        </p:grpSpPr>
        <p:sp>
          <p:nvSpPr>
            <p:cNvPr id="7" name="Freeform: Shape 6">
              <a:extLst>
                <a:ext uri="{FF2B5EF4-FFF2-40B4-BE49-F238E27FC236}">
                  <a16:creationId xmlns:a16="http://schemas.microsoft.com/office/drawing/2014/main" id="{86C2E11A-E30B-EEC4-5C98-453275567CCF}"/>
                </a:ext>
              </a:extLst>
            </p:cNvPr>
            <p:cNvSpPr/>
            <p:nvPr/>
          </p:nvSpPr>
          <p:spPr>
            <a:xfrm>
              <a:off x="721491" y="2437048"/>
              <a:ext cx="2513727" cy="2030400"/>
            </a:xfrm>
            <a:custGeom>
              <a:avLst/>
              <a:gdLst>
                <a:gd name="connsiteX0" fmla="*/ 0 w 2513727"/>
                <a:gd name="connsiteY0" fmla="*/ 203040 h 2030400"/>
                <a:gd name="connsiteX1" fmla="*/ 203040 w 2513727"/>
                <a:gd name="connsiteY1" fmla="*/ 0 h 2030400"/>
                <a:gd name="connsiteX2" fmla="*/ 2310687 w 2513727"/>
                <a:gd name="connsiteY2" fmla="*/ 0 h 2030400"/>
                <a:gd name="connsiteX3" fmla="*/ 2513727 w 2513727"/>
                <a:gd name="connsiteY3" fmla="*/ 203040 h 2030400"/>
                <a:gd name="connsiteX4" fmla="*/ 2513727 w 2513727"/>
                <a:gd name="connsiteY4" fmla="*/ 1827360 h 2030400"/>
                <a:gd name="connsiteX5" fmla="*/ 2310687 w 2513727"/>
                <a:gd name="connsiteY5" fmla="*/ 2030400 h 2030400"/>
                <a:gd name="connsiteX6" fmla="*/ 203040 w 2513727"/>
                <a:gd name="connsiteY6" fmla="*/ 2030400 h 2030400"/>
                <a:gd name="connsiteX7" fmla="*/ 0 w 2513727"/>
                <a:gd name="connsiteY7" fmla="*/ 1827360 h 2030400"/>
                <a:gd name="connsiteX8" fmla="*/ 0 w 2513727"/>
                <a:gd name="connsiteY8" fmla="*/ 203040 h 203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13727" h="2030400">
                  <a:moveTo>
                    <a:pt x="0" y="203040"/>
                  </a:moveTo>
                  <a:cubicBezTo>
                    <a:pt x="0" y="90904"/>
                    <a:pt x="90904" y="0"/>
                    <a:pt x="203040" y="0"/>
                  </a:cubicBezTo>
                  <a:lnTo>
                    <a:pt x="2310687" y="0"/>
                  </a:lnTo>
                  <a:cubicBezTo>
                    <a:pt x="2422823" y="0"/>
                    <a:pt x="2513727" y="90904"/>
                    <a:pt x="2513727" y="203040"/>
                  </a:cubicBezTo>
                  <a:lnTo>
                    <a:pt x="2513727" y="1827360"/>
                  </a:lnTo>
                  <a:cubicBezTo>
                    <a:pt x="2513727" y="1939496"/>
                    <a:pt x="2422823" y="2030400"/>
                    <a:pt x="2310687" y="2030400"/>
                  </a:cubicBezTo>
                  <a:lnTo>
                    <a:pt x="203040" y="2030400"/>
                  </a:lnTo>
                  <a:cubicBezTo>
                    <a:pt x="90904" y="2030400"/>
                    <a:pt x="0" y="1939496"/>
                    <a:pt x="0" y="1827360"/>
                  </a:cubicBezTo>
                  <a:lnTo>
                    <a:pt x="0" y="203040"/>
                  </a:lnTo>
                  <a:close/>
                </a:path>
              </a:pathLst>
            </a:custGeom>
            <a:solidFill>
              <a:schemeClr val="tx2">
                <a:lumMod val="20000"/>
                <a:lumOff val="80000"/>
              </a:schemeClr>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fontRef>
          </p:style>
          <p:txBody>
            <a:bodyPr spcFirstLastPara="0" vert="horz" wrap="square" lIns="170688" tIns="170688" rIns="170688" bIns="1116350" numCol="1" spcCol="1270" anchor="t" anchorCtr="0">
              <a:noAutofit/>
            </a:bodyPr>
            <a:lstStyle/>
            <a:p>
              <a:pPr marL="0" lvl="0" indent="0" algn="l" defTabSz="1066800">
                <a:lnSpc>
                  <a:spcPct val="90000"/>
                </a:lnSpc>
                <a:spcBef>
                  <a:spcPct val="0"/>
                </a:spcBef>
                <a:spcAft>
                  <a:spcPct val="35000"/>
                </a:spcAft>
                <a:buNone/>
              </a:pPr>
              <a:r>
                <a:rPr lang="en-US" sz="2400" b="1" kern="1200" dirty="0">
                  <a:solidFill>
                    <a:schemeClr val="accent6">
                      <a:lumMod val="75000"/>
                    </a:schemeClr>
                  </a:solidFill>
                  <a:latin typeface="+mj-lt"/>
                </a:rPr>
                <a:t>Base WRT FTES</a:t>
              </a:r>
            </a:p>
          </p:txBody>
        </p:sp>
        <p:sp>
          <p:nvSpPr>
            <p:cNvPr id="8" name="Freeform: Shape 7">
              <a:extLst>
                <a:ext uri="{FF2B5EF4-FFF2-40B4-BE49-F238E27FC236}">
                  <a16:creationId xmlns:a16="http://schemas.microsoft.com/office/drawing/2014/main" id="{185554DE-F8FA-934F-B7C9-65DF72987C90}"/>
                </a:ext>
              </a:extLst>
            </p:cNvPr>
            <p:cNvSpPr/>
            <p:nvPr/>
          </p:nvSpPr>
          <p:spPr>
            <a:xfrm>
              <a:off x="1207832" y="3429000"/>
              <a:ext cx="2513727" cy="2707200"/>
            </a:xfrm>
            <a:custGeom>
              <a:avLst/>
              <a:gdLst>
                <a:gd name="connsiteX0" fmla="*/ 0 w 2513727"/>
                <a:gd name="connsiteY0" fmla="*/ 251373 h 2707200"/>
                <a:gd name="connsiteX1" fmla="*/ 251373 w 2513727"/>
                <a:gd name="connsiteY1" fmla="*/ 0 h 2707200"/>
                <a:gd name="connsiteX2" fmla="*/ 2262354 w 2513727"/>
                <a:gd name="connsiteY2" fmla="*/ 0 h 2707200"/>
                <a:gd name="connsiteX3" fmla="*/ 2513727 w 2513727"/>
                <a:gd name="connsiteY3" fmla="*/ 251373 h 2707200"/>
                <a:gd name="connsiteX4" fmla="*/ 2513727 w 2513727"/>
                <a:gd name="connsiteY4" fmla="*/ 2455827 h 2707200"/>
                <a:gd name="connsiteX5" fmla="*/ 2262354 w 2513727"/>
                <a:gd name="connsiteY5" fmla="*/ 2707200 h 2707200"/>
                <a:gd name="connsiteX6" fmla="*/ 251373 w 2513727"/>
                <a:gd name="connsiteY6" fmla="*/ 2707200 h 2707200"/>
                <a:gd name="connsiteX7" fmla="*/ 0 w 2513727"/>
                <a:gd name="connsiteY7" fmla="*/ 2455827 h 2707200"/>
                <a:gd name="connsiteX8" fmla="*/ 0 w 2513727"/>
                <a:gd name="connsiteY8" fmla="*/ 251373 h 270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13727" h="2707200">
                  <a:moveTo>
                    <a:pt x="0" y="251373"/>
                  </a:moveTo>
                  <a:cubicBezTo>
                    <a:pt x="0" y="112544"/>
                    <a:pt x="112544" y="0"/>
                    <a:pt x="251373" y="0"/>
                  </a:cubicBezTo>
                  <a:lnTo>
                    <a:pt x="2262354" y="0"/>
                  </a:lnTo>
                  <a:cubicBezTo>
                    <a:pt x="2401183" y="0"/>
                    <a:pt x="2513727" y="112544"/>
                    <a:pt x="2513727" y="251373"/>
                  </a:cubicBezTo>
                  <a:lnTo>
                    <a:pt x="2513727" y="2455827"/>
                  </a:lnTo>
                  <a:cubicBezTo>
                    <a:pt x="2513727" y="2594656"/>
                    <a:pt x="2401183" y="2707200"/>
                    <a:pt x="2262354" y="2707200"/>
                  </a:cubicBezTo>
                  <a:lnTo>
                    <a:pt x="251373" y="2707200"/>
                  </a:lnTo>
                  <a:cubicBezTo>
                    <a:pt x="112544" y="2707200"/>
                    <a:pt x="0" y="2594656"/>
                    <a:pt x="0" y="2455827"/>
                  </a:cubicBezTo>
                  <a:lnTo>
                    <a:pt x="0" y="251373"/>
                  </a:lnTo>
                  <a:close/>
                </a:path>
              </a:pathLst>
            </a:custGeom>
            <a:scene3d>
              <a:camera prst="orthographicFront"/>
              <a:lightRig rig="flat" dir="t"/>
            </a:scene3d>
            <a:sp3d z="190500" extrusionH="12700" prstMaterial="plastic">
              <a:bevelT w="50800" h="50800"/>
            </a:sp3d>
          </p:spPr>
          <p:style>
            <a:lnRef idx="1">
              <a:schemeClr val="accent2">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87417" tIns="187417" rIns="187417" bIns="187417" numCol="1" spcCol="1270" anchor="t" anchorCtr="0">
              <a:noAutofit/>
            </a:bodyPr>
            <a:lstStyle/>
            <a:p>
              <a:pPr marL="171450" lvl="1" indent="-171450" algn="l" defTabSz="711200">
                <a:lnSpc>
                  <a:spcPct val="90000"/>
                </a:lnSpc>
                <a:spcBef>
                  <a:spcPct val="0"/>
                </a:spcBef>
                <a:spcAft>
                  <a:spcPct val="15000"/>
                </a:spcAft>
                <a:buChar char="•"/>
              </a:pPr>
              <a:r>
                <a:rPr lang="en-US" sz="1600" kern="1200" dirty="0">
                  <a:solidFill>
                    <a:schemeClr val="accent6">
                      <a:lumMod val="75000"/>
                    </a:schemeClr>
                  </a:solidFill>
                </a:rPr>
                <a:t>Prior funding and service levels</a:t>
              </a:r>
            </a:p>
            <a:p>
              <a:pPr marL="171450" lvl="1" indent="-171450" algn="l" defTabSz="711200">
                <a:lnSpc>
                  <a:spcPct val="90000"/>
                </a:lnSpc>
                <a:spcBef>
                  <a:spcPct val="0"/>
                </a:spcBef>
                <a:spcAft>
                  <a:spcPct val="15000"/>
                </a:spcAft>
                <a:buChar char="•"/>
              </a:pPr>
              <a:r>
                <a:rPr lang="en-US" sz="1600" kern="1200" dirty="0">
                  <a:solidFill>
                    <a:schemeClr val="accent6">
                      <a:lumMod val="75000"/>
                    </a:schemeClr>
                  </a:solidFill>
                </a:rPr>
                <a:t>Static for 10+ years</a:t>
              </a:r>
            </a:p>
            <a:p>
              <a:pPr marL="171450" lvl="1" indent="-171450" algn="l" defTabSz="711200">
                <a:lnSpc>
                  <a:spcPct val="90000"/>
                </a:lnSpc>
                <a:spcBef>
                  <a:spcPct val="0"/>
                </a:spcBef>
                <a:spcAft>
                  <a:spcPct val="15000"/>
                </a:spcAft>
                <a:buChar char="•"/>
              </a:pPr>
              <a:r>
                <a:rPr lang="en-US" sz="1600" kern="1200" dirty="0">
                  <a:solidFill>
                    <a:schemeClr val="accent6">
                      <a:lumMod val="75000"/>
                    </a:schemeClr>
                  </a:solidFill>
                </a:rPr>
                <a:t>Base accounts for  65% of </a:t>
              </a:r>
              <a:r>
                <a:rPr lang="en-US" sz="1600" dirty="0">
                  <a:solidFill>
                    <a:schemeClr val="accent6">
                      <a:lumMod val="75000"/>
                    </a:schemeClr>
                  </a:solidFill>
                </a:rPr>
                <a:t>system’s </a:t>
              </a:r>
              <a:r>
                <a:rPr lang="en-US" sz="1600" kern="1200" dirty="0">
                  <a:solidFill>
                    <a:schemeClr val="accent6">
                      <a:lumMod val="75000"/>
                    </a:schemeClr>
                  </a:solidFill>
                </a:rPr>
                <a:t>WRT allocation or 4,730 FTEs </a:t>
              </a:r>
            </a:p>
            <a:p>
              <a:pPr marL="171450" lvl="1" indent="-171450" algn="l" defTabSz="711200">
                <a:lnSpc>
                  <a:spcPct val="90000"/>
                </a:lnSpc>
                <a:spcBef>
                  <a:spcPct val="0"/>
                </a:spcBef>
                <a:spcAft>
                  <a:spcPct val="15000"/>
                </a:spcAft>
                <a:buChar char="•"/>
              </a:pPr>
              <a:r>
                <a:rPr lang="en-US" sz="1600" dirty="0">
                  <a:solidFill>
                    <a:schemeClr val="accent6">
                      <a:lumMod val="75000"/>
                    </a:schemeClr>
                  </a:solidFill>
                </a:rPr>
                <a:t>Individual colleges base/fluid ratio </a:t>
              </a:r>
              <a:r>
                <a:rPr lang="en-US" sz="1600" kern="1200" dirty="0">
                  <a:solidFill>
                    <a:schemeClr val="accent6">
                      <a:lumMod val="75000"/>
                    </a:schemeClr>
                  </a:solidFill>
                </a:rPr>
                <a:t>ranges from 50% to 83%</a:t>
              </a:r>
            </a:p>
            <a:p>
              <a:pPr marL="171450" lvl="1" indent="-171450" algn="l" defTabSz="711200">
                <a:lnSpc>
                  <a:spcPct val="90000"/>
                </a:lnSpc>
                <a:spcBef>
                  <a:spcPct val="0"/>
                </a:spcBef>
                <a:spcAft>
                  <a:spcPct val="15000"/>
                </a:spcAft>
                <a:buChar char="•"/>
              </a:pPr>
              <a:endParaRPr lang="en-US" sz="1600" kern="1200" dirty="0">
                <a:solidFill>
                  <a:schemeClr val="accent6">
                    <a:lumMod val="75000"/>
                  </a:schemeClr>
                </a:solidFill>
              </a:endParaRPr>
            </a:p>
          </p:txBody>
        </p:sp>
        <p:sp>
          <p:nvSpPr>
            <p:cNvPr id="10" name="Freeform: Shape 9">
              <a:extLst>
                <a:ext uri="{FF2B5EF4-FFF2-40B4-BE49-F238E27FC236}">
                  <a16:creationId xmlns:a16="http://schemas.microsoft.com/office/drawing/2014/main" id="{D765D76B-0FB4-6D3D-6646-A8D44A31E8A1}"/>
                </a:ext>
              </a:extLst>
            </p:cNvPr>
            <p:cNvSpPr/>
            <p:nvPr/>
          </p:nvSpPr>
          <p:spPr>
            <a:xfrm>
              <a:off x="4759506" y="2437048"/>
              <a:ext cx="2513727" cy="2030400"/>
            </a:xfrm>
            <a:custGeom>
              <a:avLst/>
              <a:gdLst>
                <a:gd name="connsiteX0" fmla="*/ 0 w 2513727"/>
                <a:gd name="connsiteY0" fmla="*/ 203040 h 2030400"/>
                <a:gd name="connsiteX1" fmla="*/ 203040 w 2513727"/>
                <a:gd name="connsiteY1" fmla="*/ 0 h 2030400"/>
                <a:gd name="connsiteX2" fmla="*/ 2310687 w 2513727"/>
                <a:gd name="connsiteY2" fmla="*/ 0 h 2030400"/>
                <a:gd name="connsiteX3" fmla="*/ 2513727 w 2513727"/>
                <a:gd name="connsiteY3" fmla="*/ 203040 h 2030400"/>
                <a:gd name="connsiteX4" fmla="*/ 2513727 w 2513727"/>
                <a:gd name="connsiteY4" fmla="*/ 1827360 h 2030400"/>
                <a:gd name="connsiteX5" fmla="*/ 2310687 w 2513727"/>
                <a:gd name="connsiteY5" fmla="*/ 2030400 h 2030400"/>
                <a:gd name="connsiteX6" fmla="*/ 203040 w 2513727"/>
                <a:gd name="connsiteY6" fmla="*/ 2030400 h 2030400"/>
                <a:gd name="connsiteX7" fmla="*/ 0 w 2513727"/>
                <a:gd name="connsiteY7" fmla="*/ 1827360 h 2030400"/>
                <a:gd name="connsiteX8" fmla="*/ 0 w 2513727"/>
                <a:gd name="connsiteY8" fmla="*/ 203040 h 203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13727" h="2030400">
                  <a:moveTo>
                    <a:pt x="0" y="203040"/>
                  </a:moveTo>
                  <a:cubicBezTo>
                    <a:pt x="0" y="90904"/>
                    <a:pt x="90904" y="0"/>
                    <a:pt x="203040" y="0"/>
                  </a:cubicBezTo>
                  <a:lnTo>
                    <a:pt x="2310687" y="0"/>
                  </a:lnTo>
                  <a:cubicBezTo>
                    <a:pt x="2422823" y="0"/>
                    <a:pt x="2513727" y="90904"/>
                    <a:pt x="2513727" y="203040"/>
                  </a:cubicBezTo>
                  <a:lnTo>
                    <a:pt x="2513727" y="1827360"/>
                  </a:lnTo>
                  <a:cubicBezTo>
                    <a:pt x="2513727" y="1939496"/>
                    <a:pt x="2422823" y="2030400"/>
                    <a:pt x="2310687" y="2030400"/>
                  </a:cubicBezTo>
                  <a:lnTo>
                    <a:pt x="203040" y="2030400"/>
                  </a:lnTo>
                  <a:cubicBezTo>
                    <a:pt x="90904" y="2030400"/>
                    <a:pt x="0" y="1939496"/>
                    <a:pt x="0" y="1827360"/>
                  </a:cubicBezTo>
                  <a:lnTo>
                    <a:pt x="0" y="203040"/>
                  </a:lnTo>
                  <a:close/>
                </a:path>
              </a:pathLst>
            </a:custGeom>
            <a:solidFill>
              <a:schemeClr val="accent1">
                <a:lumMod val="60000"/>
                <a:lumOff val="40000"/>
              </a:schemeClr>
            </a:solidFill>
            <a:ln>
              <a:solidFill>
                <a:schemeClr val="accent1">
                  <a:lumMod val="40000"/>
                  <a:lumOff val="60000"/>
                </a:schemeClr>
              </a:solidFill>
            </a:ln>
            <a:scene3d>
              <a:camera prst="orthographicFront"/>
              <a:lightRig rig="flat" dir="t"/>
            </a:scene3d>
            <a:sp3d prstMaterial="plastic">
              <a:bevelT w="120900" h="88900"/>
              <a:bevelB w="88900" h="31750" prst="angle"/>
            </a:sp3d>
          </p:spPr>
          <p:style>
            <a:lnRef idx="0">
              <a:scrgbClr r="0" g="0" b="0"/>
            </a:lnRef>
            <a:fillRef idx="3">
              <a:scrgbClr r="0" g="0" b="0"/>
            </a:fillRef>
            <a:effectRef idx="2">
              <a:schemeClr val="accent2">
                <a:hueOff val="-4288623"/>
                <a:satOff val="25243"/>
                <a:lumOff val="2157"/>
                <a:alphaOff val="0"/>
              </a:schemeClr>
            </a:effectRef>
            <a:fontRef idx="minor">
              <a:schemeClr val="lt1"/>
            </a:fontRef>
          </p:style>
          <p:txBody>
            <a:bodyPr spcFirstLastPara="0" vert="horz" wrap="square" lIns="142240" tIns="142240" rIns="142240" bIns="1101110" numCol="1" spcCol="1270" anchor="t" anchorCtr="0">
              <a:noAutofit/>
            </a:bodyPr>
            <a:lstStyle/>
            <a:p>
              <a:pPr marL="0" lvl="0" indent="0" algn="l" defTabSz="889000">
                <a:lnSpc>
                  <a:spcPct val="90000"/>
                </a:lnSpc>
                <a:spcBef>
                  <a:spcPct val="0"/>
                </a:spcBef>
                <a:spcAft>
                  <a:spcPct val="35000"/>
                </a:spcAft>
                <a:buNone/>
              </a:pPr>
              <a:r>
                <a:rPr lang="en-US" sz="2000" b="1" kern="1200" dirty="0">
                  <a:solidFill>
                    <a:schemeClr val="accent6">
                      <a:lumMod val="75000"/>
                    </a:schemeClr>
                  </a:solidFill>
                  <a:latin typeface="+mj-lt"/>
                </a:rPr>
                <a:t>Fluid WRT FTES</a:t>
              </a:r>
            </a:p>
          </p:txBody>
        </p:sp>
        <p:sp>
          <p:nvSpPr>
            <p:cNvPr id="11" name="Freeform: Shape 10">
              <a:extLst>
                <a:ext uri="{FF2B5EF4-FFF2-40B4-BE49-F238E27FC236}">
                  <a16:creationId xmlns:a16="http://schemas.microsoft.com/office/drawing/2014/main" id="{D8BE370A-8082-959C-8C37-25A4913A6E70}"/>
                </a:ext>
              </a:extLst>
            </p:cNvPr>
            <p:cNvSpPr/>
            <p:nvPr/>
          </p:nvSpPr>
          <p:spPr>
            <a:xfrm>
              <a:off x="5260107" y="3452248"/>
              <a:ext cx="2513727" cy="2707200"/>
            </a:xfrm>
            <a:custGeom>
              <a:avLst/>
              <a:gdLst>
                <a:gd name="connsiteX0" fmla="*/ 0 w 2513727"/>
                <a:gd name="connsiteY0" fmla="*/ 251373 h 2707200"/>
                <a:gd name="connsiteX1" fmla="*/ 251373 w 2513727"/>
                <a:gd name="connsiteY1" fmla="*/ 0 h 2707200"/>
                <a:gd name="connsiteX2" fmla="*/ 2262354 w 2513727"/>
                <a:gd name="connsiteY2" fmla="*/ 0 h 2707200"/>
                <a:gd name="connsiteX3" fmla="*/ 2513727 w 2513727"/>
                <a:gd name="connsiteY3" fmla="*/ 251373 h 2707200"/>
                <a:gd name="connsiteX4" fmla="*/ 2513727 w 2513727"/>
                <a:gd name="connsiteY4" fmla="*/ 2455827 h 2707200"/>
                <a:gd name="connsiteX5" fmla="*/ 2262354 w 2513727"/>
                <a:gd name="connsiteY5" fmla="*/ 2707200 h 2707200"/>
                <a:gd name="connsiteX6" fmla="*/ 251373 w 2513727"/>
                <a:gd name="connsiteY6" fmla="*/ 2707200 h 2707200"/>
                <a:gd name="connsiteX7" fmla="*/ 0 w 2513727"/>
                <a:gd name="connsiteY7" fmla="*/ 2455827 h 2707200"/>
                <a:gd name="connsiteX8" fmla="*/ 0 w 2513727"/>
                <a:gd name="connsiteY8" fmla="*/ 251373 h 270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13727" h="2707200">
                  <a:moveTo>
                    <a:pt x="0" y="251373"/>
                  </a:moveTo>
                  <a:cubicBezTo>
                    <a:pt x="0" y="112544"/>
                    <a:pt x="112544" y="0"/>
                    <a:pt x="251373" y="0"/>
                  </a:cubicBezTo>
                  <a:lnTo>
                    <a:pt x="2262354" y="0"/>
                  </a:lnTo>
                  <a:cubicBezTo>
                    <a:pt x="2401183" y="0"/>
                    <a:pt x="2513727" y="112544"/>
                    <a:pt x="2513727" y="251373"/>
                  </a:cubicBezTo>
                  <a:lnTo>
                    <a:pt x="2513727" y="2455827"/>
                  </a:lnTo>
                  <a:cubicBezTo>
                    <a:pt x="2513727" y="2594656"/>
                    <a:pt x="2401183" y="2707200"/>
                    <a:pt x="2262354" y="2707200"/>
                  </a:cubicBezTo>
                  <a:lnTo>
                    <a:pt x="251373" y="2707200"/>
                  </a:lnTo>
                  <a:cubicBezTo>
                    <a:pt x="112544" y="2707200"/>
                    <a:pt x="0" y="2594656"/>
                    <a:pt x="0" y="2455827"/>
                  </a:cubicBezTo>
                  <a:lnTo>
                    <a:pt x="0" y="251373"/>
                  </a:lnTo>
                  <a:close/>
                </a:path>
              </a:pathLst>
            </a:custGeom>
            <a:scene3d>
              <a:camera prst="orthographicFront"/>
              <a:lightRig rig="flat" dir="t"/>
            </a:scene3d>
            <a:sp3d z="190500" extrusionH="12700" prstMaterial="plastic">
              <a:bevelT w="50800" h="50800"/>
            </a:sp3d>
          </p:spPr>
          <p:style>
            <a:lnRef idx="1">
              <a:schemeClr val="accent2">
                <a:hueOff val="-4288623"/>
                <a:satOff val="25243"/>
                <a:lumOff val="2157"/>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87417" tIns="187417" rIns="187417" bIns="187417" numCol="1" spcCol="1270" anchor="t" anchorCtr="0">
              <a:noAutofit/>
            </a:bodyPr>
            <a:lstStyle/>
            <a:p>
              <a:pPr marL="171450" lvl="1" indent="-171450" algn="l" defTabSz="711200">
                <a:lnSpc>
                  <a:spcPct val="90000"/>
                </a:lnSpc>
                <a:spcBef>
                  <a:spcPct val="0"/>
                </a:spcBef>
                <a:spcAft>
                  <a:spcPct val="15000"/>
                </a:spcAft>
                <a:buChar char="•"/>
              </a:pPr>
              <a:r>
                <a:rPr lang="en-US" sz="1600" kern="1200" dirty="0">
                  <a:solidFill>
                    <a:schemeClr val="accent6">
                      <a:lumMod val="75000"/>
                    </a:schemeClr>
                  </a:solidFill>
                </a:rPr>
                <a:t>60% - 2-year performance average as a share of available FTEs</a:t>
              </a:r>
            </a:p>
            <a:p>
              <a:pPr marL="171450" lvl="1" indent="-171450" algn="l" defTabSz="711200">
                <a:lnSpc>
                  <a:spcPct val="90000"/>
                </a:lnSpc>
                <a:spcBef>
                  <a:spcPct val="0"/>
                </a:spcBef>
                <a:spcAft>
                  <a:spcPct val="15000"/>
                </a:spcAft>
                <a:buChar char="•"/>
              </a:pPr>
              <a:r>
                <a:rPr lang="en-US" sz="1600" kern="1200" dirty="0">
                  <a:solidFill>
                    <a:schemeClr val="accent6">
                      <a:lumMod val="75000"/>
                    </a:schemeClr>
                  </a:solidFill>
                </a:rPr>
                <a:t>40% - regional unemployment share of available FTEs</a:t>
              </a:r>
            </a:p>
            <a:p>
              <a:pPr marL="171450" lvl="1" indent="-171450" algn="l" defTabSz="711200">
                <a:lnSpc>
                  <a:spcPct val="90000"/>
                </a:lnSpc>
                <a:spcBef>
                  <a:spcPct val="0"/>
                </a:spcBef>
                <a:spcAft>
                  <a:spcPct val="15000"/>
                </a:spcAft>
                <a:buChar char="•"/>
              </a:pPr>
              <a:r>
                <a:rPr lang="en-US" sz="1600" dirty="0">
                  <a:solidFill>
                    <a:schemeClr val="accent6">
                      <a:lumMod val="75000"/>
                    </a:schemeClr>
                  </a:solidFill>
                </a:rPr>
                <a:t>Fluid FTES account for 35% of system’s WRT allocation or 2,446 FTEs</a:t>
              </a:r>
              <a:endParaRPr lang="en-US" sz="1600" kern="1200" dirty="0">
                <a:solidFill>
                  <a:schemeClr val="accent6">
                    <a:lumMod val="75000"/>
                  </a:schemeClr>
                </a:solidFill>
              </a:endParaRPr>
            </a:p>
            <a:p>
              <a:pPr marL="171450" lvl="1" indent="-171450" algn="l" defTabSz="711200">
                <a:lnSpc>
                  <a:spcPct val="90000"/>
                </a:lnSpc>
                <a:spcBef>
                  <a:spcPct val="0"/>
                </a:spcBef>
                <a:spcAft>
                  <a:spcPct val="15000"/>
                </a:spcAft>
                <a:buChar char="•"/>
              </a:pPr>
              <a:endParaRPr lang="en-US" sz="1600" kern="1200" dirty="0">
                <a:solidFill>
                  <a:schemeClr val="accent6">
                    <a:lumMod val="75000"/>
                  </a:schemeClr>
                </a:solidFill>
              </a:endParaRPr>
            </a:p>
          </p:txBody>
        </p:sp>
        <p:sp>
          <p:nvSpPr>
            <p:cNvPr id="13" name="Freeform: Shape 12">
              <a:extLst>
                <a:ext uri="{FF2B5EF4-FFF2-40B4-BE49-F238E27FC236}">
                  <a16:creationId xmlns:a16="http://schemas.microsoft.com/office/drawing/2014/main" id="{3F94EFA8-2FB3-FB0A-6F21-3149D23F1F98}"/>
                </a:ext>
              </a:extLst>
            </p:cNvPr>
            <p:cNvSpPr/>
            <p:nvPr/>
          </p:nvSpPr>
          <p:spPr>
            <a:xfrm>
              <a:off x="8797522" y="2437048"/>
              <a:ext cx="2513727" cy="2030400"/>
            </a:xfrm>
            <a:custGeom>
              <a:avLst/>
              <a:gdLst>
                <a:gd name="connsiteX0" fmla="*/ 0 w 2513727"/>
                <a:gd name="connsiteY0" fmla="*/ 203040 h 2030400"/>
                <a:gd name="connsiteX1" fmla="*/ 203040 w 2513727"/>
                <a:gd name="connsiteY1" fmla="*/ 0 h 2030400"/>
                <a:gd name="connsiteX2" fmla="*/ 2310687 w 2513727"/>
                <a:gd name="connsiteY2" fmla="*/ 0 h 2030400"/>
                <a:gd name="connsiteX3" fmla="*/ 2513727 w 2513727"/>
                <a:gd name="connsiteY3" fmla="*/ 203040 h 2030400"/>
                <a:gd name="connsiteX4" fmla="*/ 2513727 w 2513727"/>
                <a:gd name="connsiteY4" fmla="*/ 1827360 h 2030400"/>
                <a:gd name="connsiteX5" fmla="*/ 2310687 w 2513727"/>
                <a:gd name="connsiteY5" fmla="*/ 2030400 h 2030400"/>
                <a:gd name="connsiteX6" fmla="*/ 203040 w 2513727"/>
                <a:gd name="connsiteY6" fmla="*/ 2030400 h 2030400"/>
                <a:gd name="connsiteX7" fmla="*/ 0 w 2513727"/>
                <a:gd name="connsiteY7" fmla="*/ 1827360 h 2030400"/>
                <a:gd name="connsiteX8" fmla="*/ 0 w 2513727"/>
                <a:gd name="connsiteY8" fmla="*/ 203040 h 203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13727" h="2030400">
                  <a:moveTo>
                    <a:pt x="0" y="203040"/>
                  </a:moveTo>
                  <a:cubicBezTo>
                    <a:pt x="0" y="90904"/>
                    <a:pt x="90904" y="0"/>
                    <a:pt x="203040" y="0"/>
                  </a:cubicBezTo>
                  <a:lnTo>
                    <a:pt x="2310687" y="0"/>
                  </a:lnTo>
                  <a:cubicBezTo>
                    <a:pt x="2422823" y="0"/>
                    <a:pt x="2513727" y="90904"/>
                    <a:pt x="2513727" y="203040"/>
                  </a:cubicBezTo>
                  <a:lnTo>
                    <a:pt x="2513727" y="1827360"/>
                  </a:lnTo>
                  <a:cubicBezTo>
                    <a:pt x="2513727" y="1939496"/>
                    <a:pt x="2422823" y="2030400"/>
                    <a:pt x="2310687" y="2030400"/>
                  </a:cubicBezTo>
                  <a:lnTo>
                    <a:pt x="203040" y="2030400"/>
                  </a:lnTo>
                  <a:cubicBezTo>
                    <a:pt x="90904" y="2030400"/>
                    <a:pt x="0" y="1939496"/>
                    <a:pt x="0" y="1827360"/>
                  </a:cubicBezTo>
                  <a:lnTo>
                    <a:pt x="0" y="203040"/>
                  </a:lnTo>
                  <a:close/>
                </a:path>
              </a:pathLst>
            </a:custGeom>
            <a:solidFill>
              <a:schemeClr val="accent2">
                <a:lumMod val="40000"/>
                <a:lumOff val="60000"/>
              </a:schemeClr>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2">
                <a:hueOff val="-8577245"/>
                <a:satOff val="50486"/>
                <a:lumOff val="4314"/>
                <a:alphaOff val="0"/>
              </a:schemeClr>
            </a:effectRef>
            <a:fontRef idx="minor">
              <a:schemeClr val="lt1"/>
            </a:fontRef>
          </p:style>
          <p:txBody>
            <a:bodyPr spcFirstLastPara="0" vert="horz" wrap="square" lIns="227584" tIns="227584" rIns="227584" bIns="1146830" numCol="1" spcCol="1270" anchor="t" anchorCtr="0">
              <a:noAutofit/>
            </a:bodyPr>
            <a:lstStyle/>
            <a:p>
              <a:pPr marL="0" lvl="0" indent="0" algn="l" defTabSz="1422400">
                <a:lnSpc>
                  <a:spcPct val="90000"/>
                </a:lnSpc>
                <a:spcBef>
                  <a:spcPct val="0"/>
                </a:spcBef>
                <a:spcAft>
                  <a:spcPct val="35000"/>
                </a:spcAft>
                <a:buNone/>
              </a:pPr>
              <a:r>
                <a:rPr lang="en-US" sz="3200" b="1" kern="1200" dirty="0">
                  <a:solidFill>
                    <a:schemeClr val="accent6">
                      <a:lumMod val="75000"/>
                    </a:schemeClr>
                  </a:solidFill>
                  <a:latin typeface="+mj-lt"/>
                </a:rPr>
                <a:t>FTES TARGET</a:t>
              </a:r>
            </a:p>
          </p:txBody>
        </p:sp>
        <p:sp>
          <p:nvSpPr>
            <p:cNvPr id="14" name="Freeform: Shape 13">
              <a:extLst>
                <a:ext uri="{FF2B5EF4-FFF2-40B4-BE49-F238E27FC236}">
                  <a16:creationId xmlns:a16="http://schemas.microsoft.com/office/drawing/2014/main" id="{CB1801F1-8C88-71CC-304B-D14D2F1AFCC1}"/>
                </a:ext>
              </a:extLst>
            </p:cNvPr>
            <p:cNvSpPr/>
            <p:nvPr/>
          </p:nvSpPr>
          <p:spPr>
            <a:xfrm>
              <a:off x="9312382" y="3442539"/>
              <a:ext cx="2513727" cy="2707200"/>
            </a:xfrm>
            <a:custGeom>
              <a:avLst/>
              <a:gdLst>
                <a:gd name="connsiteX0" fmla="*/ 0 w 2513727"/>
                <a:gd name="connsiteY0" fmla="*/ 251373 h 2707200"/>
                <a:gd name="connsiteX1" fmla="*/ 251373 w 2513727"/>
                <a:gd name="connsiteY1" fmla="*/ 0 h 2707200"/>
                <a:gd name="connsiteX2" fmla="*/ 2262354 w 2513727"/>
                <a:gd name="connsiteY2" fmla="*/ 0 h 2707200"/>
                <a:gd name="connsiteX3" fmla="*/ 2513727 w 2513727"/>
                <a:gd name="connsiteY3" fmla="*/ 251373 h 2707200"/>
                <a:gd name="connsiteX4" fmla="*/ 2513727 w 2513727"/>
                <a:gd name="connsiteY4" fmla="*/ 2455827 h 2707200"/>
                <a:gd name="connsiteX5" fmla="*/ 2262354 w 2513727"/>
                <a:gd name="connsiteY5" fmla="*/ 2707200 h 2707200"/>
                <a:gd name="connsiteX6" fmla="*/ 251373 w 2513727"/>
                <a:gd name="connsiteY6" fmla="*/ 2707200 h 2707200"/>
                <a:gd name="connsiteX7" fmla="*/ 0 w 2513727"/>
                <a:gd name="connsiteY7" fmla="*/ 2455827 h 2707200"/>
                <a:gd name="connsiteX8" fmla="*/ 0 w 2513727"/>
                <a:gd name="connsiteY8" fmla="*/ 251373 h 270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13727" h="2707200">
                  <a:moveTo>
                    <a:pt x="0" y="251373"/>
                  </a:moveTo>
                  <a:cubicBezTo>
                    <a:pt x="0" y="112544"/>
                    <a:pt x="112544" y="0"/>
                    <a:pt x="251373" y="0"/>
                  </a:cubicBezTo>
                  <a:lnTo>
                    <a:pt x="2262354" y="0"/>
                  </a:lnTo>
                  <a:cubicBezTo>
                    <a:pt x="2401183" y="0"/>
                    <a:pt x="2513727" y="112544"/>
                    <a:pt x="2513727" y="251373"/>
                  </a:cubicBezTo>
                  <a:lnTo>
                    <a:pt x="2513727" y="2455827"/>
                  </a:lnTo>
                  <a:cubicBezTo>
                    <a:pt x="2513727" y="2594656"/>
                    <a:pt x="2401183" y="2707200"/>
                    <a:pt x="2262354" y="2707200"/>
                  </a:cubicBezTo>
                  <a:lnTo>
                    <a:pt x="251373" y="2707200"/>
                  </a:lnTo>
                  <a:cubicBezTo>
                    <a:pt x="112544" y="2707200"/>
                    <a:pt x="0" y="2594656"/>
                    <a:pt x="0" y="2455827"/>
                  </a:cubicBezTo>
                  <a:lnTo>
                    <a:pt x="0" y="251373"/>
                  </a:lnTo>
                  <a:close/>
                </a:path>
              </a:pathLst>
            </a:custGeom>
            <a:scene3d>
              <a:camera prst="orthographicFront"/>
              <a:lightRig rig="flat" dir="t"/>
            </a:scene3d>
            <a:sp3d z="190500" extrusionH="12700" prstMaterial="plastic">
              <a:bevelT w="50800" h="50800"/>
            </a:sp3d>
          </p:spPr>
          <p:style>
            <a:lnRef idx="1">
              <a:schemeClr val="accent2">
                <a:hueOff val="-8577245"/>
                <a:satOff val="50486"/>
                <a:lumOff val="4314"/>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87417" tIns="187417" rIns="187417" bIns="187417" numCol="1" spcCol="1270" anchor="t" anchorCtr="0">
              <a:noAutofit/>
            </a:bodyPr>
            <a:lstStyle/>
            <a:p>
              <a:pPr marL="171450" lvl="1" indent="-171450" algn="l" defTabSz="711200">
                <a:lnSpc>
                  <a:spcPct val="90000"/>
                </a:lnSpc>
                <a:spcBef>
                  <a:spcPct val="0"/>
                </a:spcBef>
                <a:spcAft>
                  <a:spcPct val="15000"/>
                </a:spcAft>
                <a:buChar char="•"/>
              </a:pPr>
              <a:r>
                <a:rPr lang="en-US" sz="1600" kern="1200" dirty="0"/>
                <a:t>Funding is split between instructional support (faculty salaries, equipment, space, etc.) and student supports (tuition, fees, emergency needs, etc.), 70/30</a:t>
              </a:r>
            </a:p>
          </p:txBody>
        </p:sp>
      </p:grpSp>
      <p:sp>
        <p:nvSpPr>
          <p:cNvPr id="4" name="Slide Number Placeholder 3"/>
          <p:cNvSpPr>
            <a:spLocks noGrp="1"/>
          </p:cNvSpPr>
          <p:nvPr>
            <p:ph type="sldNum" sz="quarter" idx="12"/>
          </p:nvPr>
        </p:nvSpPr>
        <p:spPr/>
        <p:txBody>
          <a:bodyPr/>
          <a:lstStyle/>
          <a:p>
            <a:fld id="{DEE5BC03-7CE3-4FE3-BC0A-0ACCA8AC1F24}" type="slidenum">
              <a:rPr lang="en-US" smtClean="0"/>
              <a:pPr/>
              <a:t>7</a:t>
            </a:fld>
            <a:endParaRPr lang="en-US" dirty="0"/>
          </a:p>
        </p:txBody>
      </p:sp>
      <p:sp>
        <p:nvSpPr>
          <p:cNvPr id="3" name="Plus Sign 2">
            <a:extLst>
              <a:ext uri="{FF2B5EF4-FFF2-40B4-BE49-F238E27FC236}">
                <a16:creationId xmlns:a16="http://schemas.microsoft.com/office/drawing/2014/main" id="{1727AC87-F9F0-D2B6-5BF8-7D00E462841C}"/>
              </a:ext>
            </a:extLst>
          </p:cNvPr>
          <p:cNvSpPr/>
          <p:nvPr/>
        </p:nvSpPr>
        <p:spPr>
          <a:xfrm>
            <a:off x="3604334" y="2514600"/>
            <a:ext cx="914400" cy="914400"/>
          </a:xfrm>
          <a:prstGeom prst="mathPlus">
            <a:avLst/>
          </a:prstGeom>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Equals 14">
            <a:extLst>
              <a:ext uri="{FF2B5EF4-FFF2-40B4-BE49-F238E27FC236}">
                <a16:creationId xmlns:a16="http://schemas.microsoft.com/office/drawing/2014/main" id="{AED38D3F-75CB-774D-6037-37780FCC6F98}"/>
              </a:ext>
            </a:extLst>
          </p:cNvPr>
          <p:cNvSpPr/>
          <p:nvPr/>
        </p:nvSpPr>
        <p:spPr>
          <a:xfrm>
            <a:off x="7578177" y="2514600"/>
            <a:ext cx="914400" cy="914400"/>
          </a:xfrm>
          <a:prstGeom prst="mathEqual">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787839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48546-3985-1C54-B93F-50BA8912995B}"/>
              </a:ext>
            </a:extLst>
          </p:cNvPr>
          <p:cNvSpPr>
            <a:spLocks noGrp="1"/>
          </p:cNvSpPr>
          <p:nvPr>
            <p:ph type="title"/>
          </p:nvPr>
        </p:nvSpPr>
        <p:spPr/>
        <p:txBody>
          <a:bodyPr/>
          <a:lstStyle/>
          <a:p>
            <a:r>
              <a:rPr lang="en-US" dirty="0"/>
              <a:t>Campus examples </a:t>
            </a:r>
          </a:p>
        </p:txBody>
      </p:sp>
      <p:graphicFrame>
        <p:nvGraphicFramePr>
          <p:cNvPr id="5" name="Content Placeholder 4">
            <a:extLst>
              <a:ext uri="{FF2B5EF4-FFF2-40B4-BE49-F238E27FC236}">
                <a16:creationId xmlns:a16="http://schemas.microsoft.com/office/drawing/2014/main" id="{CC2ED11E-E658-66BA-43DB-BE49A2FD6907}"/>
              </a:ext>
            </a:extLst>
          </p:cNvPr>
          <p:cNvGraphicFramePr>
            <a:graphicFrameLocks noGrp="1"/>
          </p:cNvGraphicFramePr>
          <p:nvPr>
            <p:ph idx="1"/>
            <p:extLst>
              <p:ext uri="{D42A27DB-BD31-4B8C-83A1-F6EECF244321}">
                <p14:modId xmlns:p14="http://schemas.microsoft.com/office/powerpoint/2010/main" val="1966732270"/>
              </p:ext>
            </p:extLst>
          </p:nvPr>
        </p:nvGraphicFramePr>
        <p:xfrm>
          <a:off x="715963" y="2414588"/>
          <a:ext cx="8034498" cy="1854200"/>
        </p:xfrm>
        <a:graphic>
          <a:graphicData uri="http://schemas.openxmlformats.org/drawingml/2006/table">
            <a:tbl>
              <a:tblPr firstRow="1" bandRow="1">
                <a:tableStyleId>{5C22544A-7EE6-4342-B048-85BDC9FD1C3A}</a:tableStyleId>
              </a:tblPr>
              <a:tblGrid>
                <a:gridCol w="2632561">
                  <a:extLst>
                    <a:ext uri="{9D8B030D-6E8A-4147-A177-3AD203B41FA5}">
                      <a16:colId xmlns:a16="http://schemas.microsoft.com/office/drawing/2014/main" val="3996280319"/>
                    </a:ext>
                  </a:extLst>
                </a:gridCol>
                <a:gridCol w="1073005">
                  <a:extLst>
                    <a:ext uri="{9D8B030D-6E8A-4147-A177-3AD203B41FA5}">
                      <a16:colId xmlns:a16="http://schemas.microsoft.com/office/drawing/2014/main" val="560686784"/>
                    </a:ext>
                  </a:extLst>
                </a:gridCol>
                <a:gridCol w="1226917">
                  <a:extLst>
                    <a:ext uri="{9D8B030D-6E8A-4147-A177-3AD203B41FA5}">
                      <a16:colId xmlns:a16="http://schemas.microsoft.com/office/drawing/2014/main" val="1532188777"/>
                    </a:ext>
                  </a:extLst>
                </a:gridCol>
                <a:gridCol w="1192192">
                  <a:extLst>
                    <a:ext uri="{9D8B030D-6E8A-4147-A177-3AD203B41FA5}">
                      <a16:colId xmlns:a16="http://schemas.microsoft.com/office/drawing/2014/main" val="2943904101"/>
                    </a:ext>
                  </a:extLst>
                </a:gridCol>
                <a:gridCol w="1909823">
                  <a:extLst>
                    <a:ext uri="{9D8B030D-6E8A-4147-A177-3AD203B41FA5}">
                      <a16:colId xmlns:a16="http://schemas.microsoft.com/office/drawing/2014/main" val="422257674"/>
                    </a:ext>
                  </a:extLst>
                </a:gridCol>
              </a:tblGrid>
              <a:tr h="370840">
                <a:tc>
                  <a:txBody>
                    <a:bodyPr/>
                    <a:lstStyle/>
                    <a:p>
                      <a:endParaRPr lang="en-US" dirty="0"/>
                    </a:p>
                  </a:txBody>
                  <a:tcPr/>
                </a:tc>
                <a:tc>
                  <a:txBody>
                    <a:bodyPr/>
                    <a:lstStyle/>
                    <a:p>
                      <a:r>
                        <a:rPr lang="en-US" dirty="0">
                          <a:solidFill>
                            <a:schemeClr val="tx2">
                              <a:lumMod val="75000"/>
                            </a:schemeClr>
                          </a:solidFill>
                        </a:rPr>
                        <a:t>Base </a:t>
                      </a:r>
                    </a:p>
                  </a:txBody>
                  <a:tcPr/>
                </a:tc>
                <a:tc>
                  <a:txBody>
                    <a:bodyPr/>
                    <a:lstStyle/>
                    <a:p>
                      <a:r>
                        <a:rPr lang="en-US" dirty="0">
                          <a:solidFill>
                            <a:schemeClr val="tx2">
                              <a:lumMod val="75000"/>
                            </a:schemeClr>
                          </a:solidFill>
                        </a:rPr>
                        <a:t>Fluid </a:t>
                      </a:r>
                    </a:p>
                  </a:txBody>
                  <a:tcPr/>
                </a:tc>
                <a:tc>
                  <a:txBody>
                    <a:bodyPr/>
                    <a:lstStyle/>
                    <a:p>
                      <a:r>
                        <a:rPr lang="en-US" dirty="0">
                          <a:solidFill>
                            <a:schemeClr val="tx2">
                              <a:lumMod val="75000"/>
                            </a:schemeClr>
                          </a:solidFill>
                        </a:rPr>
                        <a:t>Total </a:t>
                      </a:r>
                    </a:p>
                  </a:txBody>
                  <a:tcPr/>
                </a:tc>
                <a:tc>
                  <a:txBody>
                    <a:bodyPr/>
                    <a:lstStyle/>
                    <a:p>
                      <a:r>
                        <a:rPr lang="en-US" dirty="0">
                          <a:solidFill>
                            <a:schemeClr val="tx2">
                              <a:lumMod val="75000"/>
                            </a:schemeClr>
                          </a:solidFill>
                        </a:rPr>
                        <a:t>FY23 Enrollment </a:t>
                      </a:r>
                    </a:p>
                  </a:txBody>
                  <a:tcPr/>
                </a:tc>
                <a:extLst>
                  <a:ext uri="{0D108BD9-81ED-4DB2-BD59-A6C34878D82A}">
                    <a16:rowId xmlns:a16="http://schemas.microsoft.com/office/drawing/2014/main" val="952046115"/>
                  </a:ext>
                </a:extLst>
              </a:tr>
              <a:tr h="370840">
                <a:tc>
                  <a:txBody>
                    <a:bodyPr/>
                    <a:lstStyle/>
                    <a:p>
                      <a:r>
                        <a:rPr lang="en-US" dirty="0"/>
                        <a:t>College A</a:t>
                      </a:r>
                    </a:p>
                  </a:txBody>
                  <a:tcPr/>
                </a:tc>
                <a:tc>
                  <a:txBody>
                    <a:bodyPr/>
                    <a:lstStyle/>
                    <a:p>
                      <a:r>
                        <a:rPr lang="en-US" dirty="0"/>
                        <a:t>225</a:t>
                      </a:r>
                    </a:p>
                  </a:txBody>
                  <a:tcPr/>
                </a:tc>
                <a:tc>
                  <a:txBody>
                    <a:bodyPr/>
                    <a:lstStyle/>
                    <a:p>
                      <a:r>
                        <a:rPr lang="en-US" dirty="0"/>
                        <a:t>74</a:t>
                      </a:r>
                    </a:p>
                  </a:txBody>
                  <a:tcPr/>
                </a:tc>
                <a:tc>
                  <a:txBody>
                    <a:bodyPr/>
                    <a:lstStyle/>
                    <a:p>
                      <a:r>
                        <a:rPr lang="en-US" dirty="0"/>
                        <a:t>299</a:t>
                      </a:r>
                    </a:p>
                  </a:txBody>
                  <a:tcPr/>
                </a:tc>
                <a:tc>
                  <a:txBody>
                    <a:bodyPr/>
                    <a:lstStyle/>
                    <a:p>
                      <a:r>
                        <a:rPr lang="en-US" dirty="0"/>
                        <a:t>94</a:t>
                      </a:r>
                    </a:p>
                  </a:txBody>
                  <a:tcPr/>
                </a:tc>
                <a:extLst>
                  <a:ext uri="{0D108BD9-81ED-4DB2-BD59-A6C34878D82A}">
                    <a16:rowId xmlns:a16="http://schemas.microsoft.com/office/drawing/2014/main" val="3706944730"/>
                  </a:ext>
                </a:extLst>
              </a:tr>
              <a:tr h="370840">
                <a:tc>
                  <a:txBody>
                    <a:bodyPr/>
                    <a:lstStyle/>
                    <a:p>
                      <a:r>
                        <a:rPr lang="en-US" dirty="0"/>
                        <a:t>College B</a:t>
                      </a:r>
                    </a:p>
                  </a:txBody>
                  <a:tcPr/>
                </a:tc>
                <a:tc>
                  <a:txBody>
                    <a:bodyPr/>
                    <a:lstStyle/>
                    <a:p>
                      <a:r>
                        <a:rPr lang="en-US" dirty="0"/>
                        <a:t>33</a:t>
                      </a:r>
                    </a:p>
                  </a:txBody>
                  <a:tcPr/>
                </a:tc>
                <a:tc>
                  <a:txBody>
                    <a:bodyPr/>
                    <a:lstStyle/>
                    <a:p>
                      <a:r>
                        <a:rPr lang="en-US" dirty="0"/>
                        <a:t>32</a:t>
                      </a:r>
                    </a:p>
                  </a:txBody>
                  <a:tcPr/>
                </a:tc>
                <a:tc>
                  <a:txBody>
                    <a:bodyPr/>
                    <a:lstStyle/>
                    <a:p>
                      <a:r>
                        <a:rPr lang="en-US" dirty="0"/>
                        <a:t>65</a:t>
                      </a:r>
                    </a:p>
                  </a:txBody>
                  <a:tcPr/>
                </a:tc>
                <a:tc>
                  <a:txBody>
                    <a:bodyPr/>
                    <a:lstStyle/>
                    <a:p>
                      <a:r>
                        <a:rPr lang="en-US" dirty="0"/>
                        <a:t>106</a:t>
                      </a:r>
                    </a:p>
                  </a:txBody>
                  <a:tcPr/>
                </a:tc>
                <a:extLst>
                  <a:ext uri="{0D108BD9-81ED-4DB2-BD59-A6C34878D82A}">
                    <a16:rowId xmlns:a16="http://schemas.microsoft.com/office/drawing/2014/main" val="2944739090"/>
                  </a:ext>
                </a:extLst>
              </a:tr>
              <a:tr h="370840">
                <a:tc>
                  <a:txBody>
                    <a:bodyPr/>
                    <a:lstStyle/>
                    <a:p>
                      <a:r>
                        <a:rPr lang="en-US" dirty="0"/>
                        <a:t>College C</a:t>
                      </a:r>
                    </a:p>
                  </a:txBody>
                  <a:tcPr/>
                </a:tc>
                <a:tc>
                  <a:txBody>
                    <a:bodyPr/>
                    <a:lstStyle/>
                    <a:p>
                      <a:r>
                        <a:rPr lang="en-US" dirty="0"/>
                        <a:t>44</a:t>
                      </a:r>
                    </a:p>
                  </a:txBody>
                  <a:tcPr/>
                </a:tc>
                <a:tc>
                  <a:txBody>
                    <a:bodyPr/>
                    <a:lstStyle/>
                    <a:p>
                      <a:r>
                        <a:rPr lang="en-US" dirty="0"/>
                        <a:t>41</a:t>
                      </a:r>
                    </a:p>
                  </a:txBody>
                  <a:tcPr/>
                </a:tc>
                <a:tc>
                  <a:txBody>
                    <a:bodyPr/>
                    <a:lstStyle/>
                    <a:p>
                      <a:r>
                        <a:rPr lang="en-US" dirty="0"/>
                        <a:t>85</a:t>
                      </a:r>
                    </a:p>
                  </a:txBody>
                  <a:tcPr/>
                </a:tc>
                <a:tc>
                  <a:txBody>
                    <a:bodyPr/>
                    <a:lstStyle/>
                    <a:p>
                      <a:r>
                        <a:rPr lang="en-US" dirty="0"/>
                        <a:t>111</a:t>
                      </a:r>
                    </a:p>
                  </a:txBody>
                  <a:tcPr/>
                </a:tc>
                <a:extLst>
                  <a:ext uri="{0D108BD9-81ED-4DB2-BD59-A6C34878D82A}">
                    <a16:rowId xmlns:a16="http://schemas.microsoft.com/office/drawing/2014/main" val="2455320366"/>
                  </a:ext>
                </a:extLst>
              </a:tr>
              <a:tr h="370840">
                <a:tc>
                  <a:txBody>
                    <a:bodyPr/>
                    <a:lstStyle/>
                    <a:p>
                      <a:r>
                        <a:rPr lang="en-US" dirty="0"/>
                        <a:t>College D</a:t>
                      </a:r>
                    </a:p>
                  </a:txBody>
                  <a:tcPr/>
                </a:tc>
                <a:tc>
                  <a:txBody>
                    <a:bodyPr/>
                    <a:lstStyle/>
                    <a:p>
                      <a:r>
                        <a:rPr lang="en-US" dirty="0"/>
                        <a:t>176</a:t>
                      </a:r>
                    </a:p>
                  </a:txBody>
                  <a:tcPr/>
                </a:tc>
                <a:tc>
                  <a:txBody>
                    <a:bodyPr/>
                    <a:lstStyle/>
                    <a:p>
                      <a:r>
                        <a:rPr lang="en-US" dirty="0"/>
                        <a:t>82</a:t>
                      </a:r>
                    </a:p>
                  </a:txBody>
                  <a:tcPr/>
                </a:tc>
                <a:tc>
                  <a:txBody>
                    <a:bodyPr/>
                    <a:lstStyle/>
                    <a:p>
                      <a:r>
                        <a:rPr lang="en-US" dirty="0"/>
                        <a:t>258</a:t>
                      </a:r>
                    </a:p>
                  </a:txBody>
                  <a:tcPr/>
                </a:tc>
                <a:tc>
                  <a:txBody>
                    <a:bodyPr/>
                    <a:lstStyle/>
                    <a:p>
                      <a:r>
                        <a:rPr lang="en-US" dirty="0"/>
                        <a:t>116</a:t>
                      </a:r>
                    </a:p>
                  </a:txBody>
                  <a:tcPr/>
                </a:tc>
                <a:extLst>
                  <a:ext uri="{0D108BD9-81ED-4DB2-BD59-A6C34878D82A}">
                    <a16:rowId xmlns:a16="http://schemas.microsoft.com/office/drawing/2014/main" val="2800956921"/>
                  </a:ext>
                </a:extLst>
              </a:tr>
            </a:tbl>
          </a:graphicData>
        </a:graphic>
      </p:graphicFrame>
      <p:sp>
        <p:nvSpPr>
          <p:cNvPr id="4" name="Slide Number Placeholder 3">
            <a:extLst>
              <a:ext uri="{FF2B5EF4-FFF2-40B4-BE49-F238E27FC236}">
                <a16:creationId xmlns:a16="http://schemas.microsoft.com/office/drawing/2014/main" id="{5E1A7F86-2450-4FDD-8963-32A08682972E}"/>
              </a:ext>
            </a:extLst>
          </p:cNvPr>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3400779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96F48-E5EB-78D7-77D3-5FC4AC912D3D}"/>
              </a:ext>
            </a:extLst>
          </p:cNvPr>
          <p:cNvSpPr>
            <a:spLocks noGrp="1"/>
          </p:cNvSpPr>
          <p:nvPr>
            <p:ph type="title"/>
          </p:nvPr>
        </p:nvSpPr>
        <p:spPr/>
        <p:txBody>
          <a:bodyPr/>
          <a:lstStyle/>
          <a:p>
            <a:r>
              <a:rPr lang="en-US" dirty="0"/>
              <a:t>WRT workgroup’s scope</a:t>
            </a:r>
          </a:p>
        </p:txBody>
      </p:sp>
      <p:sp>
        <p:nvSpPr>
          <p:cNvPr id="3" name="Content Placeholder 2">
            <a:extLst>
              <a:ext uri="{FF2B5EF4-FFF2-40B4-BE49-F238E27FC236}">
                <a16:creationId xmlns:a16="http://schemas.microsoft.com/office/drawing/2014/main" id="{AC1D4406-A060-65FF-1BBF-3A33AC682771}"/>
              </a:ext>
            </a:extLst>
          </p:cNvPr>
          <p:cNvSpPr>
            <a:spLocks noGrp="1"/>
          </p:cNvSpPr>
          <p:nvPr>
            <p:ph idx="1"/>
          </p:nvPr>
        </p:nvSpPr>
        <p:spPr>
          <a:xfrm>
            <a:off x="669633" y="2171576"/>
            <a:ext cx="11208330" cy="4068774"/>
          </a:xfrm>
        </p:spPr>
        <p:txBody>
          <a:bodyPr/>
          <a:lstStyle/>
          <a:p>
            <a:r>
              <a:rPr lang="en-US" sz="2400" dirty="0"/>
              <a:t>Goal: Propose an updated WRT funding model that is both predictable for the colleges and responsive to the regional unemployment needs. </a:t>
            </a:r>
          </a:p>
          <a:p>
            <a:endParaRPr lang="en-US" dirty="0"/>
          </a:p>
        </p:txBody>
      </p:sp>
      <p:sp>
        <p:nvSpPr>
          <p:cNvPr id="4" name="Slide Number Placeholder 3">
            <a:extLst>
              <a:ext uri="{FF2B5EF4-FFF2-40B4-BE49-F238E27FC236}">
                <a16:creationId xmlns:a16="http://schemas.microsoft.com/office/drawing/2014/main" id="{0F810B6D-80CD-8EAD-7395-339B4EF98654}"/>
              </a:ext>
            </a:extLst>
          </p:cNvPr>
          <p:cNvSpPr>
            <a:spLocks noGrp="1"/>
          </p:cNvSpPr>
          <p:nvPr>
            <p:ph type="sldNum" sz="quarter" idx="12"/>
          </p:nvPr>
        </p:nvSpPr>
        <p:spPr/>
        <p:txBody>
          <a:bodyPr/>
          <a:lstStyle/>
          <a:p>
            <a:fld id="{DEE5BC03-7CE3-4FE3-BC0A-0ACCA8AC1F24}" type="slidenum">
              <a:rPr lang="en-US" smtClean="0"/>
              <a:pPr/>
              <a:t>9</a:t>
            </a:fld>
            <a:endParaRPr lang="en-US" dirty="0"/>
          </a:p>
        </p:txBody>
      </p:sp>
      <p:sp>
        <p:nvSpPr>
          <p:cNvPr id="5" name="Content Placeholder 2">
            <a:extLst>
              <a:ext uri="{FF2B5EF4-FFF2-40B4-BE49-F238E27FC236}">
                <a16:creationId xmlns:a16="http://schemas.microsoft.com/office/drawing/2014/main" id="{071F6A33-5290-0622-3ADF-7E74D8DE966D}"/>
              </a:ext>
            </a:extLst>
          </p:cNvPr>
          <p:cNvSpPr txBox="1">
            <a:spLocks/>
          </p:cNvSpPr>
          <p:nvPr/>
        </p:nvSpPr>
        <p:spPr>
          <a:xfrm>
            <a:off x="607286" y="3260349"/>
            <a:ext cx="5666512" cy="29337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76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3764"/>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3764"/>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In Scope: </a:t>
            </a:r>
          </a:p>
          <a:p>
            <a:pPr lvl="1"/>
            <a:r>
              <a:rPr lang="en-US" sz="2000" dirty="0"/>
              <a:t>Evaluation of the current WRT funding model</a:t>
            </a:r>
          </a:p>
          <a:p>
            <a:pPr lvl="1"/>
            <a:r>
              <a:rPr lang="en-US" sz="2000" dirty="0"/>
              <a:t>Update to the funding model, limited to:</a:t>
            </a:r>
          </a:p>
          <a:p>
            <a:pPr lvl="2"/>
            <a:r>
              <a:rPr lang="en-US" sz="1600" dirty="0"/>
              <a:t>Funding formula </a:t>
            </a:r>
          </a:p>
          <a:p>
            <a:pPr lvl="2"/>
            <a:r>
              <a:rPr lang="en-US" sz="1600" dirty="0"/>
              <a:t>Base allocation, variable/fluid allocation</a:t>
            </a:r>
          </a:p>
          <a:p>
            <a:pPr lvl="2"/>
            <a:r>
              <a:rPr lang="en-US" sz="1600" dirty="0"/>
              <a:t>Instruction/student support split</a:t>
            </a:r>
          </a:p>
          <a:p>
            <a:pPr lvl="1"/>
            <a:endParaRPr lang="en-US" dirty="0"/>
          </a:p>
        </p:txBody>
      </p:sp>
      <p:sp>
        <p:nvSpPr>
          <p:cNvPr id="6" name="TextBox 5">
            <a:extLst>
              <a:ext uri="{FF2B5EF4-FFF2-40B4-BE49-F238E27FC236}">
                <a16:creationId xmlns:a16="http://schemas.microsoft.com/office/drawing/2014/main" id="{5C51C9EC-4371-4B62-AD38-F4788CB44F98}"/>
              </a:ext>
            </a:extLst>
          </p:cNvPr>
          <p:cNvSpPr txBox="1"/>
          <p:nvPr/>
        </p:nvSpPr>
        <p:spPr>
          <a:xfrm>
            <a:off x="6382328" y="3195459"/>
            <a:ext cx="5449453" cy="3662541"/>
          </a:xfrm>
          <a:prstGeom prst="rect">
            <a:avLst/>
          </a:prstGeom>
          <a:noFill/>
        </p:spPr>
        <p:txBody>
          <a:bodyPr wrap="square" rtlCol="0">
            <a:spAutoFit/>
          </a:bodyPr>
          <a:lstStyle/>
          <a:p>
            <a:pPr marL="285750" indent="-285750">
              <a:buFont typeface="Arial" panose="020B0604020202020204" pitchFamily="34" charset="0"/>
              <a:buChar char="•"/>
            </a:pPr>
            <a:r>
              <a:rPr lang="en-US" sz="2400" dirty="0"/>
              <a:t>Out of Scope: </a:t>
            </a:r>
          </a:p>
          <a:p>
            <a:pPr marL="742950" lvl="1" indent="-285750">
              <a:buFont typeface="Arial" panose="020B0604020202020204" pitchFamily="34" charset="0"/>
              <a:buChar char="•"/>
            </a:pPr>
            <a:r>
              <a:rPr lang="en-US" sz="2000" dirty="0"/>
              <a:t>Legislative funding requests for 2025 operating budget. </a:t>
            </a:r>
          </a:p>
          <a:p>
            <a:pPr marL="742950" lvl="1" indent="-285750">
              <a:buFont typeface="Arial" panose="020B0604020202020204" pitchFamily="34" charset="0"/>
              <a:buChar char="•"/>
            </a:pPr>
            <a:r>
              <a:rPr lang="en-US" sz="2000" dirty="0"/>
              <a:t>Solutions that require opening up guiding legislation (RCW 28C.04.390) or updating the proviso, including adjusting FTE rate</a:t>
            </a:r>
          </a:p>
          <a:p>
            <a:pPr marL="742950" lvl="1" indent="-285750">
              <a:buFont typeface="Arial" panose="020B0604020202020204" pitchFamily="34" charset="0"/>
              <a:buChar char="•"/>
            </a:pPr>
            <a:r>
              <a:rPr lang="en-US" sz="2000" dirty="0"/>
              <a:t>IT systems (i.e., ctcLink) redesign or system purchases.     </a:t>
            </a:r>
          </a:p>
          <a:p>
            <a:pPr marL="742950" lvl="1" indent="-285750">
              <a:buFont typeface="Arial" panose="020B0604020202020204" pitchFamily="34" charset="0"/>
              <a:buChar char="•"/>
            </a:pPr>
            <a:r>
              <a:rPr lang="en-US" sz="2000" dirty="0"/>
              <a:t>Private Career School’s WRT funding or SBCTC administration funds</a:t>
            </a:r>
          </a:p>
          <a:p>
            <a:pPr marL="742950" lvl="1"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1823405854"/>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ECA933C-E61D-4F0A-B8CC-7399F5DE585F}" vid="{FB695196-C725-406F-B47F-C1D50E497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4" ma:contentTypeDescription="Create a new document." ma:contentTypeScope="" ma:versionID="e364fc523c39ff84877964d62bb0c69e">
  <xsd:schema xmlns:xsd="http://www.w3.org/2001/XMLSchema" xmlns:xs="http://www.w3.org/2001/XMLSchema" xmlns:p="http://schemas.microsoft.com/office/2006/metadata/properties" xmlns:ns1="http://schemas.microsoft.com/sharepoint/v3" xmlns:ns2="686bc730-dfb5-4557-ac43-64e2aeb71117" xmlns:ns3="dbb9891f-5342-44b3-9004-2472729e727f" xmlns:ns4="http://schemas.microsoft.com/sharepoint/v4" targetNamespace="http://schemas.microsoft.com/office/2006/metadata/properties" ma:root="true" ma:fieldsID="b59568911a8627c463a330b5927c98aa" ns1:_="" ns2:_="" ns3:_="" ns4:_="">
    <xsd:import namespace="http://schemas.microsoft.com/sharepoint/v3"/>
    <xsd:import namespace="686bc730-dfb5-4557-ac43-64e2aeb71117"/>
    <xsd:import namespace="dbb9891f-5342-44b3-9004-2472729e727f"/>
    <xsd:import namespace="http://schemas.microsoft.com/sharepoint/v4"/>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ontent_x0020_Owner xmlns="686bc730-dfb5-4557-ac43-64e2aeb71117">
      <UserInfo>
        <DisplayName>Katie Rose</DisplayName>
        <AccountId>178</AccountId>
        <AccountType/>
      </UserInfo>
    </Content_x0020_Owner>
    <IconOverlay xmlns="http://schemas.microsoft.com/sharepoint/v4" xsi:nil="true"/>
    <Menu_x0020_Group xmlns="686bc730-dfb5-4557-ac43-64e2aeb71117">Publications &amp; Printing</Menu_x0020_Group>
    <PublishingExpirationDate xmlns="http://schemas.microsoft.com/sharepoint/v3" xsi:nil="true"/>
    <PublishingStartDate xmlns="http://schemas.microsoft.com/sharepoint/v3" xsi:nil="true"/>
    <Category xmlns="686bc730-dfb5-4557-ac43-64e2aeb71117">SBCTC Templates</Category>
    <_dlc_DocId xmlns="dbb9891f-5342-44b3-9004-2472729e727f">Z7X6SQ3F62JH-64-82</_dlc_DocId>
    <_dlc_DocIdUrl xmlns="dbb9891f-5342-44b3-9004-2472729e727f">
      <Url>https://portal.sbctc.edu/sites/Intranet/publications/_layouts/15/DocIdRedir.aspx?ID=Z7X6SQ3F62JH-64-82</Url>
      <Description>Z7X6SQ3F62JH-64-82</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33B5BF9D-1D1F-4562-8691-55B82D3A61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597DA96-9767-4695-BBFA-98B102DDD4FF}">
  <ds:schemaRefs>
    <ds:schemaRef ds:uri="http://purl.org/dc/dcmitype/"/>
    <ds:schemaRef ds:uri="http://purl.org/dc/elements/1.1/"/>
    <ds:schemaRef ds:uri="http://schemas.microsoft.com/sharepoint/v3"/>
    <ds:schemaRef ds:uri="http://www.w3.org/XML/1998/namespace"/>
    <ds:schemaRef ds:uri="http://schemas.microsoft.com/office/2006/metadata/properties"/>
    <ds:schemaRef ds:uri="http://schemas.microsoft.com/office/infopath/2007/PartnerControls"/>
    <ds:schemaRef ds:uri="http://schemas.microsoft.com/office/2006/documentManagement/types"/>
    <ds:schemaRef ds:uri="http://schemas.openxmlformats.org/package/2006/metadata/core-properties"/>
    <ds:schemaRef ds:uri="http://schemas.microsoft.com/sharepoint/v4"/>
    <ds:schemaRef ds:uri="dbb9891f-5342-44b3-9004-2472729e727f"/>
    <ds:schemaRef ds:uri="686bc730-dfb5-4557-ac43-64e2aeb71117"/>
    <ds:schemaRef ds:uri="http://purl.org/dc/terms/"/>
  </ds:schemaRefs>
</ds:datastoreItem>
</file>

<file path=customXml/itemProps3.xml><?xml version="1.0" encoding="utf-8"?>
<ds:datastoreItem xmlns:ds="http://schemas.openxmlformats.org/officeDocument/2006/customXml" ds:itemID="{CA6FF50B-0A89-49C3-8D41-A6FE15C6A071}">
  <ds:schemaRefs>
    <ds:schemaRef ds:uri="http://schemas.microsoft.com/sharepoint/v3/contenttype/forms"/>
  </ds:schemaRefs>
</ds:datastoreItem>
</file>

<file path=customXml/itemProps4.xml><?xml version="1.0" encoding="utf-8"?>
<ds:datastoreItem xmlns:ds="http://schemas.openxmlformats.org/officeDocument/2006/customXml" ds:itemID="{9A69EB2C-B82E-406E-8C7A-8E42EEC424A4}">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11678</TotalTime>
  <Words>1393</Words>
  <Application>Microsoft Office PowerPoint</Application>
  <PresentationFormat>Widescreen</PresentationFormat>
  <Paragraphs>229</Paragraphs>
  <Slides>16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Wingdings</vt:lpstr>
      <vt:lpstr>Office Theme</vt:lpstr>
      <vt:lpstr>Worker Retraining Program</vt:lpstr>
      <vt:lpstr>Agenda</vt:lpstr>
      <vt:lpstr>Worker Retraining Program – Overview  </vt:lpstr>
      <vt:lpstr>How many people are we serving?</vt:lpstr>
      <vt:lpstr>Worker Retraining program proviso</vt:lpstr>
      <vt:lpstr>WRT Funding </vt:lpstr>
      <vt:lpstr>Funding Formula:</vt:lpstr>
      <vt:lpstr>Campus examples </vt:lpstr>
      <vt:lpstr>WRT workgroup’s scope</vt:lpstr>
      <vt:lpstr>recommendations</vt:lpstr>
      <vt:lpstr>Recommendation 1: Update the base allocation using each college’s 75% of 5-year WRT enrollment average.  </vt:lpstr>
      <vt:lpstr>Campus examples </vt:lpstr>
      <vt:lpstr>Recommendation 2: Update the base allocation using each college’s 75% of 5-year WRT enrollment average. Roll out changes over three years.  </vt:lpstr>
      <vt:lpstr>Recommendation 3: take no action. Maintain the current base allocation to each college; maintain the current formula </vt:lpstr>
      <vt:lpstr>Next steps</vt:lpstr>
      <vt:lpstr>Questions for the SBCTC TEAM?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SBCTC PowerPoint template--widescreen version</dc:title>
  <dc:creator>Katie Rose</dc:creator>
  <cp:lastModifiedBy>Anna Nikolaeva Olson</cp:lastModifiedBy>
  <cp:revision>56</cp:revision>
  <dcterms:created xsi:type="dcterms:W3CDTF">2019-07-26T22:41:21Z</dcterms:created>
  <dcterms:modified xsi:type="dcterms:W3CDTF">2024-01-24T20:27:04Z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ef3cf2c2-af2b-4e75-83f3-94f0749296ae</vt:lpwstr>
  </property>
</Properties>
</file>