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3"/>
  </p:notesMasterIdLst>
  <p:sldIdLst>
    <p:sldId id="273" r:id="rId5"/>
    <p:sldId id="257" r:id="rId6"/>
    <p:sldId id="276" r:id="rId7"/>
    <p:sldId id="277" r:id="rId8"/>
    <p:sldId id="278" r:id="rId9"/>
    <p:sldId id="281" r:id="rId10"/>
    <p:sldId id="27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70" autoAdjust="0"/>
  </p:normalViewPr>
  <p:slideViewPr>
    <p:cSldViewPr snapToGrid="0">
      <p:cViewPr>
        <p:scale>
          <a:sx n="57" d="100"/>
          <a:sy n="57" d="100"/>
        </p:scale>
        <p:origin x="9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4E405-E01C-428A-8A9F-C76694626C6C}" type="datetimeFigureOut"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FF4F7-5CE5-45EA-86CD-78C935A7EA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2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FF4F7-5CE5-45EA-86CD-78C935A7EA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report on annual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Ensure Programs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Responsive to community employment needs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Aligned with local, tribal, regional, and state priorities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Informed by labor market information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Designed to meet labor market projections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/>
              <a:t>Allow employer input into develop and implementation of programs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dirty="0"/>
              <a:t>Identify and encourage opportunities for work-based learning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dirty="0"/>
              <a:t>Ensure funder is used in a coordinated manner with other local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FF4F7-5CE5-45EA-86CD-78C935A7EA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Doesn’t include Perkins Leadership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FF4F7-5CE5-45EA-86CD-78C935A7EA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If “representative of a special population” or “other stakeholder” has been identified, please include the specific representation as a comment in the Evidence of Engagement column 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FF4F7-5CE5-45EA-86CD-78C935A7EA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9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1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3090418" y="0"/>
            <a:ext cx="9105969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5" y="3863686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3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10/12/2023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10/12/2023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199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1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Always use a Final Slide in order to include the Creative Commons footer language in the presentation.</a:t>
            </a:r>
            <a:br>
              <a:rPr lang="en-US"/>
            </a:br>
            <a:r>
              <a:rPr lang="en-US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6399147"/>
            <a:ext cx="1113632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939096" y="6445500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1238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10/12/2023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7" y="6483927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4" y="1709745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4" y="4589470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10/12/2023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1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5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10/12/2023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4064"/>
            <a:ext cx="5423608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8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5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1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1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10/12/2023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10/12/2023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10/12/2023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59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59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7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10/12/2023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7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7" y="2888674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6" y="1569027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10/12/2023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colleges-staff/programs-services/workforce-education/2017collaboration/clna-stakeholder-verification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belden@sbct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kingram@sbct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Information and Updates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923B85B-7EF1-B55E-7641-746FADB95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578" y="4523437"/>
            <a:ext cx="11185237" cy="679016"/>
          </a:xfrm>
        </p:spPr>
        <p:txBody>
          <a:bodyPr/>
          <a:lstStyle/>
          <a:p>
            <a:r>
              <a:rPr lang="en-US" dirty="0"/>
              <a:t>Workforce Education Council Fall Meeting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Kimberly Ingram, Program Administrator</a:t>
            </a:r>
          </a:p>
          <a:p>
            <a:r>
              <a:rPr lang="en-US" dirty="0"/>
              <a:t>October 12, 2023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59" y="1385541"/>
            <a:ext cx="4214287" cy="1409614"/>
          </a:xfrm>
        </p:spPr>
        <p:txBody>
          <a:bodyPr lIns="91440" tIns="45720" rIns="91440" bIns="45720" anchor="b">
            <a:normAutofit/>
          </a:bodyPr>
          <a:lstStyle/>
          <a:p>
            <a:r>
              <a:rPr lang="en-US" dirty="0"/>
              <a:t>Registration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7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60221B-8560-A4D7-FC3B-40BA291C78F3}"/>
              </a:ext>
            </a:extLst>
          </p:cNvPr>
          <p:cNvSpPr/>
          <p:nvPr/>
        </p:nvSpPr>
        <p:spPr>
          <a:xfrm>
            <a:off x="5151387" y="1569027"/>
            <a:ext cx="6721959" cy="4812024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18B893-124B-3FF7-FF81-FF1C502E8D6E}"/>
              </a:ext>
            </a:extLst>
          </p:cNvPr>
          <p:cNvSpPr/>
          <p:nvPr/>
        </p:nvSpPr>
        <p:spPr>
          <a:xfrm>
            <a:off x="5151387" y="1591650"/>
            <a:ext cx="6721959" cy="593190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Analyzing College Data</a:t>
            </a:r>
            <a:endParaRPr lang="en-US" sz="2600" kern="12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C14C81F-3D6D-64D4-9EFB-9C0D7A015F53}"/>
              </a:ext>
            </a:extLst>
          </p:cNvPr>
          <p:cNvSpPr/>
          <p:nvPr/>
        </p:nvSpPr>
        <p:spPr>
          <a:xfrm>
            <a:off x="5151387" y="2259720"/>
            <a:ext cx="6721959" cy="593190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12104"/>
              <a:satOff val="4075"/>
              <a:lumOff val="915"/>
              <a:alphaOff val="0"/>
            </a:schemeClr>
          </a:fillRef>
          <a:effectRef idx="3">
            <a:schemeClr val="accent5">
              <a:hueOff val="12104"/>
              <a:satOff val="4075"/>
              <a:lumOff val="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Continuous Attention to CLNA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D885E5-ECF1-8BA8-9D48-CBACB9CA7631}"/>
              </a:ext>
            </a:extLst>
          </p:cNvPr>
          <p:cNvSpPr/>
          <p:nvPr/>
        </p:nvSpPr>
        <p:spPr>
          <a:xfrm>
            <a:off x="5151387" y="2927790"/>
            <a:ext cx="6721959" cy="593190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24209"/>
              <a:satOff val="8151"/>
              <a:lumOff val="1830"/>
              <a:alphaOff val="0"/>
            </a:schemeClr>
          </a:fillRef>
          <a:effectRef idx="3">
            <a:schemeClr val="accent5">
              <a:hueOff val="24209"/>
              <a:satOff val="8151"/>
              <a:lumOff val="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Regional CLNA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891FE66-E8D5-25B1-73A0-FCDE102879AD}"/>
              </a:ext>
            </a:extLst>
          </p:cNvPr>
          <p:cNvSpPr/>
          <p:nvPr/>
        </p:nvSpPr>
        <p:spPr>
          <a:xfrm>
            <a:off x="5151387" y="3595861"/>
            <a:ext cx="6721959" cy="668070"/>
          </a:xfrm>
          <a:custGeom>
            <a:avLst/>
            <a:gdLst>
              <a:gd name="connsiteX0" fmla="*/ 0 w 6721959"/>
              <a:gd name="connsiteY0" fmla="*/ 126395 h 758357"/>
              <a:gd name="connsiteX1" fmla="*/ 126395 w 6721959"/>
              <a:gd name="connsiteY1" fmla="*/ 0 h 758357"/>
              <a:gd name="connsiteX2" fmla="*/ 6595564 w 6721959"/>
              <a:gd name="connsiteY2" fmla="*/ 0 h 758357"/>
              <a:gd name="connsiteX3" fmla="*/ 6721959 w 6721959"/>
              <a:gd name="connsiteY3" fmla="*/ 126395 h 758357"/>
              <a:gd name="connsiteX4" fmla="*/ 6721959 w 6721959"/>
              <a:gd name="connsiteY4" fmla="*/ 631962 h 758357"/>
              <a:gd name="connsiteX5" fmla="*/ 6595564 w 6721959"/>
              <a:gd name="connsiteY5" fmla="*/ 758357 h 758357"/>
              <a:gd name="connsiteX6" fmla="*/ 126395 w 6721959"/>
              <a:gd name="connsiteY6" fmla="*/ 758357 h 758357"/>
              <a:gd name="connsiteX7" fmla="*/ 0 w 6721959"/>
              <a:gd name="connsiteY7" fmla="*/ 631962 h 758357"/>
              <a:gd name="connsiteX8" fmla="*/ 0 w 6721959"/>
              <a:gd name="connsiteY8" fmla="*/ 126395 h 75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758357">
                <a:moveTo>
                  <a:pt x="0" y="126395"/>
                </a:moveTo>
                <a:cubicBezTo>
                  <a:pt x="0" y="56589"/>
                  <a:pt x="56589" y="0"/>
                  <a:pt x="126395" y="0"/>
                </a:cubicBezTo>
                <a:lnTo>
                  <a:pt x="6595564" y="0"/>
                </a:lnTo>
                <a:cubicBezTo>
                  <a:pt x="6665370" y="0"/>
                  <a:pt x="6721959" y="56589"/>
                  <a:pt x="6721959" y="126395"/>
                </a:cubicBezTo>
                <a:lnTo>
                  <a:pt x="6721959" y="631962"/>
                </a:lnTo>
                <a:cubicBezTo>
                  <a:pt x="6721959" y="701768"/>
                  <a:pt x="6665370" y="758357"/>
                  <a:pt x="6595564" y="758357"/>
                </a:cubicBezTo>
                <a:lnTo>
                  <a:pt x="126395" y="758357"/>
                </a:lnTo>
                <a:cubicBezTo>
                  <a:pt x="56589" y="758357"/>
                  <a:pt x="0" y="701768"/>
                  <a:pt x="0" y="631962"/>
                </a:cubicBezTo>
                <a:lnTo>
                  <a:pt x="0" y="12639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36313"/>
              <a:satOff val="12226"/>
              <a:lumOff val="2744"/>
              <a:alphaOff val="0"/>
            </a:schemeClr>
          </a:fillRef>
          <a:effectRef idx="3">
            <a:schemeClr val="accent5">
              <a:hueOff val="36313"/>
              <a:satOff val="12226"/>
              <a:lumOff val="274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080" tIns="136080" rIns="136080" bIns="136080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Tribal Connections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C11157D-C51D-2C0A-2055-A72A1299E53E}"/>
              </a:ext>
            </a:extLst>
          </p:cNvPr>
          <p:cNvSpPr/>
          <p:nvPr/>
        </p:nvSpPr>
        <p:spPr>
          <a:xfrm>
            <a:off x="5151386" y="4355654"/>
            <a:ext cx="6721959" cy="666632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48417"/>
              <a:satOff val="16301"/>
              <a:lumOff val="3659"/>
              <a:alphaOff val="0"/>
            </a:schemeClr>
          </a:fillRef>
          <a:effectRef idx="3">
            <a:schemeClr val="accent5">
              <a:hueOff val="48417"/>
              <a:satOff val="16301"/>
              <a:lumOff val="36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Representatives of Special Populations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2A169B-EAB7-5EF7-5887-E4B0A7C6CA5E}"/>
              </a:ext>
            </a:extLst>
          </p:cNvPr>
          <p:cNvSpPr/>
          <p:nvPr/>
        </p:nvSpPr>
        <p:spPr>
          <a:xfrm>
            <a:off x="5151386" y="5097646"/>
            <a:ext cx="6721959" cy="593190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60522"/>
              <a:satOff val="20377"/>
              <a:lumOff val="4574"/>
              <a:alphaOff val="0"/>
            </a:schemeClr>
          </a:fillRef>
          <a:effectRef idx="3">
            <a:schemeClr val="accent5">
              <a:hueOff val="60522"/>
              <a:satOff val="20377"/>
              <a:lumOff val="457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Center of Excellence Support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F4056C3-5622-77AE-C57C-2FBC2D8FB581}"/>
              </a:ext>
            </a:extLst>
          </p:cNvPr>
          <p:cNvSpPr/>
          <p:nvPr/>
        </p:nvSpPr>
        <p:spPr>
          <a:xfrm>
            <a:off x="5151387" y="5765237"/>
            <a:ext cx="6721959" cy="593190"/>
          </a:xfrm>
          <a:custGeom>
            <a:avLst/>
            <a:gdLst>
              <a:gd name="connsiteX0" fmla="*/ 0 w 6721959"/>
              <a:gd name="connsiteY0" fmla="*/ 98867 h 593190"/>
              <a:gd name="connsiteX1" fmla="*/ 98867 w 6721959"/>
              <a:gd name="connsiteY1" fmla="*/ 0 h 593190"/>
              <a:gd name="connsiteX2" fmla="*/ 6623092 w 6721959"/>
              <a:gd name="connsiteY2" fmla="*/ 0 h 593190"/>
              <a:gd name="connsiteX3" fmla="*/ 6721959 w 6721959"/>
              <a:gd name="connsiteY3" fmla="*/ 98867 h 593190"/>
              <a:gd name="connsiteX4" fmla="*/ 6721959 w 6721959"/>
              <a:gd name="connsiteY4" fmla="*/ 494323 h 593190"/>
              <a:gd name="connsiteX5" fmla="*/ 6623092 w 6721959"/>
              <a:gd name="connsiteY5" fmla="*/ 593190 h 593190"/>
              <a:gd name="connsiteX6" fmla="*/ 98867 w 6721959"/>
              <a:gd name="connsiteY6" fmla="*/ 593190 h 593190"/>
              <a:gd name="connsiteX7" fmla="*/ 0 w 6721959"/>
              <a:gd name="connsiteY7" fmla="*/ 494323 h 593190"/>
              <a:gd name="connsiteX8" fmla="*/ 0 w 6721959"/>
              <a:gd name="connsiteY8" fmla="*/ 98867 h 59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959" h="593190">
                <a:moveTo>
                  <a:pt x="0" y="98867"/>
                </a:moveTo>
                <a:cubicBezTo>
                  <a:pt x="0" y="44264"/>
                  <a:pt x="44264" y="0"/>
                  <a:pt x="98867" y="0"/>
                </a:cubicBezTo>
                <a:lnTo>
                  <a:pt x="6623092" y="0"/>
                </a:lnTo>
                <a:cubicBezTo>
                  <a:pt x="6677695" y="0"/>
                  <a:pt x="6721959" y="44264"/>
                  <a:pt x="6721959" y="98867"/>
                </a:cubicBezTo>
                <a:lnTo>
                  <a:pt x="6721959" y="494323"/>
                </a:lnTo>
                <a:cubicBezTo>
                  <a:pt x="6721959" y="548926"/>
                  <a:pt x="6677695" y="593190"/>
                  <a:pt x="6623092" y="593190"/>
                </a:cubicBezTo>
                <a:lnTo>
                  <a:pt x="98867" y="593190"/>
                </a:lnTo>
                <a:cubicBezTo>
                  <a:pt x="44264" y="593190"/>
                  <a:pt x="0" y="548926"/>
                  <a:pt x="0" y="494323"/>
                </a:cubicBezTo>
                <a:lnTo>
                  <a:pt x="0" y="9886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72626"/>
              <a:satOff val="24452"/>
              <a:lumOff val="5489"/>
              <a:alphaOff val="0"/>
            </a:schemeClr>
          </a:fillRef>
          <a:effectRef idx="3">
            <a:schemeClr val="accent5">
              <a:hueOff val="72626"/>
              <a:satOff val="24452"/>
              <a:lumOff val="54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7" tIns="128017" rIns="128017" bIns="128017" numCol="1" spcCol="1270" anchor="ctr" anchorCtr="0">
            <a:noAutofit/>
          </a:bodyPr>
          <a:lstStyle/>
          <a:p>
            <a:pPr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Stakeholders and Partners</a:t>
            </a:r>
            <a:endParaRPr lang="en-US" sz="2600" kern="1200" dirty="0"/>
          </a:p>
        </p:txBody>
      </p:sp>
      <p:pic>
        <p:nvPicPr>
          <p:cNvPr id="7" name="Graphic 6" descr="Thought with solid fill">
            <a:extLst>
              <a:ext uri="{FF2B5EF4-FFF2-40B4-BE49-F238E27FC236}">
                <a16:creationId xmlns:a16="http://schemas.microsoft.com/office/drawing/2014/main" id="{BB4327FD-7363-F254-F44E-1B3DD11C4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8659" y="2901626"/>
            <a:ext cx="3137254" cy="31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3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Stakeholders and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00A-A97F-A3B4-F776-B74B098C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dirty="0"/>
              <a:t>Stakeholder Verification (CLNA or </a:t>
            </a:r>
            <a:r>
              <a:rPr lang="en-US" dirty="0">
                <a:hlinkClick r:id="rId3"/>
              </a:rPr>
              <a:t>excel form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Diverse body of stakeholders/partners</a:t>
            </a:r>
          </a:p>
          <a:p>
            <a:pPr>
              <a:lnSpc>
                <a:spcPct val="150000"/>
              </a:lnSpc>
            </a:pPr>
            <a:r>
              <a:rPr lang="en-US" dirty="0"/>
              <a:t>Consult on an ongoing basis</a:t>
            </a:r>
          </a:p>
          <a:p>
            <a:pPr>
              <a:lnSpc>
                <a:spcPct val="150000"/>
              </a:lnSpc>
            </a:pPr>
            <a:r>
              <a:rPr lang="en-US" dirty="0"/>
              <a:t>College must store Evidence of Engagement for 3 years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of 2 representatives from each category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Stakeholders and partners-Categories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00A-A97F-A3B4-F776-B74B098C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Secondary CTE representation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Post-Secondary CTE representation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Workforce, Industry, and Business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Students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Representatives of Special Populations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Representatives serving Out-of-school, At-risk, or Homeless Youth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Representatives from Tribal Organizations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4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Stakeholders and partners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00A-A97F-A3B4-F776-B74B098C9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179674"/>
            <a:ext cx="11115967" cy="3992527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Advisory Committee Member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Basic Education for Adults/Title II WIOA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Economic Development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Local Business and Industry Representative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Local Workforce Development Area Representative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Postsecondary Administrator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Stakeholders and partners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00A-A97F-A3B4-F776-B74B098C9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179674"/>
            <a:ext cx="11115967" cy="3992527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Postsecondary Career Counseling and Advising Professionals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Postsecondary CTE Faculty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Representatives of Indian Tribes and Tribal Organizations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Representatives of Special Populations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Secondary Administrator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Secondary Career and Guidance Counselor or Counselor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CF0D-CB78-EFFE-4035-7A351A6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Stakeholders and partners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600A-A97F-A3B4-F776-B74B098C9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222205"/>
            <a:ext cx="11115967" cy="3949996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Secondary CTE Administrator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Secondary CTE Educator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Secondary Instructional Support/Paraprofessionals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Student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Youth/Adult Corrections Education Representative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Other Relevant Stakeholders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B6A50-076F-0AD5-EE1C-35456CE0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Contact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dirty="0"/>
              <a:t>Bill Belden, Policy Associate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wbelden@sbctc.edu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Kimberly Ingram, Program Administrator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kingram@sbctc.edu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302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8FFB89-CD0A-4600-B5B7-284311B06406}" vid="{A645EE94-F025-4290-8BAC-E89C32ADF8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685A0BC49EE0488C1DBDC291576BA0" ma:contentTypeVersion="16" ma:contentTypeDescription="Create a new document." ma:contentTypeScope="" ma:versionID="9cae1521b7e698ea89f8c9587c1e0ddd">
  <xsd:schema xmlns:xsd="http://www.w3.org/2001/XMLSchema" xmlns:xs="http://www.w3.org/2001/XMLSchema" xmlns:p="http://schemas.microsoft.com/office/2006/metadata/properties" xmlns:ns3="93a8054d-f771-420c-a31d-be004cb1017c" xmlns:ns4="9356501e-7ed8-47e9-af55-f6421fb2bac0" targetNamespace="http://schemas.microsoft.com/office/2006/metadata/properties" ma:root="true" ma:fieldsID="3df4b94492a39e3ad248701ca8bf47cb" ns3:_="" ns4:_="">
    <xsd:import namespace="93a8054d-f771-420c-a31d-be004cb1017c"/>
    <xsd:import namespace="9356501e-7ed8-47e9-af55-f6421fb2ba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8054d-f771-420c-a31d-be004cb10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6501e-7ed8-47e9-af55-f6421fb2ba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a8054d-f771-420c-a31d-be004cb1017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0EF375-A780-4515-BC76-ED3BF5D2B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a8054d-f771-420c-a31d-be004cb1017c"/>
    <ds:schemaRef ds:uri="9356501e-7ed8-47e9-af55-f6421fb2b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001794-3159-410A-BE63-B6D978EA5387}">
  <ds:schemaRefs>
    <ds:schemaRef ds:uri="http://purl.org/dc/elements/1.1/"/>
    <ds:schemaRef ds:uri="http://purl.org/dc/dcmitype/"/>
    <ds:schemaRef ds:uri="93a8054d-f771-420c-a31d-be004cb1017c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356501e-7ed8-47e9-af55-f6421fb2bac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58A4A28-0742-4F66-9858-83827B4022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3072</TotalTime>
  <Words>343</Words>
  <Application>Microsoft Office PowerPoint</Application>
  <PresentationFormat>Widescreen</PresentationFormat>
  <Paragraphs>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Segoe UI</vt:lpstr>
      <vt:lpstr>Office Theme</vt:lpstr>
      <vt:lpstr>Perkins Information and Updates </vt:lpstr>
      <vt:lpstr>Registration questions</vt:lpstr>
      <vt:lpstr>Stakeholders and partners</vt:lpstr>
      <vt:lpstr>Stakeholders and partners-Categories</vt:lpstr>
      <vt:lpstr>Stakeholders and partners (1/3)</vt:lpstr>
      <vt:lpstr>Stakeholders and partners (2/3)</vt:lpstr>
      <vt:lpstr>Stakeholders and partners (3/3)</vt:lpstr>
      <vt:lpstr>Questions &amp;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Ingram</dc:creator>
  <cp:lastModifiedBy>Kimberly Ingram</cp:lastModifiedBy>
  <cp:revision>9</cp:revision>
  <dcterms:created xsi:type="dcterms:W3CDTF">2023-04-26T15:31:34Z</dcterms:created>
  <dcterms:modified xsi:type="dcterms:W3CDTF">2023-10-12T18:03:24Z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0x01010082685A0BC49EE0488C1DBDC291576BA0</vt:lpwstr>
  </property>
</Properties>
</file>