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22"/>
  </p:notesMasterIdLst>
  <p:handoutMasterIdLst>
    <p:handoutMasterId r:id="rId23"/>
  </p:handoutMasterIdLst>
  <p:sldIdLst>
    <p:sldId id="259" r:id="rId5"/>
    <p:sldId id="344" r:id="rId6"/>
    <p:sldId id="337" r:id="rId7"/>
    <p:sldId id="347" r:id="rId8"/>
    <p:sldId id="356" r:id="rId9"/>
    <p:sldId id="340" r:id="rId10"/>
    <p:sldId id="389" r:id="rId11"/>
    <p:sldId id="355" r:id="rId12"/>
    <p:sldId id="390" r:id="rId13"/>
    <p:sldId id="395" r:id="rId14"/>
    <p:sldId id="394" r:id="rId15"/>
    <p:sldId id="370" r:id="rId16"/>
    <p:sldId id="358" r:id="rId17"/>
    <p:sldId id="382" r:id="rId18"/>
    <p:sldId id="360" r:id="rId19"/>
    <p:sldId id="384" r:id="rId20"/>
    <p:sldId id="371" r:id="rId2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000000"/>
    <a:srgbClr val="C3C6C8"/>
    <a:srgbClr val="65CBC9"/>
    <a:srgbClr val="FE9700"/>
    <a:srgbClr val="0071CE"/>
    <a:srgbClr val="00C18B"/>
    <a:srgbClr val="E6E6E6"/>
    <a:srgbClr val="F4CD00"/>
    <a:srgbClr val="FFB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23AA3E-D9E5-B51F-1220-4FF0A6A89586}" v="559" dt="2024-04-30T17:05:21.691"/>
    <p1510:client id="{762E5BAE-35DB-D9C2-86FF-A3053E94F6E0}" v="34" dt="2024-04-29T23:36:09.271"/>
    <p1510:client id="{773B74AD-FE27-A3A4-D00E-367326ED5EC6}" v="417" dt="2024-05-01T21:38:42.726"/>
    <p1510:client id="{CDB1400F-D305-E16B-456E-0FAB0759C457}" v="209" dt="2024-05-01T21:09:11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by Means" userId="S::smeans@sbctc.edu::a4a79399-7eb7-47cf-9a56-afcf9debb504" providerId="AD" clId="Web-{F9237CB8-FB90-E93F-A34C-486FAE1A3287}"/>
    <pc:docChg chg="modSld">
      <pc:chgData name="Shelby Means" userId="S::smeans@sbctc.edu::a4a79399-7eb7-47cf-9a56-afcf9debb504" providerId="AD" clId="Web-{F9237CB8-FB90-E93F-A34C-486FAE1A3287}" dt="2024-04-22T22:55:17.487" v="396" actId="20577"/>
      <pc:docMkLst>
        <pc:docMk/>
      </pc:docMkLst>
      <pc:sldChg chg="modSp">
        <pc:chgData name="Shelby Means" userId="S::smeans@sbctc.edu::a4a79399-7eb7-47cf-9a56-afcf9debb504" providerId="AD" clId="Web-{F9237CB8-FB90-E93F-A34C-486FAE1A3287}" dt="2024-04-22T22:55:17.487" v="396" actId="20577"/>
        <pc:sldMkLst>
          <pc:docMk/>
          <pc:sldMk cId="3383783204" sldId="370"/>
        </pc:sldMkLst>
        <pc:spChg chg="mod">
          <ac:chgData name="Shelby Means" userId="S::smeans@sbctc.edu::a4a79399-7eb7-47cf-9a56-afcf9debb504" providerId="AD" clId="Web-{F9237CB8-FB90-E93F-A34C-486FAE1A3287}" dt="2024-04-22T22:55:17.487" v="396" actId="20577"/>
          <ac:spMkLst>
            <pc:docMk/>
            <pc:sldMk cId="3383783204" sldId="370"/>
            <ac:spMk id="3" creationId="{00000000-0000-0000-0000-000000000000}"/>
          </ac:spMkLst>
        </pc:spChg>
      </pc:sldChg>
    </pc:docChg>
  </pc:docChgLst>
  <pc:docChgLst>
    <pc:chgData name="Anna Nikolaeva Olson" userId="S::anikolaeva@sbctc.edu::9c34030c-d5f9-4bd2-bcad-b0bcec1b459a" providerId="AD" clId="Web-{773B74AD-FE27-A3A4-D00E-367326ED5EC6}"/>
    <pc:docChg chg="modSld">
      <pc:chgData name="Anna Nikolaeva Olson" userId="S::anikolaeva@sbctc.edu::9c34030c-d5f9-4bd2-bcad-b0bcec1b459a" providerId="AD" clId="Web-{773B74AD-FE27-A3A4-D00E-367326ED5EC6}" dt="2024-05-01T21:38:42.726" v="415" actId="20577"/>
      <pc:docMkLst>
        <pc:docMk/>
      </pc:docMkLst>
      <pc:sldChg chg="addSp delSp modSp">
        <pc:chgData name="Anna Nikolaeva Olson" userId="S::anikolaeva@sbctc.edu::9c34030c-d5f9-4bd2-bcad-b0bcec1b459a" providerId="AD" clId="Web-{773B74AD-FE27-A3A4-D00E-367326ED5EC6}" dt="2024-05-01T21:38:42.726" v="415" actId="20577"/>
        <pc:sldMkLst>
          <pc:docMk/>
          <pc:sldMk cId="3409449564" sldId="382"/>
        </pc:sldMkLst>
        <pc:spChg chg="mod">
          <ac:chgData name="Anna Nikolaeva Olson" userId="S::anikolaeva@sbctc.edu::9c34030c-d5f9-4bd2-bcad-b0bcec1b459a" providerId="AD" clId="Web-{773B74AD-FE27-A3A4-D00E-367326ED5EC6}" dt="2024-05-01T21:38:42.726" v="415" actId="20577"/>
          <ac:spMkLst>
            <pc:docMk/>
            <pc:sldMk cId="3409449564" sldId="382"/>
            <ac:spMk id="6" creationId="{D32BE89A-1B2D-0C4A-B762-CCB4E89F7D28}"/>
          </ac:spMkLst>
        </pc:spChg>
        <pc:graphicFrameChg chg="add del mod">
          <ac:chgData name="Anna Nikolaeva Olson" userId="S::anikolaeva@sbctc.edu::9c34030c-d5f9-4bd2-bcad-b0bcec1b459a" providerId="AD" clId="Web-{773B74AD-FE27-A3A4-D00E-367326ED5EC6}" dt="2024-04-30T17:35:16.027" v="302"/>
          <ac:graphicFrameMkLst>
            <pc:docMk/>
            <pc:sldMk cId="3409449564" sldId="382"/>
            <ac:graphicFrameMk id="5" creationId="{D7A6F173-28EF-6983-680B-2876A7099401}"/>
          </ac:graphicFrameMkLst>
        </pc:graphicFrameChg>
      </pc:sldChg>
    </pc:docChg>
  </pc:docChgLst>
  <pc:docChgLst>
    <pc:chgData name="Genevieve Howard" userId="S::ghoward@sbctc.edu::4ab22cc7-ab2e-4640-9d0c-62dc461fe944" providerId="AD" clId="Web-{762E5BAE-35DB-D9C2-86FF-A3053E94F6E0}"/>
    <pc:docChg chg="modSld">
      <pc:chgData name="Genevieve Howard" userId="S::ghoward@sbctc.edu::4ab22cc7-ab2e-4640-9d0c-62dc461fe944" providerId="AD" clId="Web-{762E5BAE-35DB-D9C2-86FF-A3053E94F6E0}" dt="2024-04-29T23:36:03.505" v="32" actId="20577"/>
      <pc:docMkLst>
        <pc:docMk/>
      </pc:docMkLst>
      <pc:sldChg chg="modSp">
        <pc:chgData name="Genevieve Howard" userId="S::ghoward@sbctc.edu::4ab22cc7-ab2e-4640-9d0c-62dc461fe944" providerId="AD" clId="Web-{762E5BAE-35DB-D9C2-86FF-A3053E94F6E0}" dt="2024-04-29T23:36:03.505" v="32" actId="20577"/>
        <pc:sldMkLst>
          <pc:docMk/>
          <pc:sldMk cId="3518913080" sldId="384"/>
        </pc:sldMkLst>
        <pc:spChg chg="mod">
          <ac:chgData name="Genevieve Howard" userId="S::ghoward@sbctc.edu::4ab22cc7-ab2e-4640-9d0c-62dc461fe944" providerId="AD" clId="Web-{762E5BAE-35DB-D9C2-86FF-A3053E94F6E0}" dt="2024-04-29T23:36:03.505" v="32" actId="20577"/>
          <ac:spMkLst>
            <pc:docMk/>
            <pc:sldMk cId="3518913080" sldId="384"/>
            <ac:spMk id="6" creationId="{D32BE89A-1B2D-0C4A-B762-CCB4E89F7D28}"/>
          </ac:spMkLst>
        </pc:spChg>
      </pc:sldChg>
    </pc:docChg>
  </pc:docChgLst>
  <pc:docChgLst>
    <pc:chgData name="Kimberly Ingram" userId="S::kingram@sbctc.edu::f52c1617-9f2c-4a08-9f9e-3a7d4abb7177" providerId="AD" clId="Web-{86786CA3-AA50-E533-1D42-0507C99751FE}"/>
    <pc:docChg chg="modSld">
      <pc:chgData name="Kimberly Ingram" userId="S::kingram@sbctc.edu::f52c1617-9f2c-4a08-9f9e-3a7d4abb7177" providerId="AD" clId="Web-{86786CA3-AA50-E533-1D42-0507C99751FE}" dt="2024-04-29T15:44:22.504" v="85"/>
      <pc:docMkLst>
        <pc:docMk/>
      </pc:docMkLst>
      <pc:sldChg chg="modSp">
        <pc:chgData name="Kimberly Ingram" userId="S::kingram@sbctc.edu::f52c1617-9f2c-4a08-9f9e-3a7d4abb7177" providerId="AD" clId="Web-{86786CA3-AA50-E533-1D42-0507C99751FE}" dt="2024-04-29T15:40:36.200" v="15" actId="20577"/>
        <pc:sldMkLst>
          <pc:docMk/>
          <pc:sldMk cId="1701068401" sldId="390"/>
        </pc:sldMkLst>
        <pc:spChg chg="mod">
          <ac:chgData name="Kimberly Ingram" userId="S::kingram@sbctc.edu::f52c1617-9f2c-4a08-9f9e-3a7d4abb7177" providerId="AD" clId="Web-{86786CA3-AA50-E533-1D42-0507C99751FE}" dt="2024-04-29T15:40:36.200" v="15" actId="20577"/>
          <ac:spMkLst>
            <pc:docMk/>
            <pc:sldMk cId="1701068401" sldId="390"/>
            <ac:spMk id="6" creationId="{D32BE89A-1B2D-0C4A-B762-CCB4E89F7D28}"/>
          </ac:spMkLst>
        </pc:spChg>
      </pc:sldChg>
      <pc:sldChg chg="modSp modNotes">
        <pc:chgData name="Kimberly Ingram" userId="S::kingram@sbctc.edu::f52c1617-9f2c-4a08-9f9e-3a7d4abb7177" providerId="AD" clId="Web-{86786CA3-AA50-E533-1D42-0507C99751FE}" dt="2024-04-29T15:43:05.908" v="77"/>
        <pc:sldMkLst>
          <pc:docMk/>
          <pc:sldMk cId="2558697263" sldId="393"/>
        </pc:sldMkLst>
        <pc:spChg chg="mod">
          <ac:chgData name="Kimberly Ingram" userId="S::kingram@sbctc.edu::f52c1617-9f2c-4a08-9f9e-3a7d4abb7177" providerId="AD" clId="Web-{86786CA3-AA50-E533-1D42-0507C99751FE}" dt="2024-04-29T15:42:44.610" v="72" actId="20577"/>
          <ac:spMkLst>
            <pc:docMk/>
            <pc:sldMk cId="2558697263" sldId="393"/>
            <ac:spMk id="6" creationId="{D32BE89A-1B2D-0C4A-B762-CCB4E89F7D28}"/>
          </ac:spMkLst>
        </pc:spChg>
      </pc:sldChg>
      <pc:sldChg chg="modSp modNotes">
        <pc:chgData name="Kimberly Ingram" userId="S::kingram@sbctc.edu::f52c1617-9f2c-4a08-9f9e-3a7d4abb7177" providerId="AD" clId="Web-{86786CA3-AA50-E533-1D42-0507C99751FE}" dt="2024-04-29T15:44:22.504" v="85"/>
        <pc:sldMkLst>
          <pc:docMk/>
          <pc:sldMk cId="2570182735" sldId="395"/>
        </pc:sldMkLst>
        <pc:spChg chg="mod">
          <ac:chgData name="Kimberly Ingram" userId="S::kingram@sbctc.edu::f52c1617-9f2c-4a08-9f9e-3a7d4abb7177" providerId="AD" clId="Web-{86786CA3-AA50-E533-1D42-0507C99751FE}" dt="2024-04-29T15:42:37.829" v="70" actId="20577"/>
          <ac:spMkLst>
            <pc:docMk/>
            <pc:sldMk cId="2570182735" sldId="395"/>
            <ac:spMk id="2" creationId="{3F9DD2B8-8893-BB8D-8A51-54150E8A8ACD}"/>
          </ac:spMkLst>
        </pc:spChg>
      </pc:sldChg>
    </pc:docChg>
  </pc:docChgLst>
  <pc:docChgLst>
    <pc:chgData name="William Belden" userId="S::wbelden@sbctc.edu::bc4b5dc7-8207-46ac-b5ce-0e58659641bb" providerId="AD" clId="Web-{CDB1400F-D305-E16B-456E-0FAB0759C457}"/>
    <pc:docChg chg="delSld modSld">
      <pc:chgData name="William Belden" userId="S::wbelden@sbctc.edu::bc4b5dc7-8207-46ac-b5ce-0e58659641bb" providerId="AD" clId="Web-{CDB1400F-D305-E16B-456E-0FAB0759C457}" dt="2024-05-01T21:09:11.949" v="202" actId="14100"/>
      <pc:docMkLst>
        <pc:docMk/>
      </pc:docMkLst>
      <pc:sldChg chg="modSp">
        <pc:chgData name="William Belden" userId="S::wbelden@sbctc.edu::bc4b5dc7-8207-46ac-b5ce-0e58659641bb" providerId="AD" clId="Web-{CDB1400F-D305-E16B-456E-0FAB0759C457}" dt="2024-05-01T20:38:07.859" v="23" actId="20577"/>
        <pc:sldMkLst>
          <pc:docMk/>
          <pc:sldMk cId="2370290682" sldId="337"/>
        </pc:sldMkLst>
        <pc:spChg chg="mod">
          <ac:chgData name="William Belden" userId="S::wbelden@sbctc.edu::bc4b5dc7-8207-46ac-b5ce-0e58659641bb" providerId="AD" clId="Web-{CDB1400F-D305-E16B-456E-0FAB0759C457}" dt="2024-05-01T20:38:07.859" v="23" actId="20577"/>
          <ac:spMkLst>
            <pc:docMk/>
            <pc:sldMk cId="2370290682" sldId="337"/>
            <ac:spMk id="4" creationId="{00000000-0000-0000-0000-000000000000}"/>
          </ac:spMkLst>
        </pc:spChg>
        <pc:spChg chg="mod">
          <ac:chgData name="William Belden" userId="S::wbelden@sbctc.edu::bc4b5dc7-8207-46ac-b5ce-0e58659641bb" providerId="AD" clId="Web-{CDB1400F-D305-E16B-456E-0FAB0759C457}" dt="2024-05-01T20:38:03.875" v="22" actId="20577"/>
          <ac:spMkLst>
            <pc:docMk/>
            <pc:sldMk cId="2370290682" sldId="337"/>
            <ac:spMk id="6" creationId="{00000000-0000-0000-0000-000000000000}"/>
          </ac:spMkLst>
        </pc:spChg>
      </pc:sldChg>
      <pc:sldChg chg="modSp">
        <pc:chgData name="William Belden" userId="S::wbelden@sbctc.edu::bc4b5dc7-8207-46ac-b5ce-0e58659641bb" providerId="AD" clId="Web-{CDB1400F-D305-E16B-456E-0FAB0759C457}" dt="2024-05-01T20:38:21.125" v="25" actId="14100"/>
        <pc:sldMkLst>
          <pc:docMk/>
          <pc:sldMk cId="2211955489" sldId="347"/>
        </pc:sldMkLst>
        <pc:spChg chg="mod">
          <ac:chgData name="William Belden" userId="S::wbelden@sbctc.edu::bc4b5dc7-8207-46ac-b5ce-0e58659641bb" providerId="AD" clId="Web-{CDB1400F-D305-E16B-456E-0FAB0759C457}" dt="2024-05-01T20:38:21.125" v="25" actId="14100"/>
          <ac:spMkLst>
            <pc:docMk/>
            <pc:sldMk cId="2211955489" sldId="347"/>
            <ac:spMk id="4" creationId="{00000000-0000-0000-0000-000000000000}"/>
          </ac:spMkLst>
        </pc:spChg>
      </pc:sldChg>
      <pc:sldChg chg="modSp">
        <pc:chgData name="William Belden" userId="S::wbelden@sbctc.edu::bc4b5dc7-8207-46ac-b5ce-0e58659641bb" providerId="AD" clId="Web-{CDB1400F-D305-E16B-456E-0FAB0759C457}" dt="2024-05-01T20:57:42.609" v="176" actId="20577"/>
        <pc:sldMkLst>
          <pc:docMk/>
          <pc:sldMk cId="3120184751" sldId="355"/>
        </pc:sldMkLst>
        <pc:spChg chg="mod">
          <ac:chgData name="William Belden" userId="S::wbelden@sbctc.edu::bc4b5dc7-8207-46ac-b5ce-0e58659641bb" providerId="AD" clId="Web-{CDB1400F-D305-E16B-456E-0FAB0759C457}" dt="2024-05-01T20:57:42.609" v="176" actId="20577"/>
          <ac:spMkLst>
            <pc:docMk/>
            <pc:sldMk cId="3120184751" sldId="355"/>
            <ac:spMk id="3" creationId="{01B0B806-200F-4863-920F-16A5FBA1CF1C}"/>
          </ac:spMkLst>
        </pc:spChg>
      </pc:sldChg>
      <pc:sldChg chg="modSp">
        <pc:chgData name="William Belden" userId="S::wbelden@sbctc.edu::bc4b5dc7-8207-46ac-b5ce-0e58659641bb" providerId="AD" clId="Web-{CDB1400F-D305-E16B-456E-0FAB0759C457}" dt="2024-05-01T21:09:11.949" v="202" actId="14100"/>
        <pc:sldMkLst>
          <pc:docMk/>
          <pc:sldMk cId="116592143" sldId="358"/>
        </pc:sldMkLst>
        <pc:spChg chg="mod">
          <ac:chgData name="William Belden" userId="S::wbelden@sbctc.edu::bc4b5dc7-8207-46ac-b5ce-0e58659641bb" providerId="AD" clId="Web-{CDB1400F-D305-E16B-456E-0FAB0759C457}" dt="2024-05-01T21:09:11.949" v="202" actId="14100"/>
          <ac:spMkLst>
            <pc:docMk/>
            <pc:sldMk cId="116592143" sldId="358"/>
            <ac:spMk id="3" creationId="{01B0B806-200F-4863-920F-16A5FBA1CF1C}"/>
          </ac:spMkLst>
        </pc:spChg>
        <pc:graphicFrameChg chg="mod">
          <ac:chgData name="William Belden" userId="S::wbelden@sbctc.edu::bc4b5dc7-8207-46ac-b5ce-0e58659641bb" providerId="AD" clId="Web-{CDB1400F-D305-E16B-456E-0FAB0759C457}" dt="2024-05-01T20:58:18.829" v="182" actId="1076"/>
          <ac:graphicFrameMkLst>
            <pc:docMk/>
            <pc:sldMk cId="116592143" sldId="358"/>
            <ac:graphicFrameMk id="5" creationId="{4A4A4212-F4BE-4268-AFD9-67EDB0FDC5C5}"/>
          </ac:graphicFrameMkLst>
        </pc:graphicFrameChg>
      </pc:sldChg>
      <pc:sldChg chg="modSp">
        <pc:chgData name="William Belden" userId="S::wbelden@sbctc.edu::bc4b5dc7-8207-46ac-b5ce-0e58659641bb" providerId="AD" clId="Web-{CDB1400F-D305-E16B-456E-0FAB0759C457}" dt="2024-05-01T20:59:39.957" v="201" actId="20577"/>
        <pc:sldMkLst>
          <pc:docMk/>
          <pc:sldMk cId="3927431623" sldId="360"/>
        </pc:sldMkLst>
        <pc:spChg chg="mod">
          <ac:chgData name="William Belden" userId="S::wbelden@sbctc.edu::bc4b5dc7-8207-46ac-b5ce-0e58659641bb" providerId="AD" clId="Web-{CDB1400F-D305-E16B-456E-0FAB0759C457}" dt="2024-05-01T20:59:39.957" v="201" actId="20577"/>
          <ac:spMkLst>
            <pc:docMk/>
            <pc:sldMk cId="3927431623" sldId="360"/>
            <ac:spMk id="3" creationId="{01B0B806-200F-4863-920F-16A5FBA1CF1C}"/>
          </ac:spMkLst>
        </pc:spChg>
        <pc:graphicFrameChg chg="mod">
          <ac:chgData name="William Belden" userId="S::wbelden@sbctc.edu::bc4b5dc7-8207-46ac-b5ce-0e58659641bb" providerId="AD" clId="Web-{CDB1400F-D305-E16B-456E-0FAB0759C457}" dt="2024-05-01T20:59:20.425" v="198" actId="1076"/>
          <ac:graphicFrameMkLst>
            <pc:docMk/>
            <pc:sldMk cId="3927431623" sldId="360"/>
            <ac:graphicFrameMk id="5" creationId="{4A4A4212-F4BE-4268-AFD9-67EDB0FDC5C5}"/>
          </ac:graphicFrameMkLst>
        </pc:graphicFrameChg>
      </pc:sldChg>
      <pc:sldChg chg="modSp">
        <pc:chgData name="William Belden" userId="S::wbelden@sbctc.edu::bc4b5dc7-8207-46ac-b5ce-0e58659641bb" providerId="AD" clId="Web-{CDB1400F-D305-E16B-456E-0FAB0759C457}" dt="2024-05-01T20:51:41.642" v="115" actId="14100"/>
        <pc:sldMkLst>
          <pc:docMk/>
          <pc:sldMk cId="3383783204" sldId="370"/>
        </pc:sldMkLst>
        <pc:spChg chg="mod">
          <ac:chgData name="William Belden" userId="S::wbelden@sbctc.edu::bc4b5dc7-8207-46ac-b5ce-0e58659641bb" providerId="AD" clId="Web-{CDB1400F-D305-E16B-456E-0FAB0759C457}" dt="2024-05-01T20:51:41.642" v="115" actId="14100"/>
          <ac:spMkLst>
            <pc:docMk/>
            <pc:sldMk cId="3383783204" sldId="370"/>
            <ac:spMk id="2" creationId="{00000000-0000-0000-0000-000000000000}"/>
          </ac:spMkLst>
        </pc:spChg>
        <pc:spChg chg="mod">
          <ac:chgData name="William Belden" userId="S::wbelden@sbctc.edu::bc4b5dc7-8207-46ac-b5ce-0e58659641bb" providerId="AD" clId="Web-{CDB1400F-D305-E16B-456E-0FAB0759C457}" dt="2024-05-01T20:51:34.594" v="113" actId="14100"/>
          <ac:spMkLst>
            <pc:docMk/>
            <pc:sldMk cId="3383783204" sldId="370"/>
            <ac:spMk id="3" creationId="{00000000-0000-0000-0000-000000000000}"/>
          </ac:spMkLst>
        </pc:spChg>
      </pc:sldChg>
      <pc:sldChg chg="del">
        <pc:chgData name="William Belden" userId="S::wbelden@sbctc.edu::bc4b5dc7-8207-46ac-b5ce-0e58659641bb" providerId="AD" clId="Web-{CDB1400F-D305-E16B-456E-0FAB0759C457}" dt="2024-05-01T20:43:42.638" v="26"/>
        <pc:sldMkLst>
          <pc:docMk/>
          <pc:sldMk cId="910982138" sldId="383"/>
        </pc:sldMkLst>
      </pc:sldChg>
      <pc:sldChg chg="modSp">
        <pc:chgData name="William Belden" userId="S::wbelden@sbctc.edu::bc4b5dc7-8207-46ac-b5ce-0e58659641bb" providerId="AD" clId="Web-{CDB1400F-D305-E16B-456E-0FAB0759C457}" dt="2024-05-01T20:54:53.618" v="147" actId="14100"/>
        <pc:sldMkLst>
          <pc:docMk/>
          <pc:sldMk cId="1701068401" sldId="390"/>
        </pc:sldMkLst>
        <pc:spChg chg="mod">
          <ac:chgData name="William Belden" userId="S::wbelden@sbctc.edu::bc4b5dc7-8207-46ac-b5ce-0e58659641bb" providerId="AD" clId="Web-{CDB1400F-D305-E16B-456E-0FAB0759C457}" dt="2024-05-01T20:54:53.618" v="147" actId="14100"/>
          <ac:spMkLst>
            <pc:docMk/>
            <pc:sldMk cId="1701068401" sldId="390"/>
            <ac:spMk id="2" creationId="{C3C593D2-F6CE-4AE6-8BC5-93686BD3C6EE}"/>
          </ac:spMkLst>
        </pc:spChg>
        <pc:spChg chg="mod">
          <ac:chgData name="William Belden" userId="S::wbelden@sbctc.edu::bc4b5dc7-8207-46ac-b5ce-0e58659641bb" providerId="AD" clId="Web-{CDB1400F-D305-E16B-456E-0FAB0759C457}" dt="2024-05-01T20:54:43.477" v="144" actId="14100"/>
          <ac:spMkLst>
            <pc:docMk/>
            <pc:sldMk cId="1701068401" sldId="390"/>
            <ac:spMk id="6" creationId="{D32BE89A-1B2D-0C4A-B762-CCB4E89F7D28}"/>
          </ac:spMkLst>
        </pc:spChg>
      </pc:sldChg>
      <pc:sldChg chg="del">
        <pc:chgData name="William Belden" userId="S::wbelden@sbctc.edu::bc4b5dc7-8207-46ac-b5ce-0e58659641bb" providerId="AD" clId="Web-{CDB1400F-D305-E16B-456E-0FAB0759C457}" dt="2024-05-01T20:55:03.509" v="148"/>
        <pc:sldMkLst>
          <pc:docMk/>
          <pc:sldMk cId="2558697263" sldId="393"/>
        </pc:sldMkLst>
      </pc:sldChg>
      <pc:sldChg chg="modSp">
        <pc:chgData name="William Belden" userId="S::wbelden@sbctc.edu::bc4b5dc7-8207-46ac-b5ce-0e58659641bb" providerId="AD" clId="Web-{CDB1400F-D305-E16B-456E-0FAB0759C457}" dt="2024-05-01T20:55:31.526" v="156" actId="14100"/>
        <pc:sldMkLst>
          <pc:docMk/>
          <pc:sldMk cId="1321972492" sldId="394"/>
        </pc:sldMkLst>
        <pc:spChg chg="mod">
          <ac:chgData name="William Belden" userId="S::wbelden@sbctc.edu::bc4b5dc7-8207-46ac-b5ce-0e58659641bb" providerId="AD" clId="Web-{CDB1400F-D305-E16B-456E-0FAB0759C457}" dt="2024-05-01T20:55:31.526" v="156" actId="14100"/>
          <ac:spMkLst>
            <pc:docMk/>
            <pc:sldMk cId="1321972492" sldId="394"/>
            <ac:spMk id="2" creationId="{C3C593D2-F6CE-4AE6-8BC5-93686BD3C6EE}"/>
          </ac:spMkLst>
        </pc:spChg>
      </pc:sldChg>
    </pc:docChg>
  </pc:docChgLst>
  <pc:docChgLst>
    <pc:chgData name="Carolyn McKinnon" userId="S::cmckinnon@sbctc.edu::0008fe88-3109-4d8d-87e6-1688b71573cb" providerId="AD" clId="Web-{3323AA3E-D9E5-B51F-1220-4FF0A6A89586}"/>
    <pc:docChg chg="modSld">
      <pc:chgData name="Carolyn McKinnon" userId="S::cmckinnon@sbctc.edu::0008fe88-3109-4d8d-87e6-1688b71573cb" providerId="AD" clId="Web-{3323AA3E-D9E5-B51F-1220-4FF0A6A89586}" dt="2024-04-30T17:05:21.691" v="544" actId="20577"/>
      <pc:docMkLst>
        <pc:docMk/>
      </pc:docMkLst>
      <pc:sldChg chg="modSp">
        <pc:chgData name="Carolyn McKinnon" userId="S::cmckinnon@sbctc.edu::0008fe88-3109-4d8d-87e6-1688b71573cb" providerId="AD" clId="Web-{3323AA3E-D9E5-B51F-1220-4FF0A6A89586}" dt="2024-04-30T17:03:31.767" v="451" actId="14100"/>
        <pc:sldMkLst>
          <pc:docMk/>
          <pc:sldMk cId="4128186094" sldId="340"/>
        </pc:sldMkLst>
        <pc:spChg chg="mod">
          <ac:chgData name="Carolyn McKinnon" userId="S::cmckinnon@sbctc.edu::0008fe88-3109-4d8d-87e6-1688b71573cb" providerId="AD" clId="Web-{3323AA3E-D9E5-B51F-1220-4FF0A6A89586}" dt="2024-04-30T17:03:31.767" v="451" actId="14100"/>
          <ac:spMkLst>
            <pc:docMk/>
            <pc:sldMk cId="4128186094" sldId="340"/>
            <ac:spMk id="6" creationId="{D32BE89A-1B2D-0C4A-B762-CCB4E89F7D28}"/>
          </ac:spMkLst>
        </pc:spChg>
      </pc:sldChg>
      <pc:sldChg chg="modSp">
        <pc:chgData name="Carolyn McKinnon" userId="S::cmckinnon@sbctc.edu::0008fe88-3109-4d8d-87e6-1688b71573cb" providerId="AD" clId="Web-{3323AA3E-D9E5-B51F-1220-4FF0A6A89586}" dt="2024-04-30T17:05:21.691" v="544" actId="20577"/>
        <pc:sldMkLst>
          <pc:docMk/>
          <pc:sldMk cId="2693905807" sldId="356"/>
        </pc:sldMkLst>
        <pc:spChg chg="mod">
          <ac:chgData name="Carolyn McKinnon" userId="S::cmckinnon@sbctc.edu::0008fe88-3109-4d8d-87e6-1688b71573cb" providerId="AD" clId="Web-{3323AA3E-D9E5-B51F-1220-4FF0A6A89586}" dt="2024-04-30T17:05:21.691" v="544" actId="20577"/>
          <ac:spMkLst>
            <pc:docMk/>
            <pc:sldMk cId="2693905807" sldId="356"/>
            <ac:spMk id="3" creationId="{01B0B806-200F-4863-920F-16A5FBA1CF1C}"/>
          </ac:spMkLst>
        </pc:spChg>
        <pc:graphicFrameChg chg="mod modGraphic">
          <ac:chgData name="Carolyn McKinnon" userId="S::cmckinnon@sbctc.edu::0008fe88-3109-4d8d-87e6-1688b71573cb" providerId="AD" clId="Web-{3323AA3E-D9E5-B51F-1220-4FF0A6A89586}" dt="2024-04-30T16:27:05.720" v="17"/>
          <ac:graphicFrameMkLst>
            <pc:docMk/>
            <pc:sldMk cId="2693905807" sldId="356"/>
            <ac:graphicFrameMk id="5" creationId="{4A4A4212-F4BE-4268-AFD9-67EDB0FDC5C5}"/>
          </ac:graphicFrameMkLst>
        </pc:graphicFrameChg>
      </pc:sldChg>
      <pc:sldChg chg="modSp">
        <pc:chgData name="Carolyn McKinnon" userId="S::cmckinnon@sbctc.edu::0008fe88-3109-4d8d-87e6-1688b71573cb" providerId="AD" clId="Web-{3323AA3E-D9E5-B51F-1220-4FF0A6A89586}" dt="2024-04-30T17:00:11.872" v="287" actId="14100"/>
        <pc:sldMkLst>
          <pc:docMk/>
          <pc:sldMk cId="285060924" sldId="389"/>
        </pc:sldMkLst>
        <pc:spChg chg="mod">
          <ac:chgData name="Carolyn McKinnon" userId="S::cmckinnon@sbctc.edu::0008fe88-3109-4d8d-87e6-1688b71573cb" providerId="AD" clId="Web-{3323AA3E-D9E5-B51F-1220-4FF0A6A89586}" dt="2024-04-30T17:00:11.872" v="287" actId="14100"/>
          <ac:spMkLst>
            <pc:docMk/>
            <pc:sldMk cId="285060924" sldId="389"/>
            <ac:spMk id="6" creationId="{D32BE89A-1B2D-0C4A-B762-CCB4E89F7D28}"/>
          </ac:spMkLst>
        </pc:spChg>
      </pc:sldChg>
    </pc:docChg>
  </pc:docChgLst>
  <pc:docChgLst>
    <pc:chgData name="Kimberly Ingram" userId="S::kingram@sbctc.edu::f52c1617-9f2c-4a08-9f9e-3a7d4abb7177" providerId="AD" clId="Web-{8DB56479-4303-D8AE-8D14-B6F5CD9143C5}"/>
    <pc:docChg chg="addSld delSld modSld sldOrd">
      <pc:chgData name="Kimberly Ingram" userId="S::kingram@sbctc.edu::f52c1617-9f2c-4a08-9f9e-3a7d4abb7177" providerId="AD" clId="Web-{8DB56479-4303-D8AE-8D14-B6F5CD9143C5}" dt="2024-04-24T18:07:14.776" v="661" actId="20577"/>
      <pc:docMkLst>
        <pc:docMk/>
      </pc:docMkLst>
      <pc:sldChg chg="ord">
        <pc:chgData name="Kimberly Ingram" userId="S::kingram@sbctc.edu::f52c1617-9f2c-4a08-9f9e-3a7d4abb7177" providerId="AD" clId="Web-{8DB56479-4303-D8AE-8D14-B6F5CD9143C5}" dt="2024-04-24T17:17:26.084" v="367"/>
        <pc:sldMkLst>
          <pc:docMk/>
          <pc:sldMk cId="3409449564" sldId="382"/>
        </pc:sldMkLst>
      </pc:sldChg>
      <pc:sldChg chg="del">
        <pc:chgData name="Kimberly Ingram" userId="S::kingram@sbctc.edu::f52c1617-9f2c-4a08-9f9e-3a7d4abb7177" providerId="AD" clId="Web-{8DB56479-4303-D8AE-8D14-B6F5CD9143C5}" dt="2024-04-24T17:17:10.036" v="365"/>
        <pc:sldMkLst>
          <pc:docMk/>
          <pc:sldMk cId="82107618" sldId="387"/>
        </pc:sldMkLst>
      </pc:sldChg>
      <pc:sldChg chg="modSp">
        <pc:chgData name="Kimberly Ingram" userId="S::kingram@sbctc.edu::f52c1617-9f2c-4a08-9f9e-3a7d4abb7177" providerId="AD" clId="Web-{8DB56479-4303-D8AE-8D14-B6F5CD9143C5}" dt="2024-04-24T17:26:36.603" v="408" actId="20577"/>
        <pc:sldMkLst>
          <pc:docMk/>
          <pc:sldMk cId="1701068401" sldId="390"/>
        </pc:sldMkLst>
        <pc:spChg chg="mod">
          <ac:chgData name="Kimberly Ingram" userId="S::kingram@sbctc.edu::f52c1617-9f2c-4a08-9f9e-3a7d4abb7177" providerId="AD" clId="Web-{8DB56479-4303-D8AE-8D14-B6F5CD9143C5}" dt="2024-04-24T15:45:17.740" v="9" actId="20577"/>
          <ac:spMkLst>
            <pc:docMk/>
            <pc:sldMk cId="1701068401" sldId="390"/>
            <ac:spMk id="2" creationId="{C3C593D2-F6CE-4AE6-8BC5-93686BD3C6EE}"/>
          </ac:spMkLst>
        </pc:spChg>
        <pc:spChg chg="mod">
          <ac:chgData name="Kimberly Ingram" userId="S::kingram@sbctc.edu::f52c1617-9f2c-4a08-9f9e-3a7d4abb7177" providerId="AD" clId="Web-{8DB56479-4303-D8AE-8D14-B6F5CD9143C5}" dt="2024-04-24T17:26:36.603" v="408" actId="20577"/>
          <ac:spMkLst>
            <pc:docMk/>
            <pc:sldMk cId="1701068401" sldId="390"/>
            <ac:spMk id="6" creationId="{D32BE89A-1B2D-0C4A-B762-CCB4E89F7D28}"/>
          </ac:spMkLst>
        </pc:spChg>
      </pc:sldChg>
      <pc:sldChg chg="del">
        <pc:chgData name="Kimberly Ingram" userId="S::kingram@sbctc.edu::f52c1617-9f2c-4a08-9f9e-3a7d4abb7177" providerId="AD" clId="Web-{8DB56479-4303-D8AE-8D14-B6F5CD9143C5}" dt="2024-04-24T17:17:38.350" v="368"/>
        <pc:sldMkLst>
          <pc:docMk/>
          <pc:sldMk cId="4208021324" sldId="391"/>
        </pc:sldMkLst>
      </pc:sldChg>
      <pc:sldChg chg="modSp add replId modNotes">
        <pc:chgData name="Kimberly Ingram" userId="S::kingram@sbctc.edu::f52c1617-9f2c-4a08-9f9e-3a7d4abb7177" providerId="AD" clId="Web-{8DB56479-4303-D8AE-8D14-B6F5CD9143C5}" dt="2024-04-24T18:02:14.314" v="656" actId="20577"/>
        <pc:sldMkLst>
          <pc:docMk/>
          <pc:sldMk cId="2558697263" sldId="393"/>
        </pc:sldMkLst>
        <pc:spChg chg="mod">
          <ac:chgData name="Kimberly Ingram" userId="S::kingram@sbctc.edu::f52c1617-9f2c-4a08-9f9e-3a7d4abb7177" providerId="AD" clId="Web-{8DB56479-4303-D8AE-8D14-B6F5CD9143C5}" dt="2024-04-24T15:45:27.428" v="12" actId="20577"/>
          <ac:spMkLst>
            <pc:docMk/>
            <pc:sldMk cId="2558697263" sldId="393"/>
            <ac:spMk id="2" creationId="{C3C593D2-F6CE-4AE6-8BC5-93686BD3C6EE}"/>
          </ac:spMkLst>
        </pc:spChg>
        <pc:spChg chg="mod">
          <ac:chgData name="Kimberly Ingram" userId="S::kingram@sbctc.edu::f52c1617-9f2c-4a08-9f9e-3a7d4abb7177" providerId="AD" clId="Web-{8DB56479-4303-D8AE-8D14-B6F5CD9143C5}" dt="2024-04-24T18:02:14.314" v="656" actId="20577"/>
          <ac:spMkLst>
            <pc:docMk/>
            <pc:sldMk cId="2558697263" sldId="393"/>
            <ac:spMk id="6" creationId="{D32BE89A-1B2D-0C4A-B762-CCB4E89F7D28}"/>
          </ac:spMkLst>
        </pc:spChg>
      </pc:sldChg>
      <pc:sldChg chg="modSp add replId">
        <pc:chgData name="Kimberly Ingram" userId="S::kingram@sbctc.edu::f52c1617-9f2c-4a08-9f9e-3a7d4abb7177" providerId="AD" clId="Web-{8DB56479-4303-D8AE-8D14-B6F5CD9143C5}" dt="2024-04-24T17:16:30.285" v="364" actId="20577"/>
        <pc:sldMkLst>
          <pc:docMk/>
          <pc:sldMk cId="1321972492" sldId="394"/>
        </pc:sldMkLst>
        <pc:spChg chg="mod">
          <ac:chgData name="Kimberly Ingram" userId="S::kingram@sbctc.edu::f52c1617-9f2c-4a08-9f9e-3a7d4abb7177" providerId="AD" clId="Web-{8DB56479-4303-D8AE-8D14-B6F5CD9143C5}" dt="2024-04-24T15:46:00.149" v="21" actId="20577"/>
          <ac:spMkLst>
            <pc:docMk/>
            <pc:sldMk cId="1321972492" sldId="394"/>
            <ac:spMk id="2" creationId="{C3C593D2-F6CE-4AE6-8BC5-93686BD3C6EE}"/>
          </ac:spMkLst>
        </pc:spChg>
        <pc:spChg chg="mod">
          <ac:chgData name="Kimberly Ingram" userId="S::kingram@sbctc.edu::f52c1617-9f2c-4a08-9f9e-3a7d4abb7177" providerId="AD" clId="Web-{8DB56479-4303-D8AE-8D14-B6F5CD9143C5}" dt="2024-04-24T17:16:30.285" v="364" actId="20577"/>
          <ac:spMkLst>
            <pc:docMk/>
            <pc:sldMk cId="1321972492" sldId="394"/>
            <ac:spMk id="6" creationId="{D32BE89A-1B2D-0C4A-B762-CCB4E89F7D28}"/>
          </ac:spMkLst>
        </pc:spChg>
      </pc:sldChg>
      <pc:sldChg chg="add del replId">
        <pc:chgData name="Kimberly Ingram" userId="S::kingram@sbctc.edu::f52c1617-9f2c-4a08-9f9e-3a7d4abb7177" providerId="AD" clId="Web-{8DB56479-4303-D8AE-8D14-B6F5CD9143C5}" dt="2024-04-24T15:57:08.169" v="220"/>
        <pc:sldMkLst>
          <pc:docMk/>
          <pc:sldMk cId="93039996" sldId="395"/>
        </pc:sldMkLst>
      </pc:sldChg>
      <pc:sldChg chg="addSp delSp modSp new">
        <pc:chgData name="Kimberly Ingram" userId="S::kingram@sbctc.edu::f52c1617-9f2c-4a08-9f9e-3a7d4abb7177" providerId="AD" clId="Web-{8DB56479-4303-D8AE-8D14-B6F5CD9143C5}" dt="2024-04-24T18:07:14.776" v="661" actId="20577"/>
        <pc:sldMkLst>
          <pc:docMk/>
          <pc:sldMk cId="2570182735" sldId="395"/>
        </pc:sldMkLst>
        <pc:spChg chg="mod">
          <ac:chgData name="Kimberly Ingram" userId="S::kingram@sbctc.edu::f52c1617-9f2c-4a08-9f9e-3a7d4abb7177" providerId="AD" clId="Web-{8DB56479-4303-D8AE-8D14-B6F5CD9143C5}" dt="2024-04-24T18:07:14.776" v="661" actId="20577"/>
          <ac:spMkLst>
            <pc:docMk/>
            <pc:sldMk cId="2570182735" sldId="395"/>
            <ac:spMk id="2" creationId="{3F9DD2B8-8893-BB8D-8A51-54150E8A8ACD}"/>
          </ac:spMkLst>
        </pc:spChg>
        <pc:spChg chg="del">
          <ac:chgData name="Kimberly Ingram" userId="S::kingram@sbctc.edu::f52c1617-9f2c-4a08-9f9e-3a7d4abb7177" providerId="AD" clId="Web-{8DB56479-4303-D8AE-8D14-B6F5CD9143C5}" dt="2024-04-24T17:39:29.178" v="560"/>
          <ac:spMkLst>
            <pc:docMk/>
            <pc:sldMk cId="2570182735" sldId="395"/>
            <ac:spMk id="3" creationId="{EE6746AA-6FBF-C515-FBC9-2A8A85680009}"/>
          </ac:spMkLst>
        </pc:spChg>
        <pc:spChg chg="add del mod">
          <ac:chgData name="Kimberly Ingram" userId="S::kingram@sbctc.edu::f52c1617-9f2c-4a08-9f9e-3a7d4abb7177" providerId="AD" clId="Web-{8DB56479-4303-D8AE-8D14-B6F5CD9143C5}" dt="2024-04-24T18:06:52.822" v="658"/>
          <ac:spMkLst>
            <pc:docMk/>
            <pc:sldMk cId="2570182735" sldId="395"/>
            <ac:spMk id="6" creationId="{6B765A8C-FFF4-8C3A-C606-1582C8CEB820}"/>
          </ac:spMkLst>
        </pc:spChg>
        <pc:picChg chg="add del mod ord">
          <ac:chgData name="Kimberly Ingram" userId="S::kingram@sbctc.edu::f52c1617-9f2c-4a08-9f9e-3a7d4abb7177" providerId="AD" clId="Web-{8DB56479-4303-D8AE-8D14-B6F5CD9143C5}" dt="2024-04-24T18:06:52.025" v="657"/>
          <ac:picMkLst>
            <pc:docMk/>
            <pc:sldMk cId="2570182735" sldId="395"/>
            <ac:picMk id="5" creationId="{411CCFEA-195A-D700-E290-079B03D9761E}"/>
          </ac:picMkLst>
        </pc:picChg>
        <pc:picChg chg="add mod ord">
          <ac:chgData name="Kimberly Ingram" userId="S::kingram@sbctc.edu::f52c1617-9f2c-4a08-9f9e-3a7d4abb7177" providerId="AD" clId="Web-{8DB56479-4303-D8AE-8D14-B6F5CD9143C5}" dt="2024-04-24T18:06:58.556" v="659" actId="14100"/>
          <ac:picMkLst>
            <pc:docMk/>
            <pc:sldMk cId="2570182735" sldId="395"/>
            <ac:picMk id="7" creationId="{30AE2069-F03C-3CA5-4B51-4CDACA9AD336}"/>
          </ac:picMkLst>
        </pc:picChg>
      </pc:sldChg>
      <pc:sldChg chg="modSp add del ord replId">
        <pc:chgData name="Kimberly Ingram" userId="S::kingram@sbctc.edu::f52c1617-9f2c-4a08-9f9e-3a7d4abb7177" providerId="AD" clId="Web-{8DB56479-4303-D8AE-8D14-B6F5CD9143C5}" dt="2024-04-24T17:27:28.902" v="418"/>
        <pc:sldMkLst>
          <pc:docMk/>
          <pc:sldMk cId="1749866435" sldId="396"/>
        </pc:sldMkLst>
        <pc:spChg chg="mod">
          <ac:chgData name="Kimberly Ingram" userId="S::kingram@sbctc.edu::f52c1617-9f2c-4a08-9f9e-3a7d4abb7177" providerId="AD" clId="Web-{8DB56479-4303-D8AE-8D14-B6F5CD9143C5}" dt="2024-04-24T15:57:21.654" v="226" actId="20577"/>
          <ac:spMkLst>
            <pc:docMk/>
            <pc:sldMk cId="1749866435" sldId="396"/>
            <ac:spMk id="2" creationId="{C3C593D2-F6CE-4AE6-8BC5-93686BD3C6EE}"/>
          </ac:spMkLst>
        </pc:spChg>
        <pc:spChg chg="mod">
          <ac:chgData name="Kimberly Ingram" userId="S::kingram@sbctc.edu::f52c1617-9f2c-4a08-9f9e-3a7d4abb7177" providerId="AD" clId="Web-{8DB56479-4303-D8AE-8D14-B6F5CD9143C5}" dt="2024-04-24T15:57:53.312" v="245" actId="20577"/>
          <ac:spMkLst>
            <pc:docMk/>
            <pc:sldMk cId="1749866435" sldId="396"/>
            <ac:spMk id="6" creationId="{D32BE89A-1B2D-0C4A-B762-CCB4E89F7D28}"/>
          </ac:spMkLst>
        </pc:spChg>
      </pc:sldChg>
    </pc:docChg>
  </pc:docChgLst>
  <pc:docChgLst>
    <pc:chgData name="William Belden" userId="S::wbelden@sbctc.edu::bc4b5dc7-8207-46ac-b5ce-0e58659641bb" providerId="AD" clId="Web-{6DF5D0E6-B5C1-EECF-A181-C5E3AD1E2FE2}"/>
    <pc:docChg chg="addSld delSld modSld sldOrd">
      <pc:chgData name="William Belden" userId="S::wbelden@sbctc.edu::bc4b5dc7-8207-46ac-b5ce-0e58659641bb" providerId="AD" clId="Web-{6DF5D0E6-B5C1-EECF-A181-C5E3AD1E2FE2}" dt="2024-04-11T22:58:00.692" v="29"/>
      <pc:docMkLst>
        <pc:docMk/>
      </pc:docMkLst>
      <pc:sldChg chg="add del">
        <pc:chgData name="William Belden" userId="S::wbelden@sbctc.edu::bc4b5dc7-8207-46ac-b5ce-0e58659641bb" providerId="AD" clId="Web-{6DF5D0E6-B5C1-EECF-A181-C5E3AD1E2FE2}" dt="2024-04-11T22:53:16.918" v="22"/>
        <pc:sldMkLst>
          <pc:docMk/>
          <pc:sldMk cId="2901042092" sldId="336"/>
        </pc:sldMkLst>
      </pc:sldChg>
      <pc:sldChg chg="modSp">
        <pc:chgData name="William Belden" userId="S::wbelden@sbctc.edu::bc4b5dc7-8207-46ac-b5ce-0e58659641bb" providerId="AD" clId="Web-{6DF5D0E6-B5C1-EECF-A181-C5E3AD1E2FE2}" dt="2024-04-11T22:53:01.480" v="20" actId="20577"/>
        <pc:sldMkLst>
          <pc:docMk/>
          <pc:sldMk cId="4128186094" sldId="340"/>
        </pc:sldMkLst>
        <pc:spChg chg="mod">
          <ac:chgData name="William Belden" userId="S::wbelden@sbctc.edu::bc4b5dc7-8207-46ac-b5ce-0e58659641bb" providerId="AD" clId="Web-{6DF5D0E6-B5C1-EECF-A181-C5E3AD1E2FE2}" dt="2024-04-11T22:53:01.480" v="20" actId="20577"/>
          <ac:spMkLst>
            <pc:docMk/>
            <pc:sldMk cId="4128186094" sldId="340"/>
            <ac:spMk id="6" creationId="{D32BE89A-1B2D-0C4A-B762-CCB4E89F7D28}"/>
          </ac:spMkLst>
        </pc:spChg>
      </pc:sldChg>
      <pc:sldChg chg="ord">
        <pc:chgData name="William Belden" userId="S::wbelden@sbctc.edu::bc4b5dc7-8207-46ac-b5ce-0e58659641bb" providerId="AD" clId="Web-{6DF5D0E6-B5C1-EECF-A181-C5E3AD1E2FE2}" dt="2024-04-11T22:55:39.407" v="23"/>
        <pc:sldMkLst>
          <pc:docMk/>
          <pc:sldMk cId="3120184751" sldId="355"/>
        </pc:sldMkLst>
      </pc:sldChg>
      <pc:sldChg chg="ord">
        <pc:chgData name="William Belden" userId="S::wbelden@sbctc.edu::bc4b5dc7-8207-46ac-b5ce-0e58659641bb" providerId="AD" clId="Web-{6DF5D0E6-B5C1-EECF-A181-C5E3AD1E2FE2}" dt="2024-04-11T22:58:00.692" v="29"/>
        <pc:sldMkLst>
          <pc:docMk/>
          <pc:sldMk cId="3383783204" sldId="370"/>
        </pc:sldMkLst>
      </pc:sldChg>
      <pc:sldChg chg="modSp ord">
        <pc:chgData name="William Belden" userId="S::wbelden@sbctc.edu::bc4b5dc7-8207-46ac-b5ce-0e58659641bb" providerId="AD" clId="Web-{6DF5D0E6-B5C1-EECF-A181-C5E3AD1E2FE2}" dt="2024-04-11T22:57:45.035" v="28"/>
        <pc:sldMkLst>
          <pc:docMk/>
          <pc:sldMk cId="3409449564" sldId="382"/>
        </pc:sldMkLst>
        <pc:spChg chg="mod">
          <ac:chgData name="William Belden" userId="S::wbelden@sbctc.edu::bc4b5dc7-8207-46ac-b5ce-0e58659641bb" providerId="AD" clId="Web-{6DF5D0E6-B5C1-EECF-A181-C5E3AD1E2FE2}" dt="2024-04-11T22:52:57.136" v="13" actId="20577"/>
          <ac:spMkLst>
            <pc:docMk/>
            <pc:sldMk cId="3409449564" sldId="382"/>
            <ac:spMk id="6" creationId="{D32BE89A-1B2D-0C4A-B762-CCB4E89F7D28}"/>
          </ac:spMkLst>
        </pc:spChg>
      </pc:sldChg>
      <pc:sldChg chg="ord">
        <pc:chgData name="William Belden" userId="S::wbelden@sbctc.edu::bc4b5dc7-8207-46ac-b5ce-0e58659641bb" providerId="AD" clId="Web-{6DF5D0E6-B5C1-EECF-A181-C5E3AD1E2FE2}" dt="2024-04-11T22:56:30.283" v="24"/>
        <pc:sldMkLst>
          <pc:docMk/>
          <pc:sldMk cId="910982138" sldId="383"/>
        </pc:sldMkLst>
      </pc:sldChg>
      <pc:sldChg chg="ord">
        <pc:chgData name="William Belden" userId="S::wbelden@sbctc.edu::bc4b5dc7-8207-46ac-b5ce-0e58659641bb" providerId="AD" clId="Web-{6DF5D0E6-B5C1-EECF-A181-C5E3AD1E2FE2}" dt="2024-04-11T22:57:16.269" v="26"/>
        <pc:sldMkLst>
          <pc:docMk/>
          <pc:sldMk cId="82107618" sldId="387"/>
        </pc:sldMkLst>
      </pc:sldChg>
      <pc:sldChg chg="modSp">
        <pc:chgData name="William Belden" userId="S::wbelden@sbctc.edu::bc4b5dc7-8207-46ac-b5ce-0e58659641bb" providerId="AD" clId="Web-{6DF5D0E6-B5C1-EECF-A181-C5E3AD1E2FE2}" dt="2024-04-11T22:52:57.730" v="16" actId="20577"/>
        <pc:sldMkLst>
          <pc:docMk/>
          <pc:sldMk cId="285060924" sldId="389"/>
        </pc:sldMkLst>
        <pc:spChg chg="mod">
          <ac:chgData name="William Belden" userId="S::wbelden@sbctc.edu::bc4b5dc7-8207-46ac-b5ce-0e58659641bb" providerId="AD" clId="Web-{6DF5D0E6-B5C1-EECF-A181-C5E3AD1E2FE2}" dt="2024-04-11T22:52:57.730" v="16" actId="20577"/>
          <ac:spMkLst>
            <pc:docMk/>
            <pc:sldMk cId="285060924" sldId="389"/>
            <ac:spMk id="6" creationId="{D32BE89A-1B2D-0C4A-B762-CCB4E89F7D28}"/>
          </ac:spMkLst>
        </pc:spChg>
      </pc:sldChg>
      <pc:sldChg chg="ord">
        <pc:chgData name="William Belden" userId="S::wbelden@sbctc.edu::bc4b5dc7-8207-46ac-b5ce-0e58659641bb" providerId="AD" clId="Web-{6DF5D0E6-B5C1-EECF-A181-C5E3AD1E2FE2}" dt="2024-04-11T22:56:45.440" v="25"/>
        <pc:sldMkLst>
          <pc:docMk/>
          <pc:sldMk cId="1701068401" sldId="390"/>
        </pc:sldMkLst>
      </pc:sldChg>
      <pc:sldChg chg="ord">
        <pc:chgData name="William Belden" userId="S::wbelden@sbctc.edu::bc4b5dc7-8207-46ac-b5ce-0e58659641bb" providerId="AD" clId="Web-{6DF5D0E6-B5C1-EECF-A181-C5E3AD1E2FE2}" dt="2024-04-11T22:57:37.645" v="27"/>
        <pc:sldMkLst>
          <pc:docMk/>
          <pc:sldMk cId="4208021324" sldId="391"/>
        </pc:sldMkLst>
      </pc:sldChg>
    </pc:docChg>
  </pc:docChgLst>
  <pc:docChgLst>
    <pc:chgData name="Shelby Means" userId="S::smeans@sbctc.edu::a4a79399-7eb7-47cf-9a56-afcf9debb504" providerId="AD" clId="Web-{01E3154D-D8BD-4157-E6E3-EA07A02D8C9C}"/>
    <pc:docChg chg="modSld">
      <pc:chgData name="Shelby Means" userId="S::smeans@sbctc.edu::a4a79399-7eb7-47cf-9a56-afcf9debb504" providerId="AD" clId="Web-{01E3154D-D8BD-4157-E6E3-EA07A02D8C9C}" dt="2024-04-26T15:49:34.706" v="443" actId="20577"/>
      <pc:docMkLst>
        <pc:docMk/>
      </pc:docMkLst>
      <pc:sldChg chg="modSp">
        <pc:chgData name="Shelby Means" userId="S::smeans@sbctc.edu::a4a79399-7eb7-47cf-9a56-afcf9debb504" providerId="AD" clId="Web-{01E3154D-D8BD-4157-E6E3-EA07A02D8C9C}" dt="2024-04-26T15:49:34.706" v="443" actId="20577"/>
        <pc:sldMkLst>
          <pc:docMk/>
          <pc:sldMk cId="3383783204" sldId="370"/>
        </pc:sldMkLst>
        <pc:spChg chg="mod">
          <ac:chgData name="Shelby Means" userId="S::smeans@sbctc.edu::a4a79399-7eb7-47cf-9a56-afcf9debb504" providerId="AD" clId="Web-{01E3154D-D8BD-4157-E6E3-EA07A02D8C9C}" dt="2024-04-26T15:44:24.715" v="399" actId="14100"/>
          <ac:spMkLst>
            <pc:docMk/>
            <pc:sldMk cId="3383783204" sldId="370"/>
            <ac:spMk id="2" creationId="{00000000-0000-0000-0000-000000000000}"/>
          </ac:spMkLst>
        </pc:spChg>
        <pc:spChg chg="mod">
          <ac:chgData name="Shelby Means" userId="S::smeans@sbctc.edu::a4a79399-7eb7-47cf-9a56-afcf9debb504" providerId="AD" clId="Web-{01E3154D-D8BD-4157-E6E3-EA07A02D8C9C}" dt="2024-04-26T15:49:34.706" v="443" actId="20577"/>
          <ac:spMkLst>
            <pc:docMk/>
            <pc:sldMk cId="3383783204" sldId="370"/>
            <ac:spMk id="3" creationId="{00000000-0000-0000-0000-000000000000}"/>
          </ac:spMkLst>
        </pc:spChg>
      </pc:sldChg>
    </pc:docChg>
  </pc:docChgLst>
  <pc:docChgLst>
    <pc:chgData name="Genevieve Howard" userId="S::ghoward@sbctc.edu::4ab22cc7-ab2e-4640-9d0c-62dc461fe944" providerId="AD" clId="Web-{0D681882-B9EF-93AC-9962-AE7B6233D186}"/>
    <pc:docChg chg="delSld modSld sldOrd">
      <pc:chgData name="Genevieve Howard" userId="S::ghoward@sbctc.edu::4ab22cc7-ab2e-4640-9d0c-62dc461fe944" providerId="AD" clId="Web-{0D681882-B9EF-93AC-9962-AE7B6233D186}" dt="2024-04-29T17:50:47.856" v="286" actId="20577"/>
      <pc:docMkLst>
        <pc:docMk/>
      </pc:docMkLst>
      <pc:sldChg chg="modSp">
        <pc:chgData name="Genevieve Howard" userId="S::ghoward@sbctc.edu::4ab22cc7-ab2e-4640-9d0c-62dc461fe944" providerId="AD" clId="Web-{0D681882-B9EF-93AC-9962-AE7B6233D186}" dt="2024-04-29T17:33:23.319" v="1" actId="20577"/>
        <pc:sldMkLst>
          <pc:docMk/>
          <pc:sldMk cId="3927431623" sldId="360"/>
        </pc:sldMkLst>
        <pc:spChg chg="mod">
          <ac:chgData name="Genevieve Howard" userId="S::ghoward@sbctc.edu::4ab22cc7-ab2e-4640-9d0c-62dc461fe944" providerId="AD" clId="Web-{0D681882-B9EF-93AC-9962-AE7B6233D186}" dt="2024-04-29T17:33:23.319" v="1" actId="20577"/>
          <ac:spMkLst>
            <pc:docMk/>
            <pc:sldMk cId="3927431623" sldId="360"/>
            <ac:spMk id="3" creationId="{01B0B806-200F-4863-920F-16A5FBA1CF1C}"/>
          </ac:spMkLst>
        </pc:spChg>
      </pc:sldChg>
      <pc:sldChg chg="ord">
        <pc:chgData name="Genevieve Howard" userId="S::ghoward@sbctc.edu::4ab22cc7-ab2e-4640-9d0c-62dc461fe944" providerId="AD" clId="Web-{0D681882-B9EF-93AC-9962-AE7B6233D186}" dt="2024-04-29T17:50:22.027" v="284"/>
        <pc:sldMkLst>
          <pc:docMk/>
          <pc:sldMk cId="3409449564" sldId="382"/>
        </pc:sldMkLst>
      </pc:sldChg>
      <pc:sldChg chg="modSp">
        <pc:chgData name="Genevieve Howard" userId="S::ghoward@sbctc.edu::4ab22cc7-ab2e-4640-9d0c-62dc461fe944" providerId="AD" clId="Web-{0D681882-B9EF-93AC-9962-AE7B6233D186}" dt="2024-04-29T17:50:47.856" v="286" actId="20577"/>
        <pc:sldMkLst>
          <pc:docMk/>
          <pc:sldMk cId="3518913080" sldId="384"/>
        </pc:sldMkLst>
        <pc:spChg chg="mod">
          <ac:chgData name="Genevieve Howard" userId="S::ghoward@sbctc.edu::4ab22cc7-ab2e-4640-9d0c-62dc461fe944" providerId="AD" clId="Web-{0D681882-B9EF-93AC-9962-AE7B6233D186}" dt="2024-04-29T17:50:47.856" v="286" actId="20577"/>
          <ac:spMkLst>
            <pc:docMk/>
            <pc:sldMk cId="3518913080" sldId="384"/>
            <ac:spMk id="6" creationId="{D32BE89A-1B2D-0C4A-B762-CCB4E89F7D28}"/>
          </ac:spMkLst>
        </pc:spChg>
      </pc:sldChg>
      <pc:sldChg chg="del">
        <pc:chgData name="Genevieve Howard" userId="S::ghoward@sbctc.edu::4ab22cc7-ab2e-4640-9d0c-62dc461fe944" providerId="AD" clId="Web-{0D681882-B9EF-93AC-9962-AE7B6233D186}" dt="2024-04-29T17:33:46.320" v="2"/>
        <pc:sldMkLst>
          <pc:docMk/>
          <pc:sldMk cId="2510989986" sldId="385"/>
        </pc:sldMkLst>
      </pc:sldChg>
      <pc:sldChg chg="modSp del">
        <pc:chgData name="Genevieve Howard" userId="S::ghoward@sbctc.edu::4ab22cc7-ab2e-4640-9d0c-62dc461fe944" providerId="AD" clId="Web-{0D681882-B9EF-93AC-9962-AE7B6233D186}" dt="2024-04-29T17:50:41.371" v="285"/>
        <pc:sldMkLst>
          <pc:docMk/>
          <pc:sldMk cId="358370405" sldId="392"/>
        </pc:sldMkLst>
        <pc:spChg chg="mod">
          <ac:chgData name="Genevieve Howard" userId="S::ghoward@sbctc.edu::4ab22cc7-ab2e-4640-9d0c-62dc461fe944" providerId="AD" clId="Web-{0D681882-B9EF-93AC-9962-AE7B6233D186}" dt="2024-04-29T17:42:42.792" v="147" actId="20577"/>
          <ac:spMkLst>
            <pc:docMk/>
            <pc:sldMk cId="358370405" sldId="392"/>
            <ac:spMk id="6" creationId="{D32BE89A-1B2D-0C4A-B762-CCB4E89F7D2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6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8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0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you have access to see available balance on your college's Perkins Grants? Yes No</a:t>
            </a:r>
          </a:p>
          <a:p>
            <a:r>
              <a:rPr lang="en-US"/>
              <a:t>How often do you review it?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Weekly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Monthly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Quarterly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During 4th Quarter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I don't</a:t>
            </a:r>
            <a:endParaRPr lang="en-US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endParaRPr lang="en-US"/>
          </a:p>
          <a:p>
            <a:pPr marL="171450" indent="-171450">
              <a:buFont typeface="Arial,Sans-Serif"/>
              <a:buChar char="•"/>
            </a:pPr>
            <a:endParaRPr lang="en-US"/>
          </a:p>
          <a:p>
            <a:endParaRPr lang="en-US"/>
          </a:p>
          <a:p>
            <a:r>
              <a:rPr lang="en-US"/>
              <a:t>Did you receive the email notification of your college's Perkins Billing Status in March? Yes No</a:t>
            </a:r>
            <a:endParaRPr lang="en-US">
              <a:cs typeface="Calibri"/>
            </a:endParaRPr>
          </a:p>
          <a:p>
            <a:r>
              <a:rPr lang="en-US"/>
              <a:t>Was it useful? Yes No</a:t>
            </a:r>
            <a:endParaRPr lang="en-US">
              <a:cs typeface="Calibri" panose="020F0502020204030204"/>
            </a:endParaRPr>
          </a:p>
          <a:p>
            <a:endParaRPr lang="en-US"/>
          </a:p>
          <a:p>
            <a:r>
              <a:rPr lang="en-US"/>
              <a:t>Is your college having challenges </a:t>
            </a:r>
            <a:r>
              <a:rPr lang="en-US" b="1" u="sng"/>
              <a:t>spending</a:t>
            </a:r>
            <a:r>
              <a:rPr lang="en-US"/>
              <a:t> grant awards? </a:t>
            </a:r>
          </a:p>
          <a:p>
            <a:r>
              <a:rPr lang="en-US"/>
              <a:t>If so, why?</a:t>
            </a:r>
          </a:p>
          <a:p>
            <a:endParaRPr lang="en-US"/>
          </a:p>
          <a:p>
            <a:r>
              <a:rPr lang="en-US"/>
              <a:t>Is your college having challenges </a:t>
            </a:r>
            <a:r>
              <a:rPr lang="en-US" b="1" u="sng"/>
              <a:t>invoicing</a:t>
            </a:r>
            <a:r>
              <a:rPr lang="en-US"/>
              <a:t> grant awards? </a:t>
            </a:r>
          </a:p>
          <a:p>
            <a:r>
              <a:rPr lang="en-US"/>
              <a:t>If so,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3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4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9" y="3863687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25" b="0" i="0" baseline="0">
                <a:solidFill>
                  <a:srgbClr val="003764"/>
                </a:solidFill>
                <a:latin typeface="+mj-lt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4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764"/>
                </a:solidFill>
              </a:defRPr>
            </a:lvl1pPr>
            <a:lvl2pPr marL="257163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2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200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1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92FB4-D9B6-46D9-A190-13677DEF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481790"/>
            <a:ext cx="8220075" cy="488950"/>
          </a:xfrm>
        </p:spPr>
        <p:txBody>
          <a:bodyPr/>
          <a:lstStyle>
            <a:lvl1pPr>
              <a:defRPr lang="en-US" sz="2025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1488" y="2098675"/>
            <a:ext cx="8220075" cy="4592638"/>
          </a:xfrm>
          <a:prstGeom prst="rect">
            <a:avLst/>
          </a:prstGeom>
        </p:spPr>
        <p:txBody>
          <a:bodyPr/>
          <a:lstStyle>
            <a:lvl1pPr marL="192881" indent="-192881">
              <a:buFont typeface="Arial" panose="020B0604020202020204" pitchFamily="34" charset="0"/>
              <a:buChar char="•"/>
              <a:defRPr sz="135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1pPr>
            <a:lvl2pPr marL="417910" indent="-160735">
              <a:buClr>
                <a:srgbClr val="3E576B"/>
              </a:buClr>
              <a:buFont typeface="Arial" panose="020B0604020202020204" pitchFamily="34" charset="0"/>
              <a:buChar char="•"/>
              <a:defRPr sz="1125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2pPr>
            <a:lvl3pPr marL="675085" indent="-160735">
              <a:buFont typeface="Arial" panose="020B0604020202020204" pitchFamily="34" charset="0"/>
              <a:buChar char="•"/>
              <a:defRPr sz="9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3pPr>
            <a:lvl4pPr>
              <a:defRPr sz="675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4pPr>
            <a:lvl5pPr>
              <a:defRPr sz="675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3235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342900" marR="0" indent="-342900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257163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Always use a Final Slide in order to include the Creative Commons footer language in the presentation.</a:t>
            </a:r>
            <a:br>
              <a:rPr lang="en-US"/>
            </a:br>
            <a:r>
              <a:rPr lang="en-US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500"/>
            <a:ext cx="3784962" cy="17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563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563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12388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5/1/2024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5/1/2024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1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1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F79CB6C7-AD96-437F-A75B-A1987D8D9ACA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6" y="6483928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5/1/2024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9" y="1709746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9" y="4589471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E68BEF8-F67A-4B64-B2F2-CC4AA048128C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2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6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1001848F-E7F6-4E55-B1DE-CC691BBD4F09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5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7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6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2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2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5E48A247-4D0D-4017-954A-CBEE1B524F16}" type="datetime1">
              <a:rPr lang="en-US" smtClean="0"/>
              <a:t>5/1/2024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3F43D62C-E4AB-4F6C-BB6E-7C3A3BBC5E2B}" type="datetime1">
              <a:rPr lang="en-US" smtClean="0"/>
              <a:t>5/1/2024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92275FF0-9E97-4E0A-B533-109FB6621FD2}" type="datetime1">
              <a:rPr lang="en-US" smtClean="0"/>
              <a:t>5/1/2024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5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5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1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A3C062AC-1CC2-40A8-B531-F2154AC26E35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1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1" y="2888675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8" y="1569028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6EA93EB-E55E-4DBB-B6AA-C54A9BA5E4A4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  <p:sldLayoutId id="2147483674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51" r:id="rId23"/>
    <p:sldLayoutId id="2147483672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bctcedu-my.sharepoint.com/:b:/g/personal/kingram_sbctc_edu/EZpsgyhcs6FGnAJt5wZaddYBGbOHCUe_yjp3yFao3RE9AQ?e=zWDaEM" TargetMode="External"/><Relationship Id="rId2" Type="http://schemas.openxmlformats.org/officeDocument/2006/relationships/hyperlink" Target="https://www.sbctc.edu/colleges-staff/grants/perkins-grant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rogramapproval@sbct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sbctc.edu/colleges-staff/programs-services/professional-technical/default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kingram@sbctc.edu" TargetMode="External"/><Relationship Id="rId13" Type="http://schemas.openxmlformats.org/officeDocument/2006/relationships/hyperlink" Target="mailto:ghoward@sbctc.edu" TargetMode="External"/><Relationship Id="rId3" Type="http://schemas.openxmlformats.org/officeDocument/2006/relationships/hyperlink" Target="mailto:kwheeler@sbctc.edu" TargetMode="External"/><Relationship Id="rId7" Type="http://schemas.openxmlformats.org/officeDocument/2006/relationships/hyperlink" Target="mailto:wbelden@sbctc.edu" TargetMode="External"/><Relationship Id="rId12" Type="http://schemas.openxmlformats.org/officeDocument/2006/relationships/hyperlink" Target="mailto:smcbride@sbctc.edu" TargetMode="External"/><Relationship Id="rId2" Type="http://schemas.openxmlformats.org/officeDocument/2006/relationships/hyperlink" Target="mailto:mbruin@sbctc.edu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vchungtuyco@sbctc.edu" TargetMode="External"/><Relationship Id="rId11" Type="http://schemas.openxmlformats.org/officeDocument/2006/relationships/hyperlink" Target="mailto:mharper@sbctc.edu" TargetMode="External"/><Relationship Id="rId5" Type="http://schemas.openxmlformats.org/officeDocument/2006/relationships/hyperlink" Target="mailto:dmarshall@sbctc.edu" TargetMode="External"/><Relationship Id="rId10" Type="http://schemas.openxmlformats.org/officeDocument/2006/relationships/hyperlink" Target="mailto:anikolaeva@sbctc.edu" TargetMode="External"/><Relationship Id="rId4" Type="http://schemas.openxmlformats.org/officeDocument/2006/relationships/hyperlink" Target="mailto:cmckinnon@sbctc.edu" TargetMode="External"/><Relationship Id="rId9" Type="http://schemas.openxmlformats.org/officeDocument/2006/relationships/hyperlink" Target="mailto:smeans@sbctc.edu" TargetMode="External"/><Relationship Id="rId14" Type="http://schemas.openxmlformats.org/officeDocument/2006/relationships/hyperlink" Target="mailto:kgitchel@sbct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Washington’s Community and technical colleges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7808912" cy="758825"/>
          </a:xfrm>
        </p:spPr>
        <p:txBody>
          <a:bodyPr lIns="91440" tIns="45720" rIns="91440" bIns="45720" anchor="t"/>
          <a:lstStyle/>
          <a:p>
            <a:r>
              <a:rPr lang="en-US" sz="2800" i="1"/>
              <a:t>SBCTC Spring 2024 WEC Update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DD2B8-8893-BB8D-8A51-54150E8A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Grant Award/Invoices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8083E-4853-C0C7-CFAB-8AB7E400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30AE2069-F03C-3CA5-4B51-4CDACA9AD3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830" y="2802095"/>
            <a:ext cx="8577005" cy="2903156"/>
          </a:xfrm>
        </p:spPr>
      </p:pic>
    </p:spTree>
    <p:extLst>
      <p:ext uri="{BB962C8B-B14F-4D97-AF65-F5344CB8AC3E}">
        <p14:creationId xmlns:p14="http://schemas.microsoft.com/office/powerpoint/2010/main" val="257018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611687" cy="797070"/>
          </a:xfrm>
        </p:spPr>
        <p:txBody>
          <a:bodyPr lIns="91440" tIns="45720" rIns="91440" bIns="45720" anchor="t"/>
          <a:lstStyle/>
          <a:p>
            <a:r>
              <a:rPr lang="en-US" sz="3400" dirty="0">
                <a:ea typeface="+mj-lt"/>
                <a:cs typeface="+mj-lt"/>
              </a:rPr>
              <a:t>technical</a:t>
            </a:r>
            <a:r>
              <a:rPr lang="en-US" sz="3400">
                <a:ea typeface="+mj-lt"/>
                <a:cs typeface="+mj-lt"/>
              </a:rPr>
              <a:t> assistance</a:t>
            </a:r>
            <a:endParaRPr lang="en-US" sz="3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89A-1B2D-0C4A-B762-CCB4E89F7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sz="2200" err="1">
                <a:ea typeface="+mn-lt"/>
                <a:cs typeface="+mn-lt"/>
              </a:rPr>
              <a:t>ctcLink</a:t>
            </a:r>
            <a:r>
              <a:rPr lang="en-US" sz="2200">
                <a:ea typeface="+mn-lt"/>
                <a:cs typeface="+mn-lt"/>
              </a:rPr>
              <a:t> Workforce Reports (email)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 sz="2200">
                <a:ea typeface="+mn-lt"/>
                <a:cs typeface="+mn-lt"/>
              </a:rPr>
              <a:t>Perkins Monitoring and Risk Assessment Webinar (May 30, 2-3pm)</a:t>
            </a:r>
          </a:p>
          <a:p>
            <a:pPr>
              <a:lnSpc>
                <a:spcPct val="150000"/>
              </a:lnSpc>
            </a:pPr>
            <a:r>
              <a:rPr lang="en-US" sz="2200">
                <a:ea typeface="+mn-lt"/>
                <a:cs typeface="+mn-lt"/>
              </a:rPr>
              <a:t>Perkins Grant Approval Process Webinar </a:t>
            </a:r>
            <a:r>
              <a:rPr lang="en-US" sz="1800">
                <a:ea typeface="+mn-lt"/>
                <a:cs typeface="+mn-lt"/>
              </a:rPr>
              <a:t>(</a:t>
            </a:r>
            <a:r>
              <a:rPr lang="en-US" sz="1800">
                <a:ea typeface="+mn-lt"/>
                <a:cs typeface="+mn-lt"/>
                <a:hlinkClick r:id="rId2"/>
              </a:rPr>
              <a:t>Perkins Plan/Perkins Webinars</a:t>
            </a:r>
            <a:r>
              <a:rPr lang="en-US" sz="1800">
                <a:ea typeface="+mn-lt"/>
                <a:cs typeface="+mn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200">
                <a:ea typeface="+mn-lt"/>
                <a:cs typeface="+mn-lt"/>
              </a:rPr>
              <a:t>Monthly Virtual Office</a:t>
            </a:r>
          </a:p>
          <a:p>
            <a:pPr>
              <a:lnSpc>
                <a:spcPct val="150000"/>
              </a:lnSpc>
            </a:pPr>
            <a:r>
              <a:rPr lang="en-US" sz="2200">
                <a:ea typeface="+mn-lt"/>
                <a:cs typeface="+mn-lt"/>
                <a:hlinkClick r:id="rId3"/>
              </a:rPr>
              <a:t>Non-Trad Project Book</a:t>
            </a:r>
          </a:p>
          <a:p>
            <a:pPr>
              <a:lnSpc>
                <a:spcPct val="150000"/>
              </a:lnSpc>
            </a:pPr>
            <a:r>
              <a:rPr lang="en-US" sz="2200">
                <a:ea typeface="+mn-lt"/>
                <a:cs typeface="+mn-lt"/>
              </a:rPr>
              <a:t>Uniform Grant Guidance and EDGAR Changes Training (TBA)</a:t>
            </a:r>
          </a:p>
          <a:p>
            <a:endParaRPr lang="en-US" sz="2200">
              <a:ea typeface="+mn-lt"/>
              <a:cs typeface="+mn-lt"/>
            </a:endParaRPr>
          </a:p>
          <a:p>
            <a:endParaRPr lang="en-US" sz="16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dirty="0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37" y="1259768"/>
            <a:ext cx="8407005" cy="601472"/>
          </a:xfrm>
        </p:spPr>
        <p:txBody>
          <a:bodyPr lIns="91440" tIns="45720" rIns="91440" bIns="45720" anchor="t"/>
          <a:lstStyle/>
          <a:p>
            <a:r>
              <a:rPr lang="en-US" sz="3200"/>
              <a:t>Program Approval Updates</a:t>
            </a:r>
            <a:endParaRPr lang="en-US" sz="1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63" y="2024186"/>
            <a:ext cx="8405179" cy="4577274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 sz="2000"/>
              <a:t>New PAR site has launched </a:t>
            </a:r>
            <a:endParaRPr lang="en-US"/>
          </a:p>
          <a:p>
            <a:pPr lvl="1"/>
            <a:r>
              <a:rPr lang="en-US" sz="1600" dirty="0"/>
              <a:t>Online tool used to replace the existing google forms/links.</a:t>
            </a:r>
          </a:p>
          <a:p>
            <a:pPr lvl="1"/>
            <a:r>
              <a:rPr lang="en-US" sz="1600" dirty="0"/>
              <a:t>Reach out to </a:t>
            </a:r>
            <a:r>
              <a:rPr lang="en-US" sz="1600" dirty="0">
                <a:hlinkClick r:id="rId3"/>
              </a:rPr>
              <a:t>programapproval@sbctc.edu</a:t>
            </a:r>
            <a:r>
              <a:rPr lang="en-US" sz="1600" dirty="0"/>
              <a:t> with questions or access issues. </a:t>
            </a:r>
          </a:p>
          <a:p>
            <a:pPr lvl="1"/>
            <a:r>
              <a:rPr lang="en-US" sz="1600" dirty="0"/>
              <a:t>Ongoing enhancements to the site: feedback is appreciated and will be collected.</a:t>
            </a:r>
          </a:p>
          <a:p>
            <a:r>
              <a:rPr lang="en-US" sz="2000"/>
              <a:t>PAR Requirements</a:t>
            </a:r>
          </a:p>
          <a:p>
            <a:pPr lvl="1"/>
            <a:r>
              <a:rPr lang="en-US" sz="1600"/>
              <a:t>Advisory </a:t>
            </a:r>
            <a:r>
              <a:rPr lang="en-US" sz="1600" dirty="0"/>
              <a:t>Committee Requirements</a:t>
            </a:r>
            <a:endParaRPr lang="en-US" sz="1600"/>
          </a:p>
          <a:p>
            <a:pPr lvl="2"/>
            <a:r>
              <a:rPr lang="en-US" sz="1400" dirty="0"/>
              <a:t>Equal </a:t>
            </a:r>
            <a:r>
              <a:rPr lang="en-US" sz="1400"/>
              <a:t>representation </a:t>
            </a:r>
            <a:r>
              <a:rPr lang="en-US" sz="1400" dirty="0"/>
              <a:t>of </a:t>
            </a:r>
            <a:r>
              <a:rPr lang="en-US" sz="1400"/>
              <a:t>business and labor </a:t>
            </a:r>
          </a:p>
          <a:p>
            <a:pPr lvl="2"/>
            <a:r>
              <a:rPr lang="en-US" sz="1400" dirty="0"/>
              <a:t>Submit </a:t>
            </a:r>
            <a:r>
              <a:rPr lang="en-US" sz="1400"/>
              <a:t>advisory committee membership form </a:t>
            </a:r>
            <a:r>
              <a:rPr lang="en-US" sz="1400" dirty="0"/>
              <a:t>for </a:t>
            </a:r>
            <a:r>
              <a:rPr lang="en-US" sz="1400"/>
              <a:t>new plan </a:t>
            </a:r>
            <a:r>
              <a:rPr lang="en-US" sz="1400" dirty="0"/>
              <a:t>approvals</a:t>
            </a:r>
            <a:r>
              <a:rPr lang="en-US" sz="1400"/>
              <a:t>.  </a:t>
            </a:r>
          </a:p>
          <a:p>
            <a:r>
              <a:rPr lang="en-US" sz="2000"/>
              <a:t>Program inventory clean up</a:t>
            </a:r>
          </a:p>
          <a:p>
            <a:pPr lvl="1"/>
            <a:r>
              <a:rPr lang="en-US" sz="1600" dirty="0"/>
              <a:t>Continue working with colleges on inventory alignment as well as program status updates – moving plans to inactive status.</a:t>
            </a:r>
          </a:p>
          <a:p>
            <a:pPr lvl="1"/>
            <a:r>
              <a:rPr lang="en-US" sz="1600" dirty="0"/>
              <a:t>Apply the Common Attribute Framework values to inventory that will identify  collaborations, special program funding, etc.</a:t>
            </a:r>
          </a:p>
          <a:p>
            <a:r>
              <a:rPr lang="en-US" sz="2000" dirty="0"/>
              <a:t>Resources Located at:</a:t>
            </a:r>
          </a:p>
          <a:p>
            <a:pPr lvl="1"/>
            <a:r>
              <a:rPr lang="en-US" sz="1400" dirty="0">
                <a:hlinkClick r:id="rId4"/>
              </a:rPr>
              <a:t>https://www.sbctc.edu/colleges-staff/programs-services/professional-technical/default.aspx</a:t>
            </a:r>
            <a:r>
              <a:rPr lang="en-US" sz="1400" u="sng" dirty="0"/>
              <a:t> </a:t>
            </a:r>
            <a:r>
              <a:rPr lang="en-US" sz="1400" dirty="0"/>
              <a:t> </a:t>
            </a:r>
            <a:endParaRPr lang="en-US" sz="1400"/>
          </a:p>
          <a:p>
            <a:pPr marL="1371600" lvl="3" indent="0">
              <a:buNone/>
            </a:pPr>
            <a:endParaRPr lang="en-US" sz="1400"/>
          </a:p>
          <a:p>
            <a:pPr lvl="2"/>
            <a:endParaRPr lang="en-US" sz="1600"/>
          </a:p>
          <a:p>
            <a:pPr lvl="2"/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8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55383"/>
            <a:ext cx="8336975" cy="503067"/>
          </a:xfrm>
        </p:spPr>
        <p:txBody>
          <a:bodyPr/>
          <a:lstStyle/>
          <a:p>
            <a:r>
              <a:rPr lang="en-US" sz="3200" b="1">
                <a:latin typeface="Franklin Gothic Book" panose="020B0503020102020204" pitchFamily="34" charset="0"/>
              </a:rPr>
              <a:t>Sector Response (Anna)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B806-200F-4863-920F-16A5FBA1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098030"/>
            <a:ext cx="8336975" cy="475997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b="1" dirty="0">
                <a:latin typeface="Franklin Gothic Book"/>
              </a:rPr>
              <a:t>Sector Response: </a:t>
            </a:r>
            <a:r>
              <a:rPr lang="en-US" sz="2000" dirty="0">
                <a:latin typeface="Franklin Gothic Book"/>
              </a:rPr>
              <a:t>Support colleges as they deliver career and sector-based educational opportunities to students</a:t>
            </a:r>
          </a:p>
          <a:p>
            <a:r>
              <a:rPr lang="en-US" sz="2000" dirty="0"/>
              <a:t>Team Members: </a:t>
            </a:r>
            <a:endParaRPr lang="en-US" sz="2000" dirty="0">
              <a:latin typeface="Franklin Gothic Book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Franklin Gothic Book"/>
              </a:rPr>
              <a:t>Anna Nikolaeva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Franklin Gothic Book"/>
              </a:rPr>
              <a:t>Shanna McBride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Franklin Gothic Book"/>
              </a:rPr>
              <a:t>Megan Harper</a:t>
            </a:r>
            <a:endParaRPr lang="en-US" sz="2000"/>
          </a:p>
          <a:p>
            <a:pPr marL="0" indent="0">
              <a:buNone/>
            </a:pPr>
            <a:endParaRPr lang="en-US" sz="1600">
              <a:latin typeface="Franklin Gothic Book"/>
            </a:endParaRPr>
          </a:p>
          <a:p>
            <a:pPr marL="0" indent="0">
              <a:buNone/>
            </a:pPr>
            <a:r>
              <a:rPr lang="en-US" sz="1600" b="1">
                <a:latin typeface="Franklin Gothic Book"/>
              </a:rPr>
              <a:t>Programs</a:t>
            </a:r>
            <a:r>
              <a:rPr lang="en-US" sz="1600">
                <a:latin typeface="Franklin Gothic Book"/>
              </a:rPr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4A4212-F4BE-4268-AFD9-67EDB0FD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92877"/>
              </p:ext>
            </p:extLst>
          </p:nvPr>
        </p:nvGraphicFramePr>
        <p:xfrm>
          <a:off x="943237" y="4913573"/>
          <a:ext cx="7530758" cy="1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200">
                  <a:extLst>
                    <a:ext uri="{9D8B030D-6E8A-4147-A177-3AD203B41FA5}">
                      <a16:colId xmlns:a16="http://schemas.microsoft.com/office/drawing/2014/main" val="828185752"/>
                    </a:ext>
                  </a:extLst>
                </a:gridCol>
                <a:gridCol w="3687558">
                  <a:extLst>
                    <a:ext uri="{9D8B030D-6E8A-4147-A177-3AD203B41FA5}">
                      <a16:colId xmlns:a16="http://schemas.microsoft.com/office/drawing/2014/main" val="3126903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Hospital Employees Education &amp; Training (HEET)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Nursing Expansion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7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Early Achievers Grant (EAG)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Early Learning/Parenting Education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9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Worker Retraining (WRT)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Cybersecurity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08584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257175" lvl="0" indent="-257175">
                        <a:buNone/>
                      </a:pPr>
                      <a:endParaRPr lang="en-US" sz="1400">
                        <a:latin typeface="Franklin Gothic Book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57175" lvl="0" indent="-257175">
                        <a:buNone/>
                      </a:pPr>
                      <a:r>
                        <a:rPr lang="en-US" sz="1400">
                          <a:latin typeface="Franklin Gothic Book"/>
                        </a:rPr>
                        <a:t>Allied Health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950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9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+mj-lt"/>
                <a:cs typeface="+mj-lt"/>
              </a:rPr>
              <a:t>Funding &amp; Program Updates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89A-1B2D-0C4A-B762-CCB4E89F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139878"/>
            <a:ext cx="8468628" cy="4268867"/>
          </a:xfrm>
        </p:spPr>
        <p:txBody>
          <a:bodyPr lIns="91440" tIns="45720" rIns="91440" bIns="45720" anchor="t"/>
          <a:lstStyle/>
          <a:p>
            <a:r>
              <a:rPr lang="en-US" sz="2000" b="1" dirty="0">
                <a:ea typeface="+mn-lt"/>
                <a:cs typeface="+mn-lt"/>
              </a:rPr>
              <a:t>Worker Retraining </a:t>
            </a:r>
            <a:endParaRPr lang="en-US" sz="2000" b="1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>
                <a:ea typeface="+mn-lt"/>
                <a:cs typeface="+mn-lt"/>
              </a:rPr>
              <a:t>Implementation of new base funding allocation</a:t>
            </a:r>
          </a:p>
          <a:p>
            <a:r>
              <a:rPr lang="en-US" sz="2000" b="1" dirty="0">
                <a:ea typeface="+mn-lt"/>
                <a:cs typeface="+mn-lt"/>
              </a:rPr>
              <a:t>Early Achievers Grant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dirty="0">
                <a:ea typeface="+mn-lt"/>
                <a:cs typeface="+mn-lt"/>
              </a:rPr>
              <a:t>Demand update: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200" dirty="0">
                <a:ea typeface="+mn-lt"/>
                <a:cs typeface="+mn-lt"/>
              </a:rPr>
              <a:t>737 FTEs requested, comparable to FY24.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200" dirty="0">
                <a:ea typeface="+mn-lt"/>
                <a:cs typeface="+mn-lt"/>
              </a:rPr>
              <a:t>FY24 568 total FTEs were awarded. 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200" dirty="0">
                <a:ea typeface="+mn-lt"/>
                <a:cs typeface="+mn-lt"/>
              </a:rPr>
              <a:t>No exact $ amounts available from DCYF yet for FY25 awards. 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dirty="0">
                <a:ea typeface="+mn-lt"/>
                <a:cs typeface="+mn-lt"/>
              </a:rPr>
              <a:t>Staffing proviso: $2.4M requested, $801K received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200" dirty="0">
                <a:ea typeface="+mn-lt"/>
                <a:cs typeface="+mn-lt"/>
              </a:rPr>
              <a:t>Each of the 27 colleges will receive $25K, $126K remaining will be pro-rated according to longest waitlists, per proviso directive </a:t>
            </a:r>
          </a:p>
          <a:p>
            <a:r>
              <a:rPr lang="en-US" sz="2000" b="1" dirty="0">
                <a:ea typeface="+mn-lt"/>
                <a:cs typeface="+mn-lt"/>
              </a:rPr>
              <a:t>Hospital Employee Education and Training (HEET) Grant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dirty="0">
                <a:ea typeface="+mn-lt"/>
                <a:cs typeface="+mn-lt"/>
              </a:rPr>
              <a:t>$1,997,232 available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>
                <a:ea typeface="+mn-lt"/>
                <a:cs typeface="+mn-lt"/>
              </a:rPr>
              <a:t>8 applications totaling $2,629,342 in requests, $632K more than available funding amount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dirty="0">
                <a:ea typeface="+mn-lt"/>
                <a:cs typeface="+mn-lt"/>
              </a:rPr>
              <a:t>12 colleges engaged (3 consortia)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endParaRPr lang="en-US" sz="1600" dirty="0"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sz="1600" dirty="0">
              <a:ea typeface="+mn-lt"/>
              <a:cs typeface="+mn-lt"/>
            </a:endParaRPr>
          </a:p>
          <a:p>
            <a:pPr marL="457200" lvl="1" indent="0">
              <a:buNone/>
            </a:pPr>
            <a:br>
              <a:rPr lang="en-US" sz="1200" dirty="0">
                <a:ea typeface="+mn-lt"/>
                <a:cs typeface="+mn-lt"/>
              </a:rPr>
            </a:br>
            <a:endParaRPr lang="en-US" sz="12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4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503067"/>
          </a:xfrm>
        </p:spPr>
        <p:txBody>
          <a:bodyPr/>
          <a:lstStyle/>
          <a:p>
            <a:r>
              <a:rPr lang="en-US" sz="3200" b="1">
                <a:latin typeface="Franklin Gothic Book" panose="020B0503020102020204" pitchFamily="34" charset="0"/>
              </a:rPr>
              <a:t>Work-based Learning (Genevieve)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B806-200F-4863-920F-16A5FBA1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220217"/>
            <a:ext cx="8336975" cy="4488787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b="1" dirty="0">
                <a:latin typeface="Franklin Gothic Book"/>
              </a:rPr>
              <a:t>Work-based Learning</a:t>
            </a:r>
            <a:r>
              <a:rPr lang="en-US" sz="2000" dirty="0">
                <a:latin typeface="Franklin Gothic Book"/>
              </a:rPr>
              <a:t>: Assist colleges as they provide experiential learning opportunities.</a:t>
            </a:r>
          </a:p>
          <a:p>
            <a:r>
              <a:rPr lang="en-US" sz="2000" dirty="0"/>
              <a:t>Team Members: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Genevieve Howard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Karin Gitchel</a:t>
            </a:r>
          </a:p>
          <a:p>
            <a:pPr marL="914400" lvl="2" indent="0">
              <a:buNone/>
            </a:pPr>
            <a:endParaRPr lang="en-US" sz="1200">
              <a:latin typeface="Franklin Gothic Book"/>
            </a:endParaRPr>
          </a:p>
          <a:p>
            <a:pPr marL="0" indent="0">
              <a:buNone/>
            </a:pPr>
            <a:r>
              <a:rPr lang="en-US" sz="1600" b="1">
                <a:latin typeface="Franklin Gothic Book"/>
              </a:rPr>
              <a:t>Programs</a:t>
            </a:r>
            <a:r>
              <a:rPr lang="en-US" sz="1600">
                <a:latin typeface="Franklin Gothic Book"/>
              </a:rPr>
              <a:t>: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4A4212-F4BE-4268-AFD9-67EDB0FD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07800"/>
              </p:ext>
            </p:extLst>
          </p:nvPr>
        </p:nvGraphicFramePr>
        <p:xfrm>
          <a:off x="927830" y="4760205"/>
          <a:ext cx="7560318" cy="153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159">
                  <a:extLst>
                    <a:ext uri="{9D8B030D-6E8A-4147-A177-3AD203B41FA5}">
                      <a16:colId xmlns:a16="http://schemas.microsoft.com/office/drawing/2014/main" val="828185752"/>
                    </a:ext>
                  </a:extLst>
                </a:gridCol>
                <a:gridCol w="3780159">
                  <a:extLst>
                    <a:ext uri="{9D8B030D-6E8A-4147-A177-3AD203B41FA5}">
                      <a16:colId xmlns:a16="http://schemas.microsoft.com/office/drawing/2014/main" val="3126903809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Aerospace 1,000 FTE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Career Connect WA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50456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Aerospace Apprenticeship FTE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Apprenticeship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771501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Aerospace Contract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Aerospace Pipeline Committee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93097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Career Launch Equipment &amp; FTE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Aerospace Legislation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085842"/>
                  </a:ext>
                </a:extLst>
              </a:tr>
              <a:tr h="302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Career Launch Endorsement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Aviation &amp; Aerospace Advisory Committee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51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43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+mj-lt"/>
                <a:cs typeface="+mj-lt"/>
              </a:rPr>
              <a:t>funding Updates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89A-1B2D-0C4A-B762-CCB4E89F7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400" b="1" u="sng">
                <a:ea typeface="+mn-lt"/>
                <a:cs typeface="+mn-lt"/>
              </a:rPr>
              <a:t>Apprenticeship</a:t>
            </a:r>
            <a:endParaRPr lang="en-US" sz="2400" u="sng">
              <a:ea typeface="+mn-lt"/>
              <a:cs typeface="+mn-lt"/>
            </a:endParaRPr>
          </a:p>
          <a:p>
            <a:pPr marL="285750" indent="-342900"/>
            <a:r>
              <a:rPr lang="en-US" sz="2000"/>
              <a:t>$200K one-time funding to increase access and capacity to manufacturing apprenticeship related supplemental instruction.</a:t>
            </a:r>
          </a:p>
          <a:p>
            <a:pPr marL="285750" indent="-342900"/>
            <a:r>
              <a:rPr lang="en-US" sz="2000"/>
              <a:t>Funding survey will be sent out to colleges with existing manufacturing apprenticeship programs.</a:t>
            </a:r>
          </a:p>
          <a:p>
            <a:pPr marL="0" lvl="1" indent="0">
              <a:buNone/>
            </a:pPr>
            <a:r>
              <a:rPr lang="en-US" b="1" u="sng"/>
              <a:t>Career Launch Capital Equipment </a:t>
            </a:r>
            <a:endParaRPr lang="en-US" sz="1200" u="sng"/>
          </a:p>
          <a:p>
            <a:pPr marL="0" lvl="1" indent="0">
              <a:buNone/>
            </a:pPr>
            <a:r>
              <a:rPr lang="en-US" sz="2000"/>
              <a:t>Available Round #2 Funding = $1,024,838 </a:t>
            </a:r>
          </a:p>
          <a:p>
            <a:pPr marL="342900" lvl="1" indent="-342900"/>
            <a:r>
              <a:rPr lang="en-US" sz="2000"/>
              <a:t>19 Program Applications from 9 colleges with funding requests totaling $2,229,757.</a:t>
            </a:r>
          </a:p>
          <a:p>
            <a:pPr marL="342900" lvl="1" indent="-342900"/>
            <a:r>
              <a:rPr lang="en-US" sz="2000"/>
              <a:t>9 programs awarded funding from 6 colleges for a total of $1,001,179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EE5BC03-7CE3-4FE3-BC0A-0ACCA8AC1F2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13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201271"/>
            <a:ext cx="8336975" cy="394447"/>
          </a:xfrm>
        </p:spPr>
        <p:txBody>
          <a:bodyPr/>
          <a:lstStyle/>
          <a:p>
            <a:r>
              <a:rPr lang="en-US" sz="2800"/>
              <a:t>Workforce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B806-200F-4863-920F-16A5FBA1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9" y="1711981"/>
            <a:ext cx="8345801" cy="5010254"/>
          </a:xfrm>
        </p:spPr>
        <p:txBody>
          <a:bodyPr lIns="91440" tIns="45720" rIns="91440" bIns="45720" anchor="t"/>
          <a:lstStyle/>
          <a:p>
            <a:pPr fontAlgn="base"/>
            <a:r>
              <a:rPr lang="en-US" sz="1400" b="1"/>
              <a:t>Department Leadership</a:t>
            </a:r>
          </a:p>
          <a:p>
            <a:pPr lvl="1" fontAlgn="base"/>
            <a:r>
              <a:rPr lang="en-US" sz="1400"/>
              <a:t>Marie Bruin, Director; </a:t>
            </a:r>
            <a:r>
              <a:rPr lang="en-US" sz="1400">
                <a:hlinkClick r:id="rId2"/>
              </a:rPr>
              <a:t>mbruin@sbctc.edu</a:t>
            </a:r>
            <a:endParaRPr lang="en-US" sz="1400"/>
          </a:p>
          <a:p>
            <a:pPr lvl="1" fontAlgn="base"/>
            <a:r>
              <a:rPr lang="en-US" sz="1400"/>
              <a:t>Kimberly (Kim) Wheeler, Workforce Assistant; </a:t>
            </a:r>
            <a:r>
              <a:rPr lang="en-US" sz="1400">
                <a:hlinkClick r:id="rId3"/>
              </a:rPr>
              <a:t>kwheeler@sbctc.edu</a:t>
            </a:r>
            <a:endParaRPr lang="en-US" sz="1400" b="1"/>
          </a:p>
          <a:p>
            <a:pPr fontAlgn="base"/>
            <a:r>
              <a:rPr lang="en-US" sz="1400" b="1"/>
              <a:t>Industry Demand: </a:t>
            </a:r>
            <a:r>
              <a:rPr lang="en-US" sz="1400"/>
              <a:t>Meets the needs of employers and related partners across industries</a:t>
            </a:r>
          </a:p>
          <a:p>
            <a:pPr lvl="1" fontAlgn="base"/>
            <a:r>
              <a:rPr lang="en-US" sz="1400"/>
              <a:t>Carolyn McKinnon, Policy Associate; </a:t>
            </a:r>
            <a:r>
              <a:rPr lang="en-US" sz="1400" u="sng">
                <a:hlinkClick r:id="rId4"/>
              </a:rPr>
              <a:t>cmckinnon@sbctc.edu</a:t>
            </a:r>
            <a:endParaRPr lang="en-US" sz="1400" u="sng"/>
          </a:p>
          <a:p>
            <a:pPr lvl="1" fontAlgn="base"/>
            <a:r>
              <a:rPr lang="en-US" sz="1400">
                <a:ea typeface="+mn-lt"/>
                <a:cs typeface="+mn-lt"/>
              </a:rPr>
              <a:t>Danny Marshall, Program Administrator; </a:t>
            </a:r>
            <a:r>
              <a:rPr lang="en-US" sz="1400" u="sng">
                <a:ea typeface="+mn-lt"/>
                <a:cs typeface="+mn-lt"/>
                <a:hlinkClick r:id="rId5"/>
              </a:rPr>
              <a:t>dmarshall@sbctc.edu</a:t>
            </a:r>
            <a:endParaRPr lang="en-US" sz="1400"/>
          </a:p>
          <a:p>
            <a:pPr lvl="1" fontAlgn="base"/>
            <a:r>
              <a:rPr lang="en-US" sz="1400">
                <a:solidFill>
                  <a:srgbClr val="000000"/>
                </a:solidFill>
              </a:rPr>
              <a:t>Vicky </a:t>
            </a:r>
            <a:r>
              <a:rPr lang="en-US" sz="1400" err="1">
                <a:solidFill>
                  <a:srgbClr val="000000"/>
                </a:solidFill>
              </a:rPr>
              <a:t>Chungtuyco</a:t>
            </a:r>
            <a:r>
              <a:rPr lang="en-US" sz="1400">
                <a:solidFill>
                  <a:srgbClr val="000000"/>
                </a:solidFill>
              </a:rPr>
              <a:t>, Education Program Coordinator; </a:t>
            </a:r>
            <a:r>
              <a:rPr lang="en-US" sz="1400">
                <a:hlinkClick r:id="rId6"/>
              </a:rPr>
              <a:t>vchungtuyco@sbctc.edu</a:t>
            </a:r>
            <a:endParaRPr lang="en-US" sz="1400"/>
          </a:p>
          <a:p>
            <a:pPr fontAlgn="base"/>
            <a:r>
              <a:rPr lang="en-US" sz="1400" b="1"/>
              <a:t>Program Support</a:t>
            </a:r>
            <a:r>
              <a:rPr lang="en-US" sz="1400"/>
              <a:t>: Provide support to strengthen business, industry and colleges.</a:t>
            </a:r>
          </a:p>
          <a:p>
            <a:pPr lvl="1"/>
            <a:r>
              <a:rPr lang="en-US" sz="1400"/>
              <a:t>William (Bill) Belden, Policy Associate; </a:t>
            </a:r>
            <a:r>
              <a:rPr lang="en-US" sz="1400">
                <a:hlinkClick r:id="rId7"/>
              </a:rPr>
              <a:t>wbelden@sbctc.edu</a:t>
            </a:r>
            <a:endParaRPr lang="en-US" sz="1400"/>
          </a:p>
          <a:p>
            <a:pPr lvl="1"/>
            <a:r>
              <a:rPr lang="en-US" sz="1400"/>
              <a:t>Kimberly Ingram, Program Administrator; </a:t>
            </a:r>
            <a:r>
              <a:rPr lang="en-US" sz="1400" u="sng">
                <a:hlinkClick r:id="rId8"/>
              </a:rPr>
              <a:t>kingram@sbctc.edu</a:t>
            </a:r>
            <a:endParaRPr lang="en-US" sz="1400"/>
          </a:p>
          <a:p>
            <a:pPr lvl="1"/>
            <a:r>
              <a:rPr lang="en-US" sz="1400"/>
              <a:t>Shelby Means, Program Inventory Coordinator; </a:t>
            </a:r>
            <a:r>
              <a:rPr lang="en-US" sz="1400">
                <a:hlinkClick r:id="rId9"/>
              </a:rPr>
              <a:t>smeans@sbctc.edu</a:t>
            </a:r>
            <a:r>
              <a:rPr lang="en-US" sz="1400"/>
              <a:t> </a:t>
            </a:r>
          </a:p>
          <a:p>
            <a:pPr fontAlgn="base"/>
            <a:r>
              <a:rPr lang="en-US" sz="1400" b="1"/>
              <a:t>Sector Response: </a:t>
            </a:r>
            <a:r>
              <a:rPr lang="en-US" sz="1400"/>
              <a:t>Support delivery of career and sector-based educational opportunities.</a:t>
            </a:r>
          </a:p>
          <a:p>
            <a:pPr lvl="1" fontAlgn="base"/>
            <a:r>
              <a:rPr lang="en-US" sz="1400"/>
              <a:t>Anna Nikolaeva, Policy Associate; </a:t>
            </a:r>
            <a:r>
              <a:rPr lang="en-US" sz="1400">
                <a:hlinkClick r:id="rId10"/>
              </a:rPr>
              <a:t>anikolaeva@sbctc.edu</a:t>
            </a:r>
            <a:r>
              <a:rPr lang="en-US" sz="1400"/>
              <a:t>   </a:t>
            </a:r>
          </a:p>
          <a:p>
            <a:pPr lvl="1"/>
            <a:r>
              <a:rPr lang="en-US" sz="1400"/>
              <a:t>Megan Harper, Program Administrator; </a:t>
            </a:r>
            <a:r>
              <a:rPr lang="en-US" sz="1400" u="sng">
                <a:hlinkClick r:id="rId11"/>
              </a:rPr>
              <a:t>mharper@sbctc.edu</a:t>
            </a:r>
            <a:endParaRPr lang="en-US" sz="1400"/>
          </a:p>
          <a:p>
            <a:pPr lvl="1"/>
            <a:r>
              <a:rPr lang="en-US" sz="1400"/>
              <a:t>Shanna McBride, Program Administrator; </a:t>
            </a:r>
            <a:r>
              <a:rPr lang="en-US" sz="1400" u="sng">
                <a:hlinkClick r:id="rId12"/>
              </a:rPr>
              <a:t>smcbride@sbctc.edu</a:t>
            </a:r>
            <a:endParaRPr lang="en-US" sz="1400"/>
          </a:p>
          <a:p>
            <a:pPr fontAlgn="base"/>
            <a:r>
              <a:rPr lang="en-US" sz="1400" b="1"/>
              <a:t>Work-based Learning</a:t>
            </a:r>
            <a:r>
              <a:rPr lang="en-US" sz="1400"/>
              <a:t>: Assist colleges as they provide experiential learning opportunities.</a:t>
            </a:r>
          </a:p>
          <a:p>
            <a:pPr lvl="1"/>
            <a:r>
              <a:rPr lang="en-US" sz="1400"/>
              <a:t>Genevieve Howard, Policy Associate; </a:t>
            </a:r>
            <a:r>
              <a:rPr lang="en-US" sz="1400">
                <a:hlinkClick r:id="rId13"/>
              </a:rPr>
              <a:t>ghoward@sbctc.edu</a:t>
            </a:r>
            <a:endParaRPr lang="en-US" sz="1400"/>
          </a:p>
          <a:p>
            <a:pPr lvl="1"/>
            <a:r>
              <a:rPr lang="en-US" sz="1400"/>
              <a:t>Karin Gitchel, Program Administrator; </a:t>
            </a:r>
            <a:r>
              <a:rPr lang="en-US" sz="1400">
                <a:hlinkClick r:id="rId14"/>
              </a:rPr>
              <a:t>kgitchel@sbctc.edu</a:t>
            </a:r>
            <a:endParaRPr lang="en-US" sz="1400"/>
          </a:p>
          <a:p>
            <a:pPr marL="0" indent="0" fontAlgn="base">
              <a:buNone/>
            </a:pPr>
            <a:endParaRPr lang="en-US" sz="1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8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2922494"/>
            <a:ext cx="8336975" cy="646329"/>
          </a:xfrm>
        </p:spPr>
        <p:txBody>
          <a:bodyPr lIns="91440" tIns="45720" rIns="91440" bIns="45720" anchor="t"/>
          <a:lstStyle/>
          <a:p>
            <a:r>
              <a:rPr lang="en-US" sz="4000"/>
              <a:t>SBCTC Spring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3773010"/>
            <a:ext cx="7808912" cy="2755217"/>
          </a:xfrm>
        </p:spPr>
        <p:txBody>
          <a:bodyPr lIns="91440" tIns="45720" rIns="91440" bIns="45720" anchor="t"/>
          <a:lstStyle/>
          <a:p>
            <a:r>
              <a:rPr lang="en-US" i="1"/>
              <a:t>Friday, May 10</a:t>
            </a:r>
          </a:p>
          <a:p>
            <a:r>
              <a:rPr lang="en-US" sz="3200"/>
              <a:t>Agenda Topics:</a:t>
            </a:r>
            <a:endParaRPr lang="en-US"/>
          </a:p>
          <a:p>
            <a:pPr lvl="1"/>
            <a:r>
              <a:rPr lang="en-US" sz="2800"/>
              <a:t>System Updates</a:t>
            </a:r>
          </a:p>
          <a:p>
            <a:pPr lvl="1"/>
            <a:r>
              <a:rPr lang="en-US" sz="2800"/>
              <a:t>Project &amp; Program Updates</a:t>
            </a:r>
          </a:p>
          <a:p>
            <a:pPr lvl="1"/>
            <a:r>
              <a:rPr lang="en-US" sz="2800"/>
              <a:t>Funding Updates</a:t>
            </a:r>
          </a:p>
          <a:p>
            <a:pPr lvl="1"/>
            <a:r>
              <a:rPr lang="en-US" sz="2800"/>
              <a:t>Staff and Resource Updates</a:t>
            </a:r>
          </a:p>
        </p:txBody>
      </p:sp>
    </p:spTree>
    <p:extLst>
      <p:ext uri="{BB962C8B-B14F-4D97-AF65-F5344CB8AC3E}">
        <p14:creationId xmlns:p14="http://schemas.microsoft.com/office/powerpoint/2010/main" val="421248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4000" dirty="0"/>
              <a:t>Gainful Employment</a:t>
            </a:r>
            <a:r>
              <a:rPr lang="en-US" sz="4000"/>
              <a:t>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4989445"/>
            <a:ext cx="7808912" cy="1538782"/>
          </a:xfrm>
        </p:spPr>
        <p:txBody>
          <a:bodyPr lIns="91440" tIns="45720" rIns="91440" bIns="45720" anchor="t"/>
          <a:lstStyle/>
          <a:p>
            <a:r>
              <a:rPr lang="en-US" sz="2800" i="1"/>
              <a:t>Summer </a:t>
            </a:r>
            <a:r>
              <a:rPr lang="en-US" sz="2800" i="1" dirty="0" err="1"/>
              <a:t>Kenesson</a:t>
            </a:r>
            <a:r>
              <a:rPr lang="en-US" sz="2800" i="1"/>
              <a:t>, Director of Policy Research</a:t>
            </a:r>
          </a:p>
        </p:txBody>
      </p:sp>
    </p:spTree>
    <p:extLst>
      <p:ext uri="{BB962C8B-B14F-4D97-AF65-F5344CB8AC3E}">
        <p14:creationId xmlns:p14="http://schemas.microsoft.com/office/powerpoint/2010/main" val="237029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4203091"/>
            <a:ext cx="8336975" cy="1377618"/>
          </a:xfrm>
        </p:spPr>
        <p:txBody>
          <a:bodyPr/>
          <a:lstStyle/>
          <a:p>
            <a:r>
              <a:rPr lang="en-US" sz="4400"/>
              <a:t>Legislative, program &amp; Funding updates</a:t>
            </a:r>
          </a:p>
        </p:txBody>
      </p:sp>
    </p:spTree>
    <p:extLst>
      <p:ext uri="{BB962C8B-B14F-4D97-AF65-F5344CB8AC3E}">
        <p14:creationId xmlns:p14="http://schemas.microsoft.com/office/powerpoint/2010/main" val="221195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55383"/>
            <a:ext cx="8336975" cy="503067"/>
          </a:xfrm>
        </p:spPr>
        <p:txBody>
          <a:bodyPr/>
          <a:lstStyle/>
          <a:p>
            <a:r>
              <a:rPr lang="en-US" sz="3200" b="1">
                <a:latin typeface="Franklin Gothic Book" panose="020B0503020102020204" pitchFamily="34" charset="0"/>
              </a:rPr>
              <a:t>Industry Demand (Carolyn)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B806-200F-4863-920F-16A5FBA1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872921"/>
            <a:ext cx="8336975" cy="467900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1600" b="1">
                <a:latin typeface="Franklin Gothic Book"/>
              </a:rPr>
              <a:t>Industry Demand: </a:t>
            </a:r>
            <a:r>
              <a:rPr lang="en-US" sz="1600">
                <a:latin typeface="Franklin Gothic Book"/>
              </a:rPr>
              <a:t>Meets the needs of industries, employers, and incumbent workers.</a:t>
            </a:r>
          </a:p>
          <a:p>
            <a:r>
              <a:rPr lang="en-US" sz="1600"/>
              <a:t>Team Members: </a:t>
            </a:r>
            <a:r>
              <a:rPr lang="en-US" sz="1600">
                <a:latin typeface="Franklin Gothic Book"/>
              </a:rPr>
              <a:t>Carolyn McKinnon, Danny Marshall, and Vicky </a:t>
            </a:r>
            <a:r>
              <a:rPr lang="en-US" sz="1600" err="1">
                <a:latin typeface="Franklin Gothic Book"/>
              </a:rPr>
              <a:t>Chungtuyco</a:t>
            </a:r>
            <a:endParaRPr lang="en-US" sz="1600">
              <a:latin typeface="Franklin Gothic Book"/>
            </a:endParaRPr>
          </a:p>
          <a:p>
            <a:r>
              <a:rPr lang="en-US" sz="1600"/>
              <a:t>Team Projects:</a:t>
            </a:r>
          </a:p>
          <a:p>
            <a:pPr lvl="1"/>
            <a:r>
              <a:rPr lang="en-US" sz="1400">
                <a:latin typeface="Franklin Gothic Book"/>
              </a:rPr>
              <a:t>Incumbent worker strategies, micro-credentials, non-credit credentials</a:t>
            </a:r>
          </a:p>
          <a:p>
            <a:pPr lvl="1"/>
            <a:r>
              <a:rPr lang="en-US" sz="1400">
                <a:latin typeface="Franklin Gothic Book"/>
              </a:rPr>
              <a:t>Ed Design Lab Micro-pathways Community College Growth Lab (collaborator)</a:t>
            </a:r>
          </a:p>
          <a:p>
            <a:pPr lvl="1"/>
            <a:r>
              <a:rPr lang="en-US" sz="1400">
                <a:latin typeface="Franklin Gothic Book"/>
              </a:rPr>
              <a:t>Law enforcement &amp; corrections workforce needs assessment (2023 Legislature)</a:t>
            </a:r>
            <a:endParaRPr lang="en-US"/>
          </a:p>
          <a:p>
            <a:pPr lvl="1"/>
            <a:r>
              <a:rPr lang="en-US" sz="1400">
                <a:latin typeface="Franklin Gothic Book"/>
              </a:rPr>
              <a:t>Firefighter/Fire Sciences/Emergency Services Training &amp; Education Committee</a:t>
            </a:r>
          </a:p>
          <a:p>
            <a:pPr lvl="2"/>
            <a:r>
              <a:rPr lang="en-US" sz="1000">
                <a:latin typeface="Franklin Gothic Book"/>
              </a:rPr>
              <a:t>Homeland Security/Emergency Services COE, State Fire Marshal's Office, large group of fire chiefs and leaders</a:t>
            </a:r>
          </a:p>
          <a:p>
            <a:pPr lvl="1"/>
            <a:r>
              <a:rPr lang="en-US" sz="1400" b="1">
                <a:latin typeface="Franklin Gothic Book"/>
              </a:rPr>
              <a:t>NEW: Retail Industry Workforce Work Group</a:t>
            </a:r>
            <a:r>
              <a:rPr lang="en-US" sz="1400">
                <a:latin typeface="Franklin Gothic Book"/>
              </a:rPr>
              <a:t> (proviso, 2025 report)</a:t>
            </a:r>
          </a:p>
          <a:p>
            <a:pPr lvl="1"/>
            <a:r>
              <a:rPr lang="en-US" sz="1400" b="1">
                <a:latin typeface="Franklin Gothic Book"/>
              </a:rPr>
              <a:t>Customized Training Program tax preference audit </a:t>
            </a:r>
            <a:r>
              <a:rPr lang="en-US" sz="1400">
                <a:latin typeface="Franklin Gothic Book"/>
              </a:rPr>
              <a:t>by the legislature (reports July-Sept 2024)</a:t>
            </a:r>
          </a:p>
          <a:p>
            <a:pPr marL="0" indent="0">
              <a:buNone/>
            </a:pPr>
            <a:r>
              <a:rPr lang="en-US" sz="1600" b="1">
                <a:latin typeface="Franklin Gothic Book"/>
              </a:rPr>
              <a:t>Programs</a:t>
            </a:r>
            <a:r>
              <a:rPr lang="en-US" sz="1600">
                <a:latin typeface="Franklin Gothic Book"/>
              </a:rPr>
              <a:t>: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4A4212-F4BE-4268-AFD9-67EDB0FD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08035"/>
              </p:ext>
            </p:extLst>
          </p:nvPr>
        </p:nvGraphicFramePr>
        <p:xfrm>
          <a:off x="765448" y="4958851"/>
          <a:ext cx="7540898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520">
                  <a:extLst>
                    <a:ext uri="{9D8B030D-6E8A-4147-A177-3AD203B41FA5}">
                      <a16:colId xmlns:a16="http://schemas.microsoft.com/office/drawing/2014/main" val="828185752"/>
                    </a:ext>
                  </a:extLst>
                </a:gridCol>
                <a:gridCol w="3765378">
                  <a:extLst>
                    <a:ext uri="{9D8B030D-6E8A-4147-A177-3AD203B41FA5}">
                      <a16:colId xmlns:a16="http://schemas.microsoft.com/office/drawing/2014/main" val="3126903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 b="0">
                          <a:solidFill>
                            <a:schemeClr val="tx1"/>
                          </a:solidFill>
                          <a:latin typeface="Franklin Gothic Book"/>
                        </a:rPr>
                        <a:t>Job Skills Program (JSP)</a:t>
                      </a:r>
                    </a:p>
                    <a:p>
                      <a:pPr marL="257175" lvl="0" indent="-257175">
                        <a:buNone/>
                      </a:pPr>
                      <a:r>
                        <a:rPr lang="en-US" sz="1400" b="0" i="0" u="none" strike="noStrike" noProof="0">
                          <a:solidFill>
                            <a:schemeClr val="tx1"/>
                          </a:solidFill>
                          <a:latin typeface="Franklin Gothic Book"/>
                        </a:rPr>
                        <a:t>Customized Training (CTP)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 b="0">
                          <a:solidFill>
                            <a:schemeClr val="tx1"/>
                          </a:solidFill>
                          <a:latin typeface="Franklin Gothic Book"/>
                        </a:rPr>
                        <a:t>Commercial Drivers Licensing Fund/Grant </a:t>
                      </a:r>
                      <a:endParaRPr lang="en-US"/>
                    </a:p>
                    <a:p>
                      <a:pPr marL="257175" lvl="0" indent="-257175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Franklin Gothic Book"/>
                        </a:rPr>
                        <a:t>(aka "WA CDL Fund/Grant")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7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7175" indent="-257175" algn="l" defTabSz="914400" rtl="0" eaLnBrk="1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Workforce Development Funds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57175" indent="-257175" algn="l" defTabSz="914400" rtl="0" eaLnBrk="1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Invest in Washington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9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Centers of Excellence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Continuing Education Council (CEC)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08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Business (AWBI) &amp; Labor (WSLC) Liaisons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57175" indent="-257175"/>
                      <a:r>
                        <a:rPr lang="en-US" sz="1400">
                          <a:latin typeface="Franklin Gothic Book"/>
                        </a:rPr>
                        <a:t>Economic Development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51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0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+mj-lt"/>
                <a:cs typeface="+mj-lt"/>
              </a:rPr>
              <a:t>funding Updates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89A-1B2D-0C4A-B762-CCB4E89F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176033"/>
            <a:ext cx="8336975" cy="443615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1600" b="1">
                <a:ea typeface="+mn-lt"/>
                <a:cs typeface="+mn-lt"/>
              </a:rPr>
              <a:t>Job Skills Program</a:t>
            </a:r>
          </a:p>
          <a:p>
            <a:r>
              <a:rPr lang="en-US" sz="1600">
                <a:ea typeface="+mn-lt"/>
                <a:cs typeface="+mn-lt"/>
              </a:rPr>
              <a:t>Grant to be released in OGMS on March 28, 2024</a:t>
            </a:r>
          </a:p>
          <a:p>
            <a:r>
              <a:rPr lang="en-US" sz="1600">
                <a:ea typeface="+mn-lt"/>
                <a:cs typeface="+mn-lt"/>
              </a:rPr>
              <a:t>FY25 Round 1 proposals due May 2, 2024</a:t>
            </a:r>
          </a:p>
          <a:p>
            <a:pPr marL="0" indent="0">
              <a:buNone/>
            </a:pPr>
            <a:r>
              <a:rPr lang="en-US" sz="1600" b="1">
                <a:ea typeface="+mn-lt"/>
                <a:cs typeface="+mn-lt"/>
              </a:rPr>
              <a:t>Commercial Drivers Licensing Fund (for CTCs)/Grant (for Private Career Schools/Colleges)</a:t>
            </a:r>
            <a:endParaRPr lang="en-US" sz="16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1600">
                <a:ea typeface="+mn-lt"/>
                <a:cs typeface="+mn-lt"/>
              </a:rPr>
              <a:t>All funding is focused on expansion of CDL training capacity in the State of Washington</a:t>
            </a:r>
          </a:p>
          <a:p>
            <a:pPr>
              <a:buFont typeface="Arial"/>
              <a:buChar char="•"/>
            </a:pPr>
            <a:r>
              <a:rPr lang="en-US" sz="1600">
                <a:ea typeface="+mn-lt"/>
                <a:cs typeface="+mn-lt"/>
              </a:rPr>
              <a:t>CTC grants were awarded through competitive application for development of CDL expansion over three years. Based on FY24 expenditures we were able to support for two additional CTCs for a total of 10. Planning for FY25 allocations are underway. </a:t>
            </a:r>
          </a:p>
          <a:p>
            <a:pPr>
              <a:buFont typeface="Arial"/>
              <a:buChar char="•"/>
            </a:pPr>
            <a:r>
              <a:rPr lang="en-US" sz="1600">
                <a:ea typeface="+mn-lt"/>
                <a:cs typeface="+mn-lt"/>
              </a:rPr>
              <a:t>PCS/C grants are awarded through a competitive annual application. This grant was released in OGMS on March 24th and due  April 25. </a:t>
            </a:r>
            <a:endParaRPr lang="en-US"/>
          </a:p>
          <a:p>
            <a:pPr marL="0" indent="0">
              <a:buNone/>
            </a:pPr>
            <a:r>
              <a:rPr lang="en-US" sz="1600" b="1">
                <a:ea typeface="+mn-lt"/>
                <a:cs typeface="+mn-lt"/>
              </a:rPr>
              <a:t>Workforce Development Funds</a:t>
            </a:r>
            <a:endParaRPr lang="en-US"/>
          </a:p>
          <a:p>
            <a:r>
              <a:rPr lang="en-US" sz="1600">
                <a:ea typeface="+mn-lt"/>
                <a:cs typeface="+mn-lt"/>
              </a:rPr>
              <a:t>14 proposals were submitted by colleges by the April 4 deadline. Proposals are under review for projects to begin on July 1, 2024. </a:t>
            </a:r>
          </a:p>
          <a:p>
            <a:r>
              <a:rPr lang="en-US" sz="1600">
                <a:ea typeface="+mn-lt"/>
                <a:cs typeface="+mn-lt"/>
              </a:rPr>
              <a:t>2 proposals meet new "Invest in Washington" funding criteria supporting manufacturing &amp; production occupations. </a:t>
            </a:r>
            <a:endParaRPr lang="en-US"/>
          </a:p>
          <a:p>
            <a:pPr marL="285750" indent="-285750"/>
            <a:endParaRPr lang="en-US" sz="1600">
              <a:ea typeface="+mn-lt"/>
              <a:cs typeface="+mn-lt"/>
            </a:endParaRPr>
          </a:p>
          <a:p>
            <a:pPr marL="0" indent="0">
              <a:buNone/>
            </a:pPr>
            <a:endParaRPr lang="en-US" sz="16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dirty="0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8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+mj-lt"/>
                <a:cs typeface="+mj-lt"/>
              </a:rPr>
              <a:t>Program Updates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89A-1B2D-0C4A-B762-CCB4E89F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348202"/>
            <a:ext cx="8336975" cy="425441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b="1">
                <a:ea typeface="+mn-lt"/>
                <a:cs typeface="+mn-lt"/>
              </a:rPr>
              <a:t>Centers of Excellence</a:t>
            </a:r>
            <a:r>
              <a:rPr lang="en-US" sz="2000">
                <a:ea typeface="+mn-lt"/>
                <a:cs typeface="+mn-lt"/>
              </a:rPr>
              <a:t> Site Reviews</a:t>
            </a:r>
          </a:p>
          <a:p>
            <a:pPr>
              <a:buFont typeface="Arial"/>
              <a:buChar char="•"/>
            </a:pPr>
            <a:r>
              <a:rPr lang="en-US" sz="2000" b="1">
                <a:ea typeface="+mn-lt"/>
                <a:cs typeface="+mn-lt"/>
              </a:rPr>
              <a:t>Thank you to our site review volunteers from WEC Executive Committee and WEC members at large! </a:t>
            </a:r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We have the volunteers we need for the year, and welcome others to identify themselves to us if interested in being on the review committee in 2025.</a:t>
            </a:r>
            <a:endParaRPr lang="en-US"/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The virtual site visit with Semiconductors &amp; Electronic Manufacturing Center of Excellence was completed on April 29. 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Site Visits coming up: </a:t>
            </a:r>
            <a:endParaRPr lang="en-US">
              <a:ea typeface="+mn-lt"/>
              <a:cs typeface="+mn-lt"/>
            </a:endParaRPr>
          </a:p>
          <a:p>
            <a:pPr lvl="1">
              <a:buFont typeface="Courier New"/>
              <a:buChar char="o"/>
            </a:pPr>
            <a:r>
              <a:rPr lang="en-US" sz="2000">
                <a:ea typeface="+mn-lt"/>
                <a:cs typeface="+mn-lt"/>
              </a:rPr>
              <a:t>Construction Center of Excellence, May 13.</a:t>
            </a:r>
            <a:r>
              <a:rPr lang="en-US" sz="1600">
                <a:ea typeface="+mn-lt"/>
                <a:cs typeface="+mn-lt"/>
              </a:rPr>
              <a:t> </a:t>
            </a:r>
            <a:endParaRPr lang="en-US">
              <a:ea typeface="+mn-lt"/>
              <a:cs typeface="+mn-lt"/>
            </a:endParaRPr>
          </a:p>
          <a:p>
            <a:pPr lvl="1">
              <a:buFont typeface="Courier New"/>
              <a:buChar char="o"/>
            </a:pPr>
            <a:r>
              <a:rPr lang="en-US" sz="2000">
                <a:ea typeface="+mn-lt"/>
                <a:cs typeface="+mn-lt"/>
              </a:rPr>
              <a:t>Cybersecurity Center of Excellence, November 14.</a:t>
            </a:r>
            <a:endParaRPr lang="en-US" sz="1600">
              <a:ea typeface="+mn-lt"/>
              <a:cs typeface="+mn-lt"/>
            </a:endParaRPr>
          </a:p>
          <a:p>
            <a:endParaRPr lang="en-US" sz="1600" b="1">
              <a:ea typeface="+mn-lt"/>
              <a:cs typeface="+mn-lt"/>
            </a:endParaRPr>
          </a:p>
          <a:p>
            <a:endParaRPr lang="en-US" sz="16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503067"/>
          </a:xfrm>
        </p:spPr>
        <p:txBody>
          <a:bodyPr/>
          <a:lstStyle/>
          <a:p>
            <a:r>
              <a:rPr lang="en-US" sz="3200" b="1">
                <a:latin typeface="Franklin Gothic Book" panose="020B0503020102020204" pitchFamily="34" charset="0"/>
              </a:rPr>
              <a:t>Program support (Bill)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B806-200F-4863-920F-16A5FBA1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189528"/>
            <a:ext cx="8336975" cy="429439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b="1" dirty="0">
                <a:latin typeface="Franklin Gothic Book"/>
              </a:rPr>
              <a:t>Program Support</a:t>
            </a:r>
            <a:r>
              <a:rPr lang="en-US" sz="2000" dirty="0">
                <a:latin typeface="Franklin Gothic Book"/>
              </a:rPr>
              <a:t>: Provide overarching program support to strengthen business, industry and colleges.</a:t>
            </a:r>
          </a:p>
          <a:p>
            <a:r>
              <a:rPr lang="en-US" sz="2000" dirty="0"/>
              <a:t>Team Members: </a:t>
            </a:r>
            <a:endParaRPr lang="en-US" sz="2000" dirty="0">
              <a:latin typeface="Franklin Gothic Book"/>
            </a:endParaRPr>
          </a:p>
          <a:p>
            <a:pPr lvl="1"/>
            <a:r>
              <a:rPr lang="en-US" sz="2000" dirty="0">
                <a:latin typeface="Franklin Gothic Book"/>
              </a:rPr>
              <a:t>William Belden</a:t>
            </a:r>
          </a:p>
          <a:p>
            <a:pPr lvl="1"/>
            <a:r>
              <a:rPr lang="en-US" sz="2000" dirty="0">
                <a:latin typeface="Franklin Gothic Book"/>
              </a:rPr>
              <a:t>Kimberly Ingram</a:t>
            </a:r>
          </a:p>
          <a:p>
            <a:pPr lvl="1"/>
            <a:r>
              <a:rPr lang="en-US" sz="2000" dirty="0">
                <a:latin typeface="Franklin Gothic Book"/>
              </a:rPr>
              <a:t>Shelby Means (Education Division)</a:t>
            </a:r>
            <a:endParaRPr lang="en-US" sz="2000" dirty="0"/>
          </a:p>
          <a:p>
            <a:pPr marL="0" indent="0">
              <a:buNone/>
            </a:pPr>
            <a:r>
              <a:rPr lang="en-US" sz="1600" b="1">
                <a:latin typeface="Franklin Gothic Book"/>
              </a:rPr>
              <a:t>Programs</a:t>
            </a:r>
            <a:r>
              <a:rPr lang="en-US" sz="1600">
                <a:latin typeface="Franklin Gothic Book"/>
              </a:rPr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4A4212-F4BE-4268-AFD9-67EDB0FDC5C5}"/>
              </a:ext>
            </a:extLst>
          </p:cNvPr>
          <p:cNvGraphicFramePr>
            <a:graphicFrameLocks noGrp="1"/>
          </p:cNvGraphicFramePr>
          <p:nvPr/>
        </p:nvGraphicFramePr>
        <p:xfrm>
          <a:off x="806621" y="4785755"/>
          <a:ext cx="75307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932">
                  <a:extLst>
                    <a:ext uri="{9D8B030D-6E8A-4147-A177-3AD203B41FA5}">
                      <a16:colId xmlns:a16="http://schemas.microsoft.com/office/drawing/2014/main" val="828185752"/>
                    </a:ext>
                  </a:extLst>
                </a:gridCol>
                <a:gridCol w="3570826">
                  <a:extLst>
                    <a:ext uri="{9D8B030D-6E8A-4147-A177-3AD203B41FA5}">
                      <a16:colId xmlns:a16="http://schemas.microsoft.com/office/drawing/2014/main" val="3126903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Carl D. Perkins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CTE Dual Credit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5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Comprehensive Local Needs Assessment (CLNA)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High Demand Grant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77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Program Approval Review &amp; Program Inventory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Workforce Education Council (WEC)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9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Prof-Tech Certification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13995" algn="ctr"/>
                      <a:r>
                        <a:rPr lang="en-US" sz="1400" b="0">
                          <a:solidFill>
                            <a:srgbClr val="000000"/>
                          </a:solidFill>
                          <a:latin typeface="Franklin Gothic Book"/>
                        </a:rPr>
                        <a:t>Customer Advisory Committee (CAC)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085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18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93D2-F6CE-4AE6-8BC5-93686BD3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657315"/>
          </a:xfrm>
        </p:spPr>
        <p:txBody>
          <a:bodyPr lIns="91440" tIns="45720" rIns="91440" bIns="45720" anchor="t"/>
          <a:lstStyle/>
          <a:p>
            <a:r>
              <a:rPr lang="en-US">
                <a:ea typeface="+mj-lt"/>
                <a:cs typeface="+mj-lt"/>
              </a:rPr>
              <a:t>Perkins </a:t>
            </a:r>
            <a:r>
              <a:rPr lang="en-US" dirty="0">
                <a:ea typeface="+mj-lt"/>
                <a:cs typeface="+mj-lt"/>
              </a:rPr>
              <a:t>updates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89A-1B2D-0C4A-B762-CCB4E89F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205522"/>
            <a:ext cx="8336975" cy="4166329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ea typeface="+mn-lt"/>
                <a:cs typeface="+mn-lt"/>
              </a:rPr>
              <a:t>CLNA</a:t>
            </a:r>
            <a:endParaRPr lang="en-US" b="1"/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Highlights/Needs Document (email)</a:t>
            </a:r>
            <a:endParaRPr lang="en-US"/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Advocacy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Survey and Interview Questions Solicitation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ea typeface="+mn-lt"/>
                <a:cs typeface="+mn-lt"/>
              </a:rPr>
              <a:t>GRANTS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Perkins Plan </a:t>
            </a:r>
            <a:endParaRPr lang="en-US"/>
          </a:p>
          <a:p>
            <a:pPr lvl="2">
              <a:lnSpc>
                <a:spcPct val="100000"/>
              </a:lnSpc>
            </a:pPr>
            <a:r>
              <a:rPr lang="en-US" sz="1400" dirty="0">
                <a:ea typeface="+mn-lt"/>
                <a:cs typeface="+mn-lt"/>
              </a:rPr>
              <a:t>Revisions Due—May 21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Perkins Leadership Grants (Corrections, Non-Trad, LBG, Special Projects)</a:t>
            </a:r>
          </a:p>
          <a:p>
            <a:pPr lvl="2">
              <a:lnSpc>
                <a:spcPct val="100000"/>
              </a:lnSpc>
            </a:pPr>
            <a:r>
              <a:rPr lang="en-US" sz="1400" dirty="0">
                <a:ea typeface="+mn-lt"/>
                <a:cs typeface="+mn-lt"/>
              </a:rPr>
              <a:t>Feedback available—May 28</a:t>
            </a:r>
          </a:p>
          <a:p>
            <a:pPr lvl="2">
              <a:lnSpc>
                <a:spcPct val="100000"/>
              </a:lnSpc>
            </a:pPr>
            <a:r>
              <a:rPr lang="en-US" sz="1400" dirty="0">
                <a:ea typeface="+mn-lt"/>
                <a:cs typeface="+mn-lt"/>
              </a:rPr>
              <a:t>Revisions Due—June 6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Perkins Special Project—TBA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Perkins Non-Trad—(After priority deadline)-TBA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sz="2200">
              <a:ea typeface="+mn-lt"/>
              <a:cs typeface="+mn-lt"/>
            </a:endParaRPr>
          </a:p>
          <a:p>
            <a:endParaRPr lang="en-US" sz="2200">
              <a:ea typeface="+mn-lt"/>
              <a:cs typeface="+mn-lt"/>
            </a:endParaRPr>
          </a:p>
          <a:p>
            <a:endParaRPr lang="en-US" sz="16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D884C-76CE-41F4-928F-9E32EEF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dirty="0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8FFB89-CD0A-4600-B5B7-284311B06406}" vid="{A645EE94-F025-4290-8BAC-E89C32ADF8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fe4a646-9a5b-40a0-b2ad-9169a3f7c2c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9C1961A531994E8F12E6D74A572E1D" ma:contentTypeVersion="16" ma:contentTypeDescription="Create a new document." ma:contentTypeScope="" ma:versionID="953a6f3c1af9effb40726600f297e45b">
  <xsd:schema xmlns:xsd="http://www.w3.org/2001/XMLSchema" xmlns:xs="http://www.w3.org/2001/XMLSchema" xmlns:p="http://schemas.microsoft.com/office/2006/metadata/properties" xmlns:ns3="6fe4a646-9a5b-40a0-b2ad-9169a3f7c2c1" xmlns:ns4="c4f6c52c-0e1f-4956-8441-72384df3219c" targetNamespace="http://schemas.microsoft.com/office/2006/metadata/properties" ma:root="true" ma:fieldsID="67450b7db24b6a42648ba82c3a83009b" ns3:_="" ns4:_="">
    <xsd:import namespace="6fe4a646-9a5b-40a0-b2ad-9169a3f7c2c1"/>
    <xsd:import namespace="c4f6c52c-0e1f-4956-8441-72384df321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4a646-9a5b-40a0-b2ad-9169a3f7c2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6c52c-0e1f-4956-8441-72384df3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FF34BF-461A-4552-BAC0-8EAE6FB87824}">
  <ds:schemaRefs>
    <ds:schemaRef ds:uri="6fe4a646-9a5b-40a0-b2ad-9169a3f7c2c1"/>
    <ds:schemaRef ds:uri="c4f6c52c-0e1f-4956-8441-72384df3219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C73B07-43CA-4F8C-8AA1-53DB07BD148D}">
  <ds:schemaRefs>
    <ds:schemaRef ds:uri="6fe4a646-9a5b-40a0-b2ad-9169a3f7c2c1"/>
    <ds:schemaRef ds:uri="c4f6c52c-0e1f-4956-8441-72384df321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19B4E2-40F1-4166-9859-BFE10CE51E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17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Washington’s Community and technical colleges</vt:lpstr>
      <vt:lpstr>SBCTC Spring Update</vt:lpstr>
      <vt:lpstr>Gainful Employment update</vt:lpstr>
      <vt:lpstr>Legislative, program &amp; Funding updates</vt:lpstr>
      <vt:lpstr>Industry Demand (Carolyn)</vt:lpstr>
      <vt:lpstr>funding Updates</vt:lpstr>
      <vt:lpstr>Program Updates</vt:lpstr>
      <vt:lpstr>Program support (Bill)</vt:lpstr>
      <vt:lpstr>Perkins updates</vt:lpstr>
      <vt:lpstr>Grant Award/Invoices</vt:lpstr>
      <vt:lpstr>technical assistance</vt:lpstr>
      <vt:lpstr>Program Approval Updates</vt:lpstr>
      <vt:lpstr>Sector Response (Anna)</vt:lpstr>
      <vt:lpstr>Funding &amp; Program Updates</vt:lpstr>
      <vt:lpstr>Work-based Learning (Genevieve)</vt:lpstr>
      <vt:lpstr>funding Updates</vt:lpstr>
      <vt:lpstr>Workforce 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Rose</dc:creator>
  <cp:revision>81</cp:revision>
  <cp:lastPrinted>2018-06-28T21:16:04Z</cp:lastPrinted>
  <dcterms:created xsi:type="dcterms:W3CDTF">2018-05-24T23:21:12Z</dcterms:created>
  <dcterms:modified xsi:type="dcterms:W3CDTF">2024-05-01T21:38:49Z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0x010100869C1961A531994E8F12E6D74A572E1D</vt:lpwstr>
  </property>
</Properties>
</file>