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p:regular r:id="rId37"/>
      <p:bold r:id="rId38"/>
      <p:italic r:id="rId39"/>
      <p:boldItalic r:id="rId40"/>
    </p:embeddedFont>
    <p:embeddedFont>
      <p:font typeface="Nunito"/>
      <p:regular r:id="rId41"/>
      <p:bold r:id="rId42"/>
      <p:italic r:id="rId43"/>
      <p:boldItalic r:id="rId44"/>
    </p:embeddedFont>
    <p:embeddedFont>
      <p:font typeface="Maven Pro"/>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54C045-441A-4FF5-A774-1A3F398B548B}">
  <a:tblStyle styleId="{4254C045-441A-4FF5-A774-1A3F398B548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Nunito-bold.fntdata"/><Relationship Id="rId41" Type="http://schemas.openxmlformats.org/officeDocument/2006/relationships/font" Target="fonts/Nunito-regular.fntdata"/><Relationship Id="rId22" Type="http://schemas.openxmlformats.org/officeDocument/2006/relationships/slide" Target="slides/slide16.xml"/><Relationship Id="rId44" Type="http://schemas.openxmlformats.org/officeDocument/2006/relationships/font" Target="fonts/Nunito-boldItalic.fntdata"/><Relationship Id="rId21" Type="http://schemas.openxmlformats.org/officeDocument/2006/relationships/slide" Target="slides/slide15.xml"/><Relationship Id="rId43" Type="http://schemas.openxmlformats.org/officeDocument/2006/relationships/font" Target="fonts/Nunito-italic.fntdata"/><Relationship Id="rId24" Type="http://schemas.openxmlformats.org/officeDocument/2006/relationships/slide" Target="slides/slide18.xml"/><Relationship Id="rId46" Type="http://schemas.openxmlformats.org/officeDocument/2006/relationships/font" Target="fonts/MavenPro-bold.fntdata"/><Relationship Id="rId23" Type="http://schemas.openxmlformats.org/officeDocument/2006/relationships/slide" Target="slides/slide17.xml"/><Relationship Id="rId45" Type="http://schemas.openxmlformats.org/officeDocument/2006/relationships/font" Target="fonts/Maven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umass.edu/asap/our-assessment-belief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3673a3438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13673a343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Presentation time: 8:45 PST on Monday, April 3</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Jennifer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d028efff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d028efff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state-wide perspective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d028efff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d028efff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Will:</a:t>
            </a:r>
            <a:endParaRPr sz="1200"/>
          </a:p>
          <a:p>
            <a:pPr indent="0" lvl="0" marL="0" rtl="0" algn="l">
              <a:spcBef>
                <a:spcPts val="0"/>
              </a:spcBef>
              <a:spcAft>
                <a:spcPts val="0"/>
              </a:spcAft>
              <a:buNone/>
            </a:pPr>
            <a:r>
              <a:t/>
            </a:r>
            <a:endParaRPr sz="400"/>
          </a:p>
          <a:p>
            <a:pPr indent="-298450" lvl="0" marL="457200" rtl="0" algn="l">
              <a:lnSpc>
                <a:spcPct val="115000"/>
              </a:lnSpc>
              <a:spcBef>
                <a:spcPts val="0"/>
              </a:spcBef>
              <a:spcAft>
                <a:spcPts val="0"/>
              </a:spcAft>
              <a:buClr>
                <a:srgbClr val="C0791B"/>
              </a:buClr>
              <a:buSzPts val="1100"/>
              <a:buFont typeface="Nunito"/>
              <a:buChar char="●"/>
            </a:pPr>
            <a:r>
              <a:rPr lang="en">
                <a:solidFill>
                  <a:srgbClr val="C0791B"/>
                </a:solidFill>
                <a:latin typeface="Nunito"/>
                <a:ea typeface="Nunito"/>
                <a:cs typeface="Nunito"/>
                <a:sym typeface="Nunito"/>
              </a:rPr>
              <a:t>Our Governor sent us all home March 23, 2020. </a:t>
            </a:r>
            <a:endParaRPr>
              <a:solidFill>
                <a:srgbClr val="C0791B"/>
              </a:solidFill>
              <a:latin typeface="Nunito"/>
              <a:ea typeface="Nunito"/>
              <a:cs typeface="Nunito"/>
              <a:sym typeface="Nunito"/>
            </a:endParaRPr>
          </a:p>
          <a:p>
            <a:pPr indent="-298450" lvl="0" marL="457200" rtl="0" algn="l">
              <a:lnSpc>
                <a:spcPct val="115000"/>
              </a:lnSpc>
              <a:spcBef>
                <a:spcPts val="0"/>
              </a:spcBef>
              <a:spcAft>
                <a:spcPts val="0"/>
              </a:spcAft>
              <a:buClr>
                <a:srgbClr val="C0791B"/>
              </a:buClr>
              <a:buSzPts val="1100"/>
              <a:buFont typeface="Nunito"/>
              <a:buChar char="●"/>
            </a:pPr>
            <a:r>
              <a:rPr lang="en">
                <a:solidFill>
                  <a:srgbClr val="C0791B"/>
                </a:solidFill>
                <a:latin typeface="Nunito"/>
                <a:ea typeface="Nunito"/>
                <a:cs typeface="Nunito"/>
                <a:sym typeface="Nunito"/>
              </a:rPr>
              <a:t>Programs were not allowed to be onsite, with limited exceptions, for nearly two years, with local variations in how long and to what extent.</a:t>
            </a:r>
            <a:endParaRPr>
              <a:solidFill>
                <a:srgbClr val="C0791B"/>
              </a:solidFill>
              <a:latin typeface="Nunito"/>
              <a:ea typeface="Nunito"/>
              <a:cs typeface="Nunito"/>
              <a:sym typeface="Nunito"/>
            </a:endParaRPr>
          </a:p>
          <a:p>
            <a:pPr indent="-298450" lvl="0" marL="457200" rtl="0" algn="l">
              <a:lnSpc>
                <a:spcPct val="115000"/>
              </a:lnSpc>
              <a:spcBef>
                <a:spcPts val="0"/>
              </a:spcBef>
              <a:spcAft>
                <a:spcPts val="0"/>
              </a:spcAft>
              <a:buClr>
                <a:srgbClr val="C0791B"/>
              </a:buClr>
              <a:buSzPts val="1100"/>
              <a:buFont typeface="Nunito"/>
              <a:buChar char="●"/>
            </a:pPr>
            <a:r>
              <a:rPr lang="en">
                <a:solidFill>
                  <a:srgbClr val="C0791B"/>
                </a:solidFill>
                <a:latin typeface="Nunito"/>
                <a:ea typeface="Nunito"/>
                <a:cs typeface="Nunito"/>
                <a:sym typeface="Nunito"/>
              </a:rPr>
              <a:t>How providers conducted initial intake, placement, and ongoing assessment without testing is at the heart of this presentation.</a:t>
            </a:r>
            <a:endParaRPr>
              <a:solidFill>
                <a:srgbClr val="C0791B"/>
              </a:solidFill>
              <a:latin typeface="Nunito"/>
              <a:ea typeface="Nunito"/>
              <a:cs typeface="Nunito"/>
              <a:sym typeface="Nunito"/>
            </a:endParaRPr>
          </a:p>
          <a:p>
            <a:pPr indent="-298450" lvl="0" marL="457200" rtl="0" algn="l">
              <a:lnSpc>
                <a:spcPct val="115000"/>
              </a:lnSpc>
              <a:spcBef>
                <a:spcPts val="0"/>
              </a:spcBef>
              <a:spcAft>
                <a:spcPts val="0"/>
              </a:spcAft>
              <a:buClr>
                <a:srgbClr val="C0791B"/>
              </a:buClr>
              <a:buSzPts val="1100"/>
              <a:buFont typeface="Nunito"/>
              <a:buChar char="●"/>
            </a:pPr>
            <a:r>
              <a:rPr lang="en">
                <a:solidFill>
                  <a:srgbClr val="C0791B"/>
                </a:solidFill>
                <a:latin typeface="Nunito"/>
                <a:ea typeface="Nunito"/>
                <a:cs typeface="Nunito"/>
                <a:sym typeface="Nunito"/>
              </a:rPr>
              <a:t>We advocate for research pilots to explore these and other methods to place and advance students in addition to the test and within the performance accountability system already established by the law.</a:t>
            </a:r>
            <a:endParaRPr sz="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00d1dea2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00d1dea2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Point:  pre to during to post pandemic:  no big changes on long-term outcomes linked to suspended operations and no CASAS testing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89423dc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c89423dc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t>
            </a:r>
            <a:endParaRPr/>
          </a:p>
          <a:p>
            <a:pPr indent="0" lvl="0" marL="0" rtl="0" algn="l">
              <a:spcBef>
                <a:spcPts val="0"/>
              </a:spcBef>
              <a:spcAft>
                <a:spcPts val="0"/>
              </a:spcAft>
              <a:buNone/>
            </a:pPr>
            <a:r>
              <a:rPr lang="en"/>
              <a:t>5 minutes.  OPTIONAL? Curtis will check clock - d</a:t>
            </a:r>
            <a:r>
              <a:rPr lang="en"/>
              <a:t>epending</a:t>
            </a:r>
            <a:r>
              <a:rPr lang="en"/>
              <a:t> on timing, do it or move forward?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27f6a3da1e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27f6a3da1e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speaks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d028efff4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d028efff4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t>
            </a:r>
            <a:endParaRPr/>
          </a:p>
          <a:p>
            <a:pPr indent="0" lvl="0" marL="0" rtl="0" algn="l">
              <a:spcBef>
                <a:spcPts val="0"/>
              </a:spcBef>
              <a:spcAft>
                <a:spcPts val="0"/>
              </a:spcAft>
              <a:buNone/>
            </a:pPr>
            <a:r>
              <a:rPr lang="en"/>
              <a:t>Moving to section on what the WA providers did during the pandemic and I’m up first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 to Lit source: Cat takes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CBOS </a:t>
            </a:r>
            <a:r>
              <a:rPr lang="en"/>
              <a:t>federally-funded through SBCTC in WA state</a:t>
            </a:r>
            <a:endParaRPr/>
          </a:p>
          <a:p>
            <a:pPr indent="-298450" lvl="0" marL="457200" rtl="0" algn="l">
              <a:lnSpc>
                <a:spcPct val="150000"/>
              </a:lnSpc>
              <a:spcBef>
                <a:spcPts val="0"/>
              </a:spcBef>
              <a:spcAft>
                <a:spcPts val="0"/>
              </a:spcAft>
              <a:buClr>
                <a:srgbClr val="595959"/>
              </a:buClr>
              <a:buSzPts val="1100"/>
              <a:buFont typeface="Arial"/>
              <a:buChar char="●"/>
            </a:pPr>
            <a:r>
              <a:rPr lang="en">
                <a:solidFill>
                  <a:srgbClr val="595959"/>
                </a:solidFill>
              </a:rPr>
              <a:t>Free classes and tutoring to adults - ABE, ESOL, Citizenship, Work Skills, GED prep &amp; Digital Literacy</a:t>
            </a:r>
            <a:endParaRPr>
              <a:solidFill>
                <a:srgbClr val="595959"/>
              </a:solidFill>
            </a:endParaRPr>
          </a:p>
          <a:p>
            <a:pPr indent="-298450" lvl="0" marL="457200" rtl="0" algn="l">
              <a:lnSpc>
                <a:spcPct val="150000"/>
              </a:lnSpc>
              <a:spcBef>
                <a:spcPts val="0"/>
              </a:spcBef>
              <a:spcAft>
                <a:spcPts val="0"/>
              </a:spcAft>
              <a:buClr>
                <a:srgbClr val="595959"/>
              </a:buClr>
              <a:buSzPts val="1100"/>
              <a:buFont typeface="Arial"/>
              <a:buChar char="●"/>
            </a:pPr>
            <a:r>
              <a:rPr lang="en">
                <a:solidFill>
                  <a:srgbClr val="595959"/>
                </a:solidFill>
              </a:rPr>
              <a:t>Over 600 students/year, 22 classes; 95% students are refugee or immigrant status, 46 languages spoken</a:t>
            </a:r>
            <a:endParaRPr>
              <a:solidFill>
                <a:srgbClr val="595959"/>
              </a:solidFill>
            </a:endParaRPr>
          </a:p>
          <a:p>
            <a:pPr indent="-298450" lvl="0" marL="457200" rtl="0" algn="l">
              <a:lnSpc>
                <a:spcPct val="150000"/>
              </a:lnSpc>
              <a:spcBef>
                <a:spcPts val="0"/>
              </a:spcBef>
              <a:spcAft>
                <a:spcPts val="0"/>
              </a:spcAft>
              <a:buClr>
                <a:srgbClr val="595959"/>
              </a:buClr>
              <a:buSzPts val="1100"/>
              <a:buFont typeface="Arial"/>
              <a:buChar char="●"/>
            </a:pPr>
            <a:r>
              <a:rPr lang="en">
                <a:solidFill>
                  <a:srgbClr val="595959"/>
                </a:solidFill>
              </a:rPr>
              <a:t>Low intensity program (5-12 hours/week of classroom instruction)</a:t>
            </a:r>
            <a:endParaRPr>
              <a:solidFill>
                <a:srgbClr val="595959"/>
              </a:solidFill>
            </a:endParaRPr>
          </a:p>
          <a:p>
            <a:pPr indent="-298450" lvl="0" marL="457200" rtl="0" algn="l">
              <a:lnSpc>
                <a:spcPct val="150000"/>
              </a:lnSpc>
              <a:spcBef>
                <a:spcPts val="0"/>
              </a:spcBef>
              <a:spcAft>
                <a:spcPts val="0"/>
              </a:spcAft>
              <a:buClr>
                <a:srgbClr val="595959"/>
              </a:buClr>
              <a:buSzPts val="1100"/>
              <a:buFont typeface="Arial"/>
              <a:buChar char="●"/>
            </a:pPr>
            <a:r>
              <a:rPr lang="en">
                <a:solidFill>
                  <a:srgbClr val="595959"/>
                </a:solidFill>
              </a:rPr>
              <a:t>Tutoring supports classroom-based instruction (3 hrs/week)</a:t>
            </a:r>
            <a:endParaRPr>
              <a:solidFill>
                <a:srgbClr val="595959"/>
              </a:solidFill>
            </a:endParaRPr>
          </a:p>
          <a:p>
            <a:pPr indent="-298450" lvl="0" marL="457200" rtl="0" algn="l">
              <a:lnSpc>
                <a:spcPct val="150000"/>
              </a:lnSpc>
              <a:spcBef>
                <a:spcPts val="0"/>
              </a:spcBef>
              <a:spcAft>
                <a:spcPts val="0"/>
              </a:spcAft>
              <a:buClr>
                <a:srgbClr val="595959"/>
              </a:buClr>
              <a:buSzPts val="1100"/>
              <a:buFont typeface="Arial"/>
              <a:buChar char="●"/>
            </a:pPr>
            <a:r>
              <a:rPr lang="en">
                <a:solidFill>
                  <a:srgbClr val="595959"/>
                </a:solidFill>
              </a:rPr>
              <a:t>200 Instructional volunteers in class assistant and tutoring (70) roles</a:t>
            </a:r>
            <a:endParaRPr>
              <a:solidFill>
                <a:srgbClr val="595959"/>
              </a:solidFill>
            </a:endParaRPr>
          </a:p>
          <a:p>
            <a:pPr indent="0" lvl="0" marL="0" rtl="0" algn="l">
              <a:lnSpc>
                <a:spcPct val="150000"/>
              </a:lnSpc>
              <a:spcBef>
                <a:spcPts val="1600"/>
              </a:spcBef>
              <a:spcAft>
                <a:spcPts val="0"/>
              </a:spcAft>
              <a:buNone/>
            </a:pPr>
            <a:r>
              <a:rPr lang="en">
                <a:solidFill>
                  <a:srgbClr val="595959"/>
                </a:solidFill>
              </a:rPr>
              <a:t>Other completion examples: </a:t>
            </a:r>
            <a:endParaRPr>
              <a:solidFill>
                <a:srgbClr val="595959"/>
              </a:solidFill>
            </a:endParaRPr>
          </a:p>
          <a:p>
            <a:pPr indent="-298450" lvl="0" marL="457200" rtl="0" algn="l">
              <a:lnSpc>
                <a:spcPct val="115000"/>
              </a:lnSpc>
              <a:spcBef>
                <a:spcPts val="1600"/>
              </a:spcBef>
              <a:spcAft>
                <a:spcPts val="0"/>
              </a:spcAft>
              <a:buClr>
                <a:srgbClr val="595959"/>
              </a:buClr>
              <a:buSzPts val="1100"/>
              <a:buChar char="●"/>
            </a:pPr>
            <a:r>
              <a:rPr lang="en">
                <a:solidFill>
                  <a:srgbClr val="595959"/>
                </a:solidFill>
              </a:rPr>
              <a:t>Other examples: lab report in GED science class, written biography/narrative  in ESOL ⅘ class, dialog about a shopping receipt in ESOL 1 Literacy class)</a:t>
            </a:r>
            <a:endParaRPr sz="400">
              <a:solidFill>
                <a:srgbClr val="595959"/>
              </a:solidFill>
            </a:endParaRPr>
          </a:p>
          <a:p>
            <a:pPr indent="0" lvl="0" marL="0" rtl="0" algn="l">
              <a:lnSpc>
                <a:spcPct val="150000"/>
              </a:lnSpc>
              <a:spcBef>
                <a:spcPts val="1200"/>
              </a:spcBef>
              <a:spcAft>
                <a:spcPts val="1600"/>
              </a:spcAft>
              <a:buNone/>
            </a:pPr>
            <a:r>
              <a:t/>
            </a:r>
            <a:endParaRPr>
              <a:solidFill>
                <a:srgbClr val="595959"/>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d6de1b078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d6de1b07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t>
            </a:r>
            <a:endParaRPr/>
          </a:p>
          <a:p>
            <a:pPr indent="0" lvl="0" marL="0" rtl="0" algn="l">
              <a:spcBef>
                <a:spcPts val="0"/>
              </a:spcBef>
              <a:spcAft>
                <a:spcPts val="0"/>
              </a:spcAft>
              <a:buNone/>
            </a:pPr>
            <a:r>
              <a:rPr lang="en"/>
              <a:t>Main point:  standards based productive measures:  students demonstrated NRS-aligned level gains (without CASAS)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10a6043b6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10a6043b6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t>
            </a:r>
            <a:endParaRPr/>
          </a:p>
          <a:p>
            <a:pPr indent="0" lvl="0" marL="0" rtl="0" algn="l">
              <a:spcBef>
                <a:spcPts val="0"/>
              </a:spcBef>
              <a:spcAft>
                <a:spcPts val="0"/>
              </a:spcAft>
              <a:buNone/>
            </a:pPr>
            <a:r>
              <a:rPr lang="en"/>
              <a:t>Main point:  students are demonstrating learning in ways that are meaningful to them but are not currently captured by federal reporting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13673a3438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13673a3438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Sherri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fa3f2a7c3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fa3f2a7c3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Curtis - I will give a very brief </a:t>
            </a:r>
            <a:r>
              <a:rPr lang="en"/>
              <a:t>overview of BEDA at North, then a brief review of how things changed during pandemic, then pivot off Sherry’s broader view with a focused look at 2 specific innovations. I will need to be able to share my screen.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7e11ed8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7e11ed8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Jennifer Intro During COVID-19, Washington State was shut down. This meant we could not CASAS test, which led to a number of innovations. Some of these had been in the works. Others were the result of having to find a new tool quickly. WA SBCTC has education councils, including the Council for Basic Skills. At the beginning of the pandemic, deans and directors met weekly. As these conversations evolved, we realized that our new approaches to placement and assessment were supporting our goal to bring equity to our work. As we move out of the pandemic, we want to continue this work.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22163204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22163204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Kim</a:t>
            </a:r>
            <a:endParaRPr/>
          </a:p>
          <a:p>
            <a:pPr indent="0" lvl="0" marL="0" rtl="0" algn="l">
              <a:spcBef>
                <a:spcPts val="0"/>
              </a:spcBef>
              <a:spcAft>
                <a:spcPts val="0"/>
              </a:spcAft>
              <a:buNone/>
            </a:pPr>
            <a:r>
              <a:rPr lang="en" sz="1200">
                <a:solidFill>
                  <a:srgbClr val="4D5156"/>
                </a:solidFill>
                <a:highlight>
                  <a:srgbClr val="FFFFFF"/>
                </a:highlight>
                <a:latin typeface="Roboto"/>
                <a:ea typeface="Roboto"/>
                <a:cs typeface="Roboto"/>
                <a:sym typeface="Roboto"/>
              </a:rPr>
              <a:t>The seven elements contribute to learner agency: </a:t>
            </a:r>
            <a:r>
              <a:rPr lang="en" sz="1200">
                <a:solidFill>
                  <a:srgbClr val="040C28"/>
                </a:solidFill>
                <a:latin typeface="Roboto"/>
                <a:ea typeface="Roboto"/>
                <a:cs typeface="Roboto"/>
                <a:sym typeface="Roboto"/>
              </a:rPr>
              <a:t>voice, choice, engagement, motivation, ownership, purpose, and self-efficacy</a:t>
            </a:r>
            <a:r>
              <a:rPr lang="en" sz="1200">
                <a:solidFill>
                  <a:srgbClr val="4D5156"/>
                </a:solidFill>
                <a:highlight>
                  <a:srgbClr val="FFFFFF"/>
                </a:highlight>
                <a:latin typeface="Roboto"/>
                <a:ea typeface="Roboto"/>
                <a:cs typeface="Roboto"/>
                <a:sym typeface="Roboto"/>
              </a:rPr>
              <a:t>.</a:t>
            </a:r>
            <a:endParaRPr sz="120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4D5156"/>
                </a:solidFill>
                <a:highlight>
                  <a:srgbClr val="FFFFFF"/>
                </a:highlight>
                <a:latin typeface="Roboto"/>
                <a:ea typeface="Roboto"/>
                <a:cs typeface="Roboto"/>
                <a:sym typeface="Roboto"/>
              </a:rPr>
              <a:t>Wide body of research that suggests that nurturing, building, and leveraging student agency has a  significant and positive impact on academic achievement, retention, and persistence.</a:t>
            </a:r>
            <a:endParaRPr sz="120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27f6a3da1e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27f6a3da1e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026229b94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026229b94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eacabdb6d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eacabdb6d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Jennifer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0372262c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0372262c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595959"/>
                </a:solidFill>
              </a:rPr>
              <a:t>Will:  (check time here  - if little time, just show word cloud, if not, can get more questions from the audience)</a:t>
            </a:r>
            <a:endParaRPr sz="1200">
              <a:solidFill>
                <a:srgbClr val="595959"/>
              </a:solidFill>
            </a:endParaRPr>
          </a:p>
          <a:p>
            <a:pPr indent="0" lvl="0" marL="0" rtl="0" algn="l">
              <a:lnSpc>
                <a:spcPct val="115000"/>
              </a:lnSpc>
              <a:spcBef>
                <a:spcPts val="1200"/>
              </a:spcBef>
              <a:spcAft>
                <a:spcPts val="0"/>
              </a:spcAft>
              <a:buNone/>
            </a:pPr>
            <a:r>
              <a:rPr lang="en" sz="1200">
                <a:solidFill>
                  <a:srgbClr val="595959"/>
                </a:solidFill>
              </a:rPr>
              <a:t>Summary:  we’ve hit on a lot of reasons why we think a shift away from sole reliance on a standardized test is the way to go</a:t>
            </a:r>
            <a:endParaRPr sz="1200">
              <a:solidFill>
                <a:srgbClr val="595959"/>
              </a:solidFill>
            </a:endParaRPr>
          </a:p>
          <a:p>
            <a:pPr indent="0" lvl="0" marL="0" rtl="0" algn="l">
              <a:lnSpc>
                <a:spcPct val="115000"/>
              </a:lnSpc>
              <a:spcBef>
                <a:spcPts val="1200"/>
              </a:spcBef>
              <a:spcAft>
                <a:spcPts val="0"/>
              </a:spcAft>
              <a:buNone/>
            </a:pPr>
            <a:r>
              <a:rPr lang="en" sz="1200">
                <a:solidFill>
                  <a:srgbClr val="595959"/>
                </a:solidFill>
              </a:rPr>
              <a:t>Go provider by provider if needed</a:t>
            </a:r>
            <a:endParaRPr sz="1200">
              <a:solidFill>
                <a:srgbClr val="595959"/>
              </a:solidFill>
            </a:endParaRPr>
          </a:p>
          <a:p>
            <a:pPr indent="0" lvl="0" marL="0" rtl="0" algn="l">
              <a:lnSpc>
                <a:spcPct val="115000"/>
              </a:lnSpc>
              <a:spcBef>
                <a:spcPts val="1200"/>
              </a:spcBef>
              <a:spcAft>
                <a:spcPts val="0"/>
              </a:spcAft>
              <a:buNone/>
            </a:pPr>
            <a:r>
              <a:rPr lang="en" sz="1200">
                <a:solidFill>
                  <a:srgbClr val="595959"/>
                </a:solidFill>
              </a:rPr>
              <a:t>Look back at the word cloud  -what folks came up with </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Equity</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	Using one assessment across basic skills and college systems</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	Inequity of large scale standardized testing (see links from innovations committee from last year)</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Content - the content of the curriculum of a specific class, productive skills like writing and speaking</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Accessibility</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Quick</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Remote/Logistics</a:t>
            </a:r>
            <a:endParaRPr sz="1200">
              <a:solidFill>
                <a:srgbClr val="595959"/>
              </a:solidFill>
            </a:endParaRPr>
          </a:p>
          <a:p>
            <a:pPr indent="-304800" lvl="0" marL="457200" rtl="0" algn="l">
              <a:lnSpc>
                <a:spcPct val="115000"/>
              </a:lnSpc>
              <a:spcBef>
                <a:spcPts val="1200"/>
              </a:spcBef>
              <a:spcAft>
                <a:spcPts val="0"/>
              </a:spcAft>
              <a:buClr>
                <a:srgbClr val="595959"/>
              </a:buClr>
              <a:buSzPts val="1200"/>
              <a:buChar char="●"/>
            </a:pPr>
            <a:r>
              <a:rPr lang="en" sz="1200">
                <a:solidFill>
                  <a:srgbClr val="595959"/>
                </a:solidFill>
              </a:rPr>
              <a:t>In-person standardized testing can be a barrier to fully-remote learners, remote testing is a burden for programs</a:t>
            </a:r>
            <a:endParaRPr sz="1200">
              <a:solidFill>
                <a:srgbClr val="595959"/>
              </a:solidFill>
            </a:endParaRPr>
          </a:p>
          <a:p>
            <a:pPr indent="0" lvl="0" marL="0" rtl="0" algn="l">
              <a:lnSpc>
                <a:spcPct val="115000"/>
              </a:lnSpc>
              <a:spcBef>
                <a:spcPts val="1200"/>
              </a:spcBef>
              <a:spcAft>
                <a:spcPts val="0"/>
              </a:spcAft>
              <a:buNone/>
            </a:pPr>
            <a:r>
              <a:rPr lang="en" sz="1200">
                <a:solidFill>
                  <a:srgbClr val="595959"/>
                </a:solidFill>
              </a:rPr>
              <a:t>Productivity</a:t>
            </a:r>
            <a:endParaRPr sz="1200">
              <a:solidFill>
                <a:srgbClr val="595959"/>
              </a:solidFill>
            </a:endParaRPr>
          </a:p>
          <a:p>
            <a:pPr indent="0" lvl="0" marL="0" rtl="0" algn="l">
              <a:lnSpc>
                <a:spcPct val="115000"/>
              </a:lnSpc>
              <a:spcBef>
                <a:spcPts val="1200"/>
              </a:spcBef>
              <a:spcAft>
                <a:spcPts val="0"/>
              </a:spcAft>
              <a:buNone/>
            </a:pPr>
            <a:r>
              <a:rPr lang="en" sz="1200">
                <a:solidFill>
                  <a:srgbClr val="595959"/>
                </a:solidFill>
              </a:rPr>
              <a:t>Decrease Barriers and improve cooperation with workplace partners (from Cat’s experience)</a:t>
            </a:r>
            <a:endParaRPr sz="1200">
              <a:solidFill>
                <a:srgbClr val="595959"/>
              </a:solidFill>
            </a:endParaRPr>
          </a:p>
          <a:p>
            <a:pPr indent="-304800" lvl="0" marL="457200" rtl="0" algn="l">
              <a:lnSpc>
                <a:spcPct val="115000"/>
              </a:lnSpc>
              <a:spcBef>
                <a:spcPts val="1200"/>
              </a:spcBef>
              <a:spcAft>
                <a:spcPts val="0"/>
              </a:spcAft>
              <a:buClr>
                <a:srgbClr val="595959"/>
              </a:buClr>
              <a:buSzPts val="1200"/>
              <a:buChar char="●"/>
            </a:pPr>
            <a:r>
              <a:rPr lang="en" sz="1200">
                <a:solidFill>
                  <a:srgbClr val="595959"/>
                </a:solidFill>
              </a:rPr>
              <a:t>IET programs can use employer/site specific pre- and post assessments to measure gains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Best practice is for employers to pay release time for classes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Casas required for program eligibility but not learning gains - employers may be hesitant to pay for class time for this</a:t>
            </a:r>
            <a:endParaRPr sz="12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d028efff4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d028efff4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a:p>
            <a:pPr indent="0" lvl="0" marL="0" rtl="0" algn="l">
              <a:spcBef>
                <a:spcPts val="0"/>
              </a:spcBef>
              <a:spcAft>
                <a:spcPts val="0"/>
              </a:spcAft>
              <a:buNone/>
            </a:pPr>
            <a:r>
              <a:rPr lang="en"/>
              <a:t>Recognize that CASAS and other standardized tests work well for some programs. We are requesting the option of using alternatives.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0372262c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0372262c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c89423dc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c89423dc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053454cc6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053454cc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https://blogs.umass.edu/asap/our-assessment-beliefs/</a:t>
            </a:r>
            <a:r>
              <a:rPr lang="en"/>
              <a:t>  has a list of citations - should we talk about the pre-conference institute at our talk?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053454cc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053454c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Seems like we covered this earlier in the slides? (Curtis)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7e11ed8f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7e11ed8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in App - Cat to make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13673a34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13673a34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slide.  Add to handout?  </a:t>
            </a:r>
            <a:r>
              <a:rPr lang="en"/>
              <a:t>Could</a:t>
            </a:r>
            <a:r>
              <a:rPr lang="en"/>
              <a:t> use these quotes </a:t>
            </a:r>
            <a:r>
              <a:rPr lang="en"/>
              <a:t>while</a:t>
            </a:r>
            <a:r>
              <a:rPr lang="en"/>
              <a:t> folks are getting settled?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27d1bb3dd5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27d1bb3dd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Turn and talk or drop reflections in the chat.</a:t>
            </a:r>
            <a:endParaRPr/>
          </a:p>
          <a:p>
            <a:pPr indent="0" lvl="0" marL="0" rtl="0" algn="l">
              <a:lnSpc>
                <a:spcPct val="100000"/>
              </a:lnSpc>
              <a:spcBef>
                <a:spcPts val="0"/>
              </a:spcBef>
              <a:spcAft>
                <a:spcPts val="0"/>
              </a:spcAft>
              <a:buSzPts val="1100"/>
              <a:buNone/>
            </a:pPr>
            <a:r>
              <a:rPr lang="en"/>
              <a:t>Jennifer </a:t>
            </a:r>
            <a:r>
              <a:rPr lang="en"/>
              <a:t>B to lead.  5 minutes.  Curtis will give a few examples from chat.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27d1bb3dd5_1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27d1bb3dd5_1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Jennifer to go over Agenda</a:t>
            </a:r>
            <a:endParaRPr/>
          </a:p>
          <a:p>
            <a:pPr indent="0" lvl="0" marL="0" rtl="0" algn="l">
              <a:lnSpc>
                <a:spcPct val="100000"/>
              </a:lnSpc>
              <a:spcBef>
                <a:spcPts val="0"/>
              </a:spcBef>
              <a:spcAft>
                <a:spcPts val="0"/>
              </a:spcAft>
              <a:buSzPts val="1100"/>
              <a:buNone/>
            </a:pPr>
            <a:r>
              <a:rPr lang="en"/>
              <a:t>Curtis will be timer - will send 1 minute warnings</a:t>
            </a:r>
            <a:endParaRPr/>
          </a:p>
          <a:p>
            <a:pPr indent="0" lvl="0" marL="0" rtl="0" algn="l">
              <a:lnSpc>
                <a:spcPct val="100000"/>
              </a:lnSpc>
              <a:spcBef>
                <a:spcPts val="0"/>
              </a:spcBef>
              <a:spcAft>
                <a:spcPts val="0"/>
              </a:spcAft>
              <a:buSzPts val="1100"/>
              <a:buNone/>
            </a:pPr>
            <a:r>
              <a:rPr lang="en" sz="1200">
                <a:solidFill>
                  <a:schemeClr val="dk1"/>
                </a:solidFill>
              </a:rPr>
              <a:t>11:30-11:45 Turn &amp; Talk</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11:45-12:00 Alternative Self Placement</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12:00-12:15 Turn &amp; Talk</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12:15-12:30 Data</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12:30-12:45 Rationale/Proposal</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12:45-1:00 Q&amp;A</a:t>
            </a:r>
            <a:endParaRPr sz="1200">
              <a:solidFill>
                <a:schemeClr val="dk1"/>
              </a:solidFill>
            </a:endParaRPr>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t/>
            </a:r>
            <a:endParaRPr sz="1200"/>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11:30-11:45 Turn &amp; Talk</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11:45-12:00 Alternative Self Placement</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12:00-12:15 Turn &amp; Talk</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12:15-12:30 Data</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12:30-12:45 Rationale/Proposal</a:t>
            </a:r>
            <a:endParaRPr sz="1200">
              <a:solidFill>
                <a:schemeClr val="dk1"/>
              </a:solidFill>
            </a:endParaRPr>
          </a:p>
          <a:p>
            <a:pPr indent="0" lvl="0" marL="0" rtl="0" algn="l">
              <a:lnSpc>
                <a:spcPct val="115000"/>
              </a:lnSpc>
              <a:spcBef>
                <a:spcPts val="1200"/>
              </a:spcBef>
              <a:spcAft>
                <a:spcPts val="0"/>
              </a:spcAft>
              <a:buClr>
                <a:schemeClr val="dk1"/>
              </a:buClr>
              <a:buSzPts val="2323"/>
              <a:buFont typeface="Arial"/>
              <a:buNone/>
            </a:pPr>
            <a:r>
              <a:rPr lang="en" sz="1200">
                <a:solidFill>
                  <a:schemeClr val="dk1"/>
                </a:solidFill>
              </a:rPr>
              <a:t>12:45-1:00 Q&amp;A</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27d1bb3dd5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27d1bb3dd5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Jennifer does this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7d1bb3dd5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27d1bb3dd5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450">
                <a:solidFill>
                  <a:srgbClr val="424242"/>
                </a:solidFill>
                <a:latin typeface="Nunito"/>
                <a:ea typeface="Nunito"/>
                <a:cs typeface="Nunito"/>
                <a:sym typeface="Nunito"/>
              </a:rPr>
              <a:t>***Add Word Cloud (Cat)</a:t>
            </a:r>
            <a:br>
              <a:rPr lang="en" sz="1450">
                <a:solidFill>
                  <a:srgbClr val="424242"/>
                </a:solidFill>
                <a:latin typeface="Nunito"/>
                <a:ea typeface="Nunito"/>
                <a:cs typeface="Nunito"/>
                <a:sym typeface="Nunito"/>
              </a:rPr>
            </a:br>
            <a:r>
              <a:rPr lang="en" sz="1450">
                <a:solidFill>
                  <a:srgbClr val="424242"/>
                </a:solidFill>
                <a:latin typeface="Nunito"/>
                <a:ea typeface="Nunito"/>
                <a:cs typeface="Nunito"/>
                <a:sym typeface="Nunito"/>
              </a:rPr>
              <a:t>Sherri reviews this slide to transition to her part</a:t>
            </a:r>
            <a:endParaRPr sz="145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is a list </a:t>
            </a:r>
            <a:r>
              <a:rPr lang="en"/>
              <a:t>brainstormed</a:t>
            </a:r>
            <a:r>
              <a:rPr lang="en"/>
              <a:t> at CBS.  Sherri takes over here. Ask audience to share out/chat what barriers they see. Do word cloud on polls</a:t>
            </a:r>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Monetary cost - test fees, personnel to administer, purchase and maintenance of technology</a:t>
            </a:r>
            <a:endParaRPr sz="1400">
              <a:solidFill>
                <a:srgbClr val="595959"/>
              </a:solidFill>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Other costs - loss of instructional time, assessment costs decrease budget for students</a:t>
            </a:r>
            <a:endParaRPr sz="1400">
              <a:solidFill>
                <a:srgbClr val="595959"/>
              </a:solidFill>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Over-reliance on technology</a:t>
            </a:r>
            <a:endParaRPr sz="1400">
              <a:solidFill>
                <a:srgbClr val="595959"/>
              </a:solidFill>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Length of test does not match the length of an academic hour</a:t>
            </a:r>
            <a:endParaRPr sz="1400">
              <a:solidFill>
                <a:srgbClr val="595959"/>
              </a:solidFill>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Disconnected from the curriculum</a:t>
            </a:r>
            <a:endParaRPr sz="1400">
              <a:solidFill>
                <a:srgbClr val="595959"/>
              </a:solidFill>
            </a:endParaRPr>
          </a:p>
          <a:p>
            <a:pPr indent="-317500" lvl="0" marL="457200" rtl="0" algn="l">
              <a:lnSpc>
                <a:spcPct val="200000"/>
              </a:lnSpc>
              <a:spcBef>
                <a:spcPts val="0"/>
              </a:spcBef>
              <a:spcAft>
                <a:spcPts val="0"/>
              </a:spcAft>
              <a:buClr>
                <a:srgbClr val="595959"/>
              </a:buClr>
              <a:buSzPts val="1400"/>
              <a:buAutoNum type="arabicPeriod"/>
            </a:pPr>
            <a:r>
              <a:rPr lang="en" sz="1400">
                <a:solidFill>
                  <a:srgbClr val="595959"/>
                </a:solidFill>
              </a:rPr>
              <a:t>Problematic/racist test items</a:t>
            </a:r>
            <a:endParaRPr sz="1400">
              <a:solidFill>
                <a:srgbClr val="595959"/>
              </a:solidFill>
            </a:endParaRPr>
          </a:p>
          <a:p>
            <a:pPr indent="0" lvl="0" marL="0" rtl="0" algn="l">
              <a:lnSpc>
                <a:spcPct val="100000"/>
              </a:lnSpc>
              <a:spcBef>
                <a:spcPts val="0"/>
              </a:spcBef>
              <a:spcAft>
                <a:spcPts val="0"/>
              </a:spcAft>
              <a:buSzPts val="1100"/>
              <a:buNone/>
            </a:pPr>
            <a:r>
              <a:rPr lang="en" sz="1400">
                <a:solidFill>
                  <a:srgbClr val="595959"/>
                </a:solidFill>
              </a:rPr>
              <a:t>Inaccurate and limited information on student proficiency</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Make a poll word cloud - Cat</a:t>
            </a:r>
            <a:endParaRPr/>
          </a:p>
          <a:p>
            <a:pPr indent="0" lvl="0" marL="0" rtl="0" algn="l">
              <a:lnSpc>
                <a:spcPct val="100000"/>
              </a:lnSpc>
              <a:spcBef>
                <a:spcPts val="0"/>
              </a:spcBef>
              <a:spcAft>
                <a:spcPts val="0"/>
              </a:spcAft>
              <a:buSzPts val="1100"/>
              <a:buNone/>
            </a:pPr>
            <a:r>
              <a:rPr lang="en"/>
              <a:t>Animation?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d028efff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d028efff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Sherri talks through quote.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f9fcf10ed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f9fcf10ed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steps in here -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gradFill>
          <a:gsLst>
            <a:gs pos="0">
              <a:srgbClr val="FFFFFF"/>
            </a:gs>
            <a:gs pos="100000">
              <a:srgbClr val="B3B3B3"/>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sbctc.edu/" TargetMode="External"/><Relationship Id="rId4" Type="http://schemas.openxmlformats.org/officeDocument/2006/relationships/hyperlink" Target="https://www.sbctc.edu/colleges-staff/programs-services/high-school-plus/" TargetMode="External"/><Relationship Id="rId5" Type="http://schemas.openxmlformats.org/officeDocument/2006/relationships/hyperlink" Target="https://www2.ed.gov/about/offices/list/ovae/pi/AdultEd/octae-program-memo-17-2.pdf" TargetMode="External"/><Relationship Id="rId6" Type="http://schemas.openxmlformats.org/officeDocument/2006/relationships/hyperlink" Target="https://www.sbctc.edu/colleges-staff/programs-services/i-be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91Uz2Fh_YAqUXJwGv_f8LxPEICNo9gfZ3c9_OjcwRTs/edit?usp=sharing" TargetMode="External"/><Relationship Id="rId4" Type="http://schemas.openxmlformats.org/officeDocument/2006/relationships/hyperlink" Target="https://docs.google.com/document/d/1PFn_5ymOo6DkeqOHqmwdsmip2DVJJC1_DZJzTchGrkc/edit?usp=sharing" TargetMode="External"/><Relationship Id="rId11" Type="http://schemas.openxmlformats.org/officeDocument/2006/relationships/image" Target="../media/image3.png"/><Relationship Id="rId10" Type="http://schemas.openxmlformats.org/officeDocument/2006/relationships/hyperlink" Target="https://docs.google.com/forms/d/e/1FAIpQLSdPxNsOE0JeJAnn7pLyTtRYk83lf4MQtdoVUEcnTfxWXW7uxA/viewform?usp=sf_link" TargetMode="External"/><Relationship Id="rId9" Type="http://schemas.openxmlformats.org/officeDocument/2006/relationships/hyperlink" Target="https://drive.google.com/file/d/1LcaJRuPrW26cQ4gAr_ZugFXCP1ofKm8I/view?usp=share_link" TargetMode="External"/><Relationship Id="rId5" Type="http://schemas.openxmlformats.org/officeDocument/2006/relationships/hyperlink" Target="https://drive.google.com/file/d/1pkZprV8UA9k4U-51iKyEP0C2YOrSrmg7/view?usp=share_link" TargetMode="External"/><Relationship Id="rId6" Type="http://schemas.openxmlformats.org/officeDocument/2006/relationships/hyperlink" Target="https://drive.google.com/file/d/1Y30SsuoC_ZJJTP9IPAGsHWp115ed4Rcm/view?usp=share_link" TargetMode="External"/><Relationship Id="rId7" Type="http://schemas.openxmlformats.org/officeDocument/2006/relationships/hyperlink" Target="https://docs.google.com/document/d/1tyoMKtG5sGAJmLKpSSCVHM7a_zimWZI3VZOUdvtp8QI/edit?usp=sharing" TargetMode="External"/><Relationship Id="rId8" Type="http://schemas.openxmlformats.org/officeDocument/2006/relationships/hyperlink" Target="https://drive.google.com/file/d/1LcaJRuPrW26cQ4gAr_ZugFXCP1ofKm8I/view?usp=share_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scedu-my.sharepoint.com/:b:/g/personal/curtis_bonney_seattlecolleges_edu/EVwlLlvKDJNNkdr0ZaaCWz0B0_-m48At602REHt55Vm-2Q?e=GFE2jk" TargetMode="External"/><Relationship Id="rId4" Type="http://schemas.openxmlformats.org/officeDocument/2006/relationships/hyperlink" Target="https://scedu-my.sharepoint.com/:p:/g/personal/curtis_bonney_seattlecolleges_edu/ESxksMJxivxHp1sA5b2b1CMBbrbUnbYPDtwp22SBfgjjLQ?e=vfRkpT" TargetMode="External"/><Relationship Id="rId5" Type="http://schemas.openxmlformats.org/officeDocument/2006/relationships/hyperlink" Target="https://forms.office.com/Pages/ResponsePage.aspx?id=OP_YAhHXMU6pFWy1z_eI38Yl7BZqnRpAiVC_dZaXSMNUQlU4SkkxTjE5WThQT0hZWU8wRkNQM0g4Sy4u" TargetMode="External"/><Relationship Id="rId6" Type="http://schemas.openxmlformats.org/officeDocument/2006/relationships/hyperlink" Target="https://forms.office.com/Pages/ResponsePage.aspx?id=OP_YAhHXMU6pFWy1z_eI38Yl7BZqnRpAiVC_dZaXSMNUQlU4SkkxTjE5WThQT0hZWU8wRkNQM0g4Sy4u" TargetMode="External"/><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acomacc.edu/academics-programs/basic-education/beda-getting-started" TargetMode="External"/><Relationship Id="rId4" Type="http://schemas.openxmlformats.org/officeDocument/2006/relationships/hyperlink" Target="https://tacomacommunitycollege.formstack.com/forms/english_direct_self_placement_copy" TargetMode="External"/><Relationship Id="rId5" Type="http://schemas.openxmlformats.org/officeDocument/2006/relationships/hyperlink" Target="https://tacomacommunitycollege.formstack.com/forms/abe_math_directed_self_placement"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docs.google.com/document/d/1l1uJdghcsMfIsKDlFOSUhK6ifC2o8Ph5/edit?usp=share_link&amp;ouid=108829330398646631757&amp;rtpof=true&amp;sd=true" TargetMode="External"/><Relationship Id="rId10" Type="http://schemas.openxmlformats.org/officeDocument/2006/relationships/hyperlink" Target="https://docs.google.com/document/d/1V9d-Tr7JgEYPTsBWWgwQZg80lyt11oAb/edit?usp=share_link&amp;ouid=108829330398646631757&amp;rtpof=true&amp;sd=true" TargetMode="External"/><Relationship Id="rId13" Type="http://schemas.openxmlformats.org/officeDocument/2006/relationships/hyperlink" Target="https://docs.google.com/document/d/1V9d-Tr7JgEYPTsBWWgwQZg80lyt11oAb/edit?usp=sharing&amp;ouid=108829330398646631757&amp;rtpof=true&amp;sd=true" TargetMode="External"/><Relationship Id="rId12" Type="http://schemas.openxmlformats.org/officeDocument/2006/relationships/hyperlink" Target="https://docs.google.com/document/d/19HJpO6JIjVdSD_HcxOumNRNmHKJsL4VQ/edit?usp=share_link&amp;ouid=108829330398646631757&amp;rtpof=true&amp;sd=true"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vPTQWb1QaCHCURG42Cb22f7DH87f2fIe/edit?usp=share_link&amp;ouid=108829330398646631757&amp;rtpof=true&amp;sd=true" TargetMode="External"/><Relationship Id="rId4" Type="http://schemas.openxmlformats.org/officeDocument/2006/relationships/hyperlink" Target="https://docs.google.com/document/d/1C2x5ckGagbzE7MWG6dDEibM0TubH1RIL/edit?usp=share_link&amp;ouid=108829330398646631757&amp;rtpof=true&amp;sd=true" TargetMode="External"/><Relationship Id="rId9" Type="http://schemas.openxmlformats.org/officeDocument/2006/relationships/hyperlink" Target="https://docs.google.com/document/d/10IDq1jv-t-mhD_Cv-4Qxq4Dat6NL5cPk/edit?usp=share_link&amp;ouid=108829330398646631757&amp;rtpof=true&amp;sd=true" TargetMode="External"/><Relationship Id="rId5" Type="http://schemas.openxmlformats.org/officeDocument/2006/relationships/hyperlink" Target="https://docs.google.com/document/d/1MUWuIo7dlItN7-lZdUTGUsWjntRFIAIY/edit?usp=share_link&amp;ouid=108829330398646631757&amp;rtpof=true&amp;sd=true" TargetMode="External"/><Relationship Id="rId6" Type="http://schemas.openxmlformats.org/officeDocument/2006/relationships/hyperlink" Target="https://docs.google.com/document/d/1aXMAYPq1FjVduaG0M-aRDnreIv9ZMnqx/edit?usp=share_link&amp;ouid=108829330398646631757&amp;rtpof=true&amp;sd=true" TargetMode="External"/><Relationship Id="rId7" Type="http://schemas.openxmlformats.org/officeDocument/2006/relationships/hyperlink" Target="http://asaobinoue.blogspot.com/2015/07/thinking-about-one-point-rubrics.html" TargetMode="External"/><Relationship Id="rId8" Type="http://schemas.openxmlformats.org/officeDocument/2006/relationships/hyperlink" Target="https://docs.google.com/document/d/15IGp90IYDVh6aZaYfj5p0IDFTmhyB4wU/edit?usp=share_link&amp;ouid=108829330398646631757&amp;rtpof=true&amp;sd=tru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tacomacc-edu.zoom.us/j/83705263740?pwd=NmNPTVFXeHhTRFR6VHJ4d1FSTWlndz0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mailto:sherri.fujita@scc.spokane.edu" TargetMode="External"/><Relationship Id="rId4" Type="http://schemas.openxmlformats.org/officeDocument/2006/relationships/hyperlink" Target="mailto:cath@literacysource.org" TargetMode="External"/><Relationship Id="rId5" Type="http://schemas.openxmlformats.org/officeDocument/2006/relationships/hyperlink" Target="mailto:Curtis.Bonney@seattlecolleges.edu" TargetMode="External"/><Relationship Id="rId6" Type="http://schemas.openxmlformats.org/officeDocument/2006/relationships/hyperlink" Target="mailto:kflack@tacomacc.edu" TargetMode="External"/><Relationship Id="rId7" Type="http://schemas.openxmlformats.org/officeDocument/2006/relationships/hyperlink" Target="mailto:jbarber2@spscc.edu" TargetMode="External"/><Relationship Id="rId8" Type="http://schemas.openxmlformats.org/officeDocument/2006/relationships/hyperlink" Target="mailto:wdurden@sbctc.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aaup.org/article/why-standardized-tests-have-standardized-postracial-ideology#.YTFT552pHD7" TargetMode="External"/><Relationship Id="rId4" Type="http://schemas.openxmlformats.org/officeDocument/2006/relationships/hyperlink" Target="https://www.nea.org/advocating-for-change/new-from-nea/racist-beginnings-standardized-testing" TargetMode="External"/><Relationship Id="rId5" Type="http://schemas.openxmlformats.org/officeDocument/2006/relationships/hyperlink" Target="https://harvardcrcl.org/a-civil-rights-challenge-to-standardized-testing-in-college-admissions/" TargetMode="External"/><Relationship Id="rId6" Type="http://schemas.openxmlformats.org/officeDocument/2006/relationships/hyperlink" Target="https://www.luminafoundation.org/resource/ensuring-all-students-have-access-to-higher-education/" TargetMode="External"/><Relationship Id="rId7" Type="http://schemas.openxmlformats.org/officeDocument/2006/relationships/hyperlink" Target="https://www.aacu.org/publications-research/periodicals/proof-portfolio" TargetMode="External"/><Relationship Id="rId8" Type="http://schemas.openxmlformats.org/officeDocument/2006/relationships/hyperlink" Target="https://www.brookings.edu/research/race-gaps-in-sat-scores-highlight-inequality-and-hinder-upward-mobil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oabe2023conference.events.whova.com/sign_in/Agenda/294165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sbctc.edu/about/agency/initiatives-projects/strategic-pla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DAFAF"/>
            </a:gs>
            <a:gs pos="100000">
              <a:srgbClr val="466363"/>
            </a:gs>
          </a:gsLst>
          <a:path path="circle">
            <a:fillToRect b="50%" l="50%" r="50%" t="50%"/>
          </a:path>
          <a:tileRect/>
        </a:gradFill>
      </p:bgPr>
    </p:bg>
    <p:spTree>
      <p:nvGrpSpPr>
        <p:cNvPr id="276" name="Shape 276"/>
        <p:cNvGrpSpPr/>
        <p:nvPr/>
      </p:nvGrpSpPr>
      <p:grpSpPr>
        <a:xfrm>
          <a:off x="0" y="0"/>
          <a:ext cx="0" cy="0"/>
          <a:chOff x="0" y="0"/>
          <a:chExt cx="0" cy="0"/>
        </a:xfrm>
      </p:grpSpPr>
      <p:sp>
        <p:nvSpPr>
          <p:cNvPr id="277" name="Google Shape;277;p13"/>
          <p:cNvSpPr txBox="1"/>
          <p:nvPr>
            <p:ph idx="1" type="subTitle"/>
          </p:nvPr>
        </p:nvSpPr>
        <p:spPr>
          <a:xfrm>
            <a:off x="311700" y="43509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94"/>
              <a:buNone/>
            </a:pPr>
            <a:r>
              <a:rPr lang="en"/>
              <a:t>COABE National Conference </a:t>
            </a:r>
            <a:endParaRPr/>
          </a:p>
          <a:p>
            <a:pPr indent="0" lvl="0" marL="0" rtl="0" algn="ctr">
              <a:lnSpc>
                <a:spcPct val="100000"/>
              </a:lnSpc>
              <a:spcBef>
                <a:spcPts val="0"/>
              </a:spcBef>
              <a:spcAft>
                <a:spcPts val="0"/>
              </a:spcAft>
              <a:buSzPts val="3294"/>
              <a:buNone/>
            </a:pPr>
            <a:r>
              <a:rPr lang="en"/>
              <a:t>April 2, 2023</a:t>
            </a:r>
            <a:endParaRPr/>
          </a:p>
        </p:txBody>
      </p:sp>
      <p:sp>
        <p:nvSpPr>
          <p:cNvPr id="278" name="Google Shape;278;p13"/>
          <p:cNvSpPr txBox="1"/>
          <p:nvPr/>
        </p:nvSpPr>
        <p:spPr>
          <a:xfrm>
            <a:off x="600400" y="459225"/>
            <a:ext cx="7726800" cy="326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4400" u="none" cap="none" strike="noStrike">
                <a:solidFill>
                  <a:schemeClr val="lt1"/>
                </a:solidFill>
                <a:latin typeface="Arial"/>
                <a:ea typeface="Arial"/>
                <a:cs typeface="Arial"/>
                <a:sym typeface="Arial"/>
              </a:rPr>
              <a:t>Equity-Driven Alternative Assessment for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4400" u="none" cap="none" strike="noStrike">
                <a:solidFill>
                  <a:schemeClr val="lt1"/>
                </a:solidFill>
                <a:latin typeface="Arial"/>
                <a:ea typeface="Arial"/>
                <a:cs typeface="Arial"/>
                <a:sym typeface="Arial"/>
              </a:rPr>
              <a:t>Basic Skills Learners: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i="1" sz="3400">
              <a:solidFill>
                <a:schemeClr val="lt1"/>
              </a:solidFill>
            </a:endParaRPr>
          </a:p>
          <a:p>
            <a:pPr indent="0" lvl="0" marL="0" marR="0" rtl="0" algn="ctr">
              <a:lnSpc>
                <a:spcPct val="100000"/>
              </a:lnSpc>
              <a:spcBef>
                <a:spcPts val="0"/>
              </a:spcBef>
              <a:spcAft>
                <a:spcPts val="0"/>
              </a:spcAft>
              <a:buClr>
                <a:schemeClr val="dk1"/>
              </a:buClr>
              <a:buSzPts val="1100"/>
              <a:buFont typeface="Arial"/>
              <a:buNone/>
            </a:pPr>
            <a:r>
              <a:rPr b="0" i="1" lang="en" sz="3400" u="none" cap="none" strike="noStrike">
                <a:solidFill>
                  <a:schemeClr val="lt1"/>
                </a:solidFill>
                <a:latin typeface="Arial"/>
                <a:ea typeface="Arial"/>
                <a:cs typeface="Arial"/>
                <a:sym typeface="Arial"/>
              </a:rPr>
              <a:t>Life Beyond Standardized Tests</a:t>
            </a:r>
            <a:endParaRPr b="0" i="1" sz="3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a:t>
            </a:r>
            <a:r>
              <a:rPr lang="en"/>
              <a:t>Washington</a:t>
            </a:r>
            <a:r>
              <a:rPr lang="en"/>
              <a:t> State System</a:t>
            </a:r>
            <a:endParaRPr/>
          </a:p>
        </p:txBody>
      </p:sp>
      <p:sp>
        <p:nvSpPr>
          <p:cNvPr id="330" name="Google Shape;330;p22"/>
          <p:cNvSpPr txBox="1"/>
          <p:nvPr>
            <p:ph idx="1" type="body"/>
          </p:nvPr>
        </p:nvSpPr>
        <p:spPr>
          <a:xfrm>
            <a:off x="1303800" y="1597875"/>
            <a:ext cx="7030500" cy="3442800"/>
          </a:xfrm>
          <a:prstGeom prst="rect">
            <a:avLst/>
          </a:prstGeom>
        </p:spPr>
        <p:txBody>
          <a:bodyPr anchorCtr="0" anchor="t" bIns="91425" lIns="91425" spcFirstLastPara="1" rIns="91425" wrap="square" tIns="91425">
            <a:normAutofit fontScale="62500" lnSpcReduction="10000"/>
          </a:bodyPr>
          <a:lstStyle/>
          <a:p>
            <a:pPr indent="-352590" lvl="0" marL="457200" rtl="0" algn="l">
              <a:spcBef>
                <a:spcPts val="0"/>
              </a:spcBef>
              <a:spcAft>
                <a:spcPts val="0"/>
              </a:spcAft>
              <a:buClr>
                <a:srgbClr val="000000"/>
              </a:buClr>
              <a:buSzPct val="100000"/>
              <a:buChar char="●"/>
            </a:pPr>
            <a:r>
              <a:rPr lang="en" sz="3124">
                <a:solidFill>
                  <a:srgbClr val="000000"/>
                </a:solidFill>
              </a:rPr>
              <a:t>Title II funds come to the community and technical </a:t>
            </a:r>
            <a:r>
              <a:rPr lang="en" sz="3124">
                <a:solidFill>
                  <a:srgbClr val="000000"/>
                </a:solidFill>
              </a:rPr>
              <a:t>college</a:t>
            </a:r>
            <a:r>
              <a:rPr lang="en" sz="3124">
                <a:solidFill>
                  <a:srgbClr val="000000"/>
                </a:solidFill>
              </a:rPr>
              <a:t> system </a:t>
            </a:r>
            <a:r>
              <a:rPr lang="en" sz="3124">
                <a:solidFill>
                  <a:srgbClr val="1155CC"/>
                </a:solidFill>
              </a:rPr>
              <a:t>(</a:t>
            </a:r>
            <a:r>
              <a:rPr lang="en" sz="3124" u="sng">
                <a:solidFill>
                  <a:srgbClr val="1155CC"/>
                </a:solidFill>
                <a:hlinkClick r:id="rId3">
                  <a:extLst>
                    <a:ext uri="{A12FA001-AC4F-418D-AE19-62706E023703}">
                      <ahyp:hlinkClr val="tx"/>
                    </a:ext>
                  </a:extLst>
                </a:hlinkClick>
              </a:rPr>
              <a:t>SBCTC</a:t>
            </a:r>
            <a:r>
              <a:rPr lang="en" sz="3124">
                <a:solidFill>
                  <a:srgbClr val="1155CC"/>
                </a:solidFill>
              </a:rPr>
              <a:t>),</a:t>
            </a:r>
            <a:r>
              <a:rPr lang="en" sz="3124">
                <a:solidFill>
                  <a:srgbClr val="000000"/>
                </a:solidFill>
              </a:rPr>
              <a:t> which funds all thirty-four colleges as well as five community-based organizations.</a:t>
            </a:r>
            <a:endParaRPr sz="3124">
              <a:solidFill>
                <a:srgbClr val="000000"/>
              </a:solidFill>
            </a:endParaRPr>
          </a:p>
          <a:p>
            <a:pPr indent="-352590" lvl="0" marL="457200" rtl="0" algn="l">
              <a:spcBef>
                <a:spcPts val="0"/>
              </a:spcBef>
              <a:spcAft>
                <a:spcPts val="0"/>
              </a:spcAft>
              <a:buClr>
                <a:srgbClr val="000000"/>
              </a:buClr>
              <a:buSzPct val="100000"/>
              <a:buChar char="●"/>
            </a:pPr>
            <a:r>
              <a:rPr lang="en" sz="3124">
                <a:solidFill>
                  <a:srgbClr val="000000"/>
                </a:solidFill>
              </a:rPr>
              <a:t>We use CASAS exclusively.</a:t>
            </a:r>
            <a:endParaRPr sz="3124">
              <a:solidFill>
                <a:srgbClr val="000000"/>
              </a:solidFill>
            </a:endParaRPr>
          </a:p>
          <a:p>
            <a:pPr indent="-352590" lvl="0" marL="457200" rtl="0" algn="l">
              <a:spcBef>
                <a:spcPts val="0"/>
              </a:spcBef>
              <a:spcAft>
                <a:spcPts val="0"/>
              </a:spcAft>
              <a:buClr>
                <a:srgbClr val="000000"/>
              </a:buClr>
              <a:buSzPct val="100000"/>
              <a:buChar char="●"/>
            </a:pPr>
            <a:r>
              <a:rPr lang="en" sz="3124" u="sng">
                <a:solidFill>
                  <a:srgbClr val="1155CC"/>
                </a:solidFill>
                <a:hlinkClick r:id="rId4">
                  <a:extLst>
                    <a:ext uri="{A12FA001-AC4F-418D-AE19-62706E023703}">
                      <ahyp:hlinkClr val="tx"/>
                    </a:ext>
                  </a:extLst>
                </a:hlinkClick>
              </a:rPr>
              <a:t>High School +</a:t>
            </a:r>
            <a:r>
              <a:rPr lang="en" sz="3124">
                <a:solidFill>
                  <a:srgbClr val="000000"/>
                </a:solidFill>
              </a:rPr>
              <a:t> does not require testing per </a:t>
            </a:r>
            <a:r>
              <a:rPr lang="en" sz="3124" u="sng">
                <a:solidFill>
                  <a:srgbClr val="1155CC"/>
                </a:solidFill>
                <a:hlinkClick r:id="rId5">
                  <a:extLst>
                    <a:ext uri="{A12FA001-AC4F-418D-AE19-62706E023703}">
                      <ahyp:hlinkClr val="tx"/>
                    </a:ext>
                  </a:extLst>
                </a:hlinkClick>
              </a:rPr>
              <a:t>OCTAE Program Memo 17-2</a:t>
            </a:r>
            <a:r>
              <a:rPr lang="en" sz="3124">
                <a:solidFill>
                  <a:srgbClr val="1155CC"/>
                </a:solidFill>
              </a:rPr>
              <a:t>.</a:t>
            </a:r>
            <a:endParaRPr sz="3124">
              <a:solidFill>
                <a:srgbClr val="1155CC"/>
              </a:solidFill>
            </a:endParaRPr>
          </a:p>
          <a:p>
            <a:pPr indent="-352590" lvl="0" marL="457200" rtl="0" algn="l">
              <a:spcBef>
                <a:spcPts val="0"/>
              </a:spcBef>
              <a:spcAft>
                <a:spcPts val="0"/>
              </a:spcAft>
              <a:buClr>
                <a:srgbClr val="000000"/>
              </a:buClr>
              <a:buSzPct val="100000"/>
              <a:buChar char="●"/>
            </a:pPr>
            <a:r>
              <a:rPr lang="en" sz="3124">
                <a:solidFill>
                  <a:srgbClr val="000000"/>
                </a:solidFill>
              </a:rPr>
              <a:t>Our </a:t>
            </a:r>
            <a:r>
              <a:rPr lang="en" sz="3124" u="sng">
                <a:solidFill>
                  <a:srgbClr val="1155CC"/>
                </a:solidFill>
                <a:hlinkClick r:id="rId6">
                  <a:extLst>
                    <a:ext uri="{A12FA001-AC4F-418D-AE19-62706E023703}">
                      <ahyp:hlinkClr val="tx"/>
                    </a:ext>
                  </a:extLst>
                </a:hlinkClick>
              </a:rPr>
              <a:t>I-BEST</a:t>
            </a:r>
            <a:r>
              <a:rPr lang="en" sz="3124">
                <a:solidFill>
                  <a:srgbClr val="1155CC"/>
                </a:solidFill>
              </a:rPr>
              <a:t> </a:t>
            </a:r>
            <a:r>
              <a:rPr lang="en" sz="3124">
                <a:solidFill>
                  <a:srgbClr val="000000"/>
                </a:solidFill>
              </a:rPr>
              <a:t>programs rely on MSG 3 (postsecondary transcript) in lieu of post-testing.</a:t>
            </a:r>
            <a:endParaRPr sz="3124">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3"/>
          <p:cNvSpPr txBox="1"/>
          <p:nvPr>
            <p:ph type="title"/>
          </p:nvPr>
        </p:nvSpPr>
        <p:spPr>
          <a:xfrm>
            <a:off x="1303800" y="617650"/>
            <a:ext cx="743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Perspective </a:t>
            </a:r>
            <a:endParaRPr/>
          </a:p>
        </p:txBody>
      </p:sp>
      <p:sp>
        <p:nvSpPr>
          <p:cNvPr id="336" name="Google Shape;336;p23"/>
          <p:cNvSpPr txBox="1"/>
          <p:nvPr>
            <p:ph idx="1" type="body"/>
          </p:nvPr>
        </p:nvSpPr>
        <p:spPr>
          <a:xfrm>
            <a:off x="1303800" y="1338875"/>
            <a:ext cx="7030500" cy="360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March 23, 2020  - State Lockdown</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Almost two years remote with limited exceptions- local variations in how long and to what extent.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Providers embraced and experienced success with a variety of methods to place and assess students </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We advocate for research pilots to explore these and other methods to place and advance students in addition to the test and within the performance accountability system already established by the law.</a:t>
            </a:r>
            <a:endParaRPr sz="1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type="title"/>
          </p:nvPr>
        </p:nvSpPr>
        <p:spPr>
          <a:xfrm>
            <a:off x="1303800" y="285900"/>
            <a:ext cx="7030500" cy="67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Long Term Outcomes: Table 5 Summary</a:t>
            </a:r>
            <a:endParaRPr/>
          </a:p>
        </p:txBody>
      </p:sp>
      <p:sp>
        <p:nvSpPr>
          <p:cNvPr id="342" name="Google Shape;342;p24"/>
          <p:cNvSpPr txBox="1"/>
          <p:nvPr>
            <p:ph idx="1" type="body"/>
          </p:nvPr>
        </p:nvSpPr>
        <p:spPr>
          <a:xfrm>
            <a:off x="1303800" y="1151200"/>
            <a:ext cx="7030500" cy="67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i="1" lang="en" sz="1700">
                <a:solidFill>
                  <a:srgbClr val="000000"/>
                </a:solidFill>
              </a:rPr>
              <a:t>Core Follow-up Outcome Achievement | All Periods of Participation</a:t>
            </a:r>
            <a:endParaRPr b="1" i="1" sz="1700">
              <a:solidFill>
                <a:srgbClr val="000000"/>
              </a:solidFill>
            </a:endParaRPr>
          </a:p>
        </p:txBody>
      </p:sp>
      <p:graphicFrame>
        <p:nvGraphicFramePr>
          <p:cNvPr id="343" name="Google Shape;343;p24"/>
          <p:cNvGraphicFramePr/>
          <p:nvPr/>
        </p:nvGraphicFramePr>
        <p:xfrm>
          <a:off x="2098125" y="1712175"/>
          <a:ext cx="3000000" cy="3000000"/>
        </p:xfrm>
        <a:graphic>
          <a:graphicData uri="http://schemas.openxmlformats.org/drawingml/2006/table">
            <a:tbl>
              <a:tblPr>
                <a:noFill/>
                <a:tableStyleId>{4254C045-441A-4FF5-A774-1A3F398B548B}</a:tableStyleId>
              </a:tblPr>
              <a:tblGrid>
                <a:gridCol w="2179075"/>
                <a:gridCol w="748050"/>
                <a:gridCol w="686625"/>
                <a:gridCol w="667775"/>
                <a:gridCol w="666225"/>
              </a:tblGrid>
              <a:tr h="348025">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rPr b="1" lang="en" sz="1200"/>
                        <a:t>2018</a:t>
                      </a:r>
                      <a:endParaRPr b="1" sz="1200"/>
                    </a:p>
                  </a:txBody>
                  <a:tcPr marT="91425" marB="91425" marR="91425" marL="91425"/>
                </a:tc>
                <a:tc>
                  <a:txBody>
                    <a:bodyPr/>
                    <a:lstStyle/>
                    <a:p>
                      <a:pPr indent="0" lvl="0" marL="0" rtl="0" algn="l">
                        <a:spcBef>
                          <a:spcPts val="0"/>
                        </a:spcBef>
                        <a:spcAft>
                          <a:spcPts val="0"/>
                        </a:spcAft>
                        <a:buNone/>
                      </a:pPr>
                      <a:r>
                        <a:rPr b="1" lang="en" sz="1200"/>
                        <a:t>2019</a:t>
                      </a:r>
                      <a:endParaRPr b="1" sz="1200"/>
                    </a:p>
                  </a:txBody>
                  <a:tcPr marT="91425" marB="91425" marR="91425" marL="91425"/>
                </a:tc>
                <a:tc>
                  <a:txBody>
                    <a:bodyPr/>
                    <a:lstStyle/>
                    <a:p>
                      <a:pPr indent="0" lvl="0" marL="0" rtl="0" algn="l">
                        <a:spcBef>
                          <a:spcPts val="0"/>
                        </a:spcBef>
                        <a:spcAft>
                          <a:spcPts val="0"/>
                        </a:spcAft>
                        <a:buNone/>
                      </a:pPr>
                      <a:r>
                        <a:rPr b="1" lang="en" sz="1200"/>
                        <a:t>2020</a:t>
                      </a:r>
                      <a:endParaRPr b="1" sz="1200"/>
                    </a:p>
                  </a:txBody>
                  <a:tcPr marT="91425" marB="91425" marR="91425" marL="91425"/>
                </a:tc>
                <a:tc>
                  <a:txBody>
                    <a:bodyPr/>
                    <a:lstStyle/>
                    <a:p>
                      <a:pPr indent="0" lvl="0" marL="0" rtl="0" algn="l">
                        <a:spcBef>
                          <a:spcPts val="0"/>
                        </a:spcBef>
                        <a:spcAft>
                          <a:spcPts val="0"/>
                        </a:spcAft>
                        <a:buNone/>
                      </a:pPr>
                      <a:r>
                        <a:rPr b="1" lang="en" sz="1200"/>
                        <a:t>2021</a:t>
                      </a:r>
                      <a:endParaRPr b="1" sz="1200"/>
                    </a:p>
                  </a:txBody>
                  <a:tcPr marT="91425" marB="91425" marR="91425" marL="91425"/>
                </a:tc>
              </a:tr>
              <a:tr h="348025">
                <a:tc>
                  <a:txBody>
                    <a:bodyPr/>
                    <a:lstStyle/>
                    <a:p>
                      <a:pPr indent="0" lvl="0" marL="0" rtl="0" algn="l">
                        <a:spcBef>
                          <a:spcPts val="0"/>
                        </a:spcBef>
                        <a:spcAft>
                          <a:spcPts val="0"/>
                        </a:spcAft>
                        <a:buNone/>
                      </a:pPr>
                      <a:r>
                        <a:rPr b="1" lang="en" sz="1200"/>
                        <a:t>2nd Qtr Employment</a:t>
                      </a:r>
                      <a:endParaRPr b="1" sz="1200"/>
                    </a:p>
                  </a:txBody>
                  <a:tcPr marT="91425" marB="91425" marR="91425" marL="91425"/>
                </a:tc>
                <a:tc>
                  <a:txBody>
                    <a:bodyPr/>
                    <a:lstStyle/>
                    <a:p>
                      <a:pPr indent="0" lvl="0" marL="0" rtl="0" algn="l">
                        <a:spcBef>
                          <a:spcPts val="0"/>
                        </a:spcBef>
                        <a:spcAft>
                          <a:spcPts val="0"/>
                        </a:spcAft>
                        <a:buNone/>
                      </a:pPr>
                      <a:r>
                        <a:rPr lang="en" sz="1200"/>
                        <a:t>27%</a:t>
                      </a:r>
                      <a:endParaRPr sz="1200"/>
                    </a:p>
                  </a:txBody>
                  <a:tcPr marT="91425" marB="91425" marR="91425" marL="91425"/>
                </a:tc>
                <a:tc>
                  <a:txBody>
                    <a:bodyPr/>
                    <a:lstStyle/>
                    <a:p>
                      <a:pPr indent="0" lvl="0" marL="0" rtl="0" algn="l">
                        <a:spcBef>
                          <a:spcPts val="0"/>
                        </a:spcBef>
                        <a:spcAft>
                          <a:spcPts val="0"/>
                        </a:spcAft>
                        <a:buNone/>
                      </a:pPr>
                      <a:r>
                        <a:rPr lang="en" sz="1200"/>
                        <a:t>29%</a:t>
                      </a:r>
                      <a:endParaRPr sz="1200"/>
                    </a:p>
                  </a:txBody>
                  <a:tcPr marT="91425" marB="91425" marR="91425" marL="91425"/>
                </a:tc>
                <a:tc>
                  <a:txBody>
                    <a:bodyPr/>
                    <a:lstStyle/>
                    <a:p>
                      <a:pPr indent="0" lvl="0" marL="0" rtl="0" algn="l">
                        <a:spcBef>
                          <a:spcPts val="0"/>
                        </a:spcBef>
                        <a:spcAft>
                          <a:spcPts val="0"/>
                        </a:spcAft>
                        <a:buNone/>
                      </a:pPr>
                      <a:r>
                        <a:rPr lang="en" sz="1200"/>
                        <a:t>32%</a:t>
                      </a:r>
                      <a:endParaRPr sz="1200"/>
                    </a:p>
                  </a:txBody>
                  <a:tcPr marT="91425" marB="91425" marR="91425" marL="91425"/>
                </a:tc>
                <a:tc>
                  <a:txBody>
                    <a:bodyPr/>
                    <a:lstStyle/>
                    <a:p>
                      <a:pPr indent="0" lvl="0" marL="0" rtl="0" algn="l">
                        <a:spcBef>
                          <a:spcPts val="0"/>
                        </a:spcBef>
                        <a:spcAft>
                          <a:spcPts val="0"/>
                        </a:spcAft>
                        <a:buNone/>
                      </a:pPr>
                      <a:r>
                        <a:rPr lang="en" sz="1200"/>
                        <a:t>37%</a:t>
                      </a:r>
                      <a:endParaRPr sz="1200"/>
                    </a:p>
                  </a:txBody>
                  <a:tcPr marT="91425" marB="91425" marR="91425" marL="91425"/>
                </a:tc>
              </a:tr>
              <a:tr h="348025">
                <a:tc>
                  <a:txBody>
                    <a:bodyPr/>
                    <a:lstStyle/>
                    <a:p>
                      <a:pPr indent="0" lvl="0" marL="0" rtl="0" algn="l">
                        <a:spcBef>
                          <a:spcPts val="0"/>
                        </a:spcBef>
                        <a:spcAft>
                          <a:spcPts val="0"/>
                        </a:spcAft>
                        <a:buNone/>
                      </a:pPr>
                      <a:r>
                        <a:rPr b="1" lang="en" sz="1200"/>
                        <a:t>4th Qtr Employment</a:t>
                      </a:r>
                      <a:endParaRPr b="1" sz="1200"/>
                    </a:p>
                  </a:txBody>
                  <a:tcPr marT="91425" marB="91425" marR="91425" marL="91425"/>
                </a:tc>
                <a:tc>
                  <a:txBody>
                    <a:bodyPr/>
                    <a:lstStyle/>
                    <a:p>
                      <a:pPr indent="0" lvl="0" marL="0" rtl="0" algn="l">
                        <a:spcBef>
                          <a:spcPts val="0"/>
                        </a:spcBef>
                        <a:spcAft>
                          <a:spcPts val="0"/>
                        </a:spcAft>
                        <a:buNone/>
                      </a:pPr>
                      <a:r>
                        <a:rPr lang="en" sz="1200"/>
                        <a:t>28%</a:t>
                      </a:r>
                      <a:endParaRPr sz="1200"/>
                    </a:p>
                  </a:txBody>
                  <a:tcPr marT="91425" marB="91425" marR="91425" marL="91425"/>
                </a:tc>
                <a:tc>
                  <a:txBody>
                    <a:bodyPr/>
                    <a:lstStyle/>
                    <a:p>
                      <a:pPr indent="0" lvl="0" marL="0" rtl="0" algn="l">
                        <a:spcBef>
                          <a:spcPts val="0"/>
                        </a:spcBef>
                        <a:spcAft>
                          <a:spcPts val="0"/>
                        </a:spcAft>
                        <a:buNone/>
                      </a:pPr>
                      <a:r>
                        <a:rPr lang="en" sz="1200"/>
                        <a:t>29%</a:t>
                      </a:r>
                      <a:endParaRPr sz="1200"/>
                    </a:p>
                  </a:txBody>
                  <a:tcPr marT="91425" marB="91425" marR="91425" marL="91425"/>
                </a:tc>
                <a:tc>
                  <a:txBody>
                    <a:bodyPr/>
                    <a:lstStyle/>
                    <a:p>
                      <a:pPr indent="0" lvl="0" marL="0" rtl="0" algn="l">
                        <a:spcBef>
                          <a:spcPts val="0"/>
                        </a:spcBef>
                        <a:spcAft>
                          <a:spcPts val="0"/>
                        </a:spcAft>
                        <a:buNone/>
                      </a:pPr>
                      <a:r>
                        <a:rPr lang="en" sz="1200"/>
                        <a:t>34%</a:t>
                      </a:r>
                      <a:endParaRPr sz="1200"/>
                    </a:p>
                  </a:txBody>
                  <a:tcPr marT="91425" marB="91425" marR="91425" marL="91425"/>
                </a:tc>
                <a:tc>
                  <a:txBody>
                    <a:bodyPr/>
                    <a:lstStyle/>
                    <a:p>
                      <a:pPr indent="0" lvl="0" marL="0" rtl="0" algn="l">
                        <a:spcBef>
                          <a:spcPts val="0"/>
                        </a:spcBef>
                        <a:spcAft>
                          <a:spcPts val="0"/>
                        </a:spcAft>
                        <a:buNone/>
                      </a:pPr>
                      <a:r>
                        <a:rPr lang="en" sz="1200"/>
                        <a:t>35%</a:t>
                      </a:r>
                      <a:endParaRPr sz="1200"/>
                    </a:p>
                  </a:txBody>
                  <a:tcPr marT="91425" marB="91425" marR="91425" marL="91425"/>
                </a:tc>
              </a:tr>
              <a:tr h="348025">
                <a:tc>
                  <a:txBody>
                    <a:bodyPr/>
                    <a:lstStyle/>
                    <a:p>
                      <a:pPr indent="0" lvl="0" marL="0" rtl="0" algn="l">
                        <a:spcBef>
                          <a:spcPts val="0"/>
                        </a:spcBef>
                        <a:spcAft>
                          <a:spcPts val="0"/>
                        </a:spcAft>
                        <a:buNone/>
                      </a:pPr>
                      <a:r>
                        <a:rPr b="1" lang="en" sz="1200"/>
                        <a:t>2nd Qtr Median Earnings</a:t>
                      </a:r>
                      <a:endParaRPr b="1" sz="1200"/>
                    </a:p>
                  </a:txBody>
                  <a:tcPr marT="91425" marB="91425" marR="91425" marL="91425"/>
                </a:tc>
                <a:tc>
                  <a:txBody>
                    <a:bodyPr/>
                    <a:lstStyle/>
                    <a:p>
                      <a:pPr indent="0" lvl="0" marL="0" rtl="0" algn="l">
                        <a:spcBef>
                          <a:spcPts val="0"/>
                        </a:spcBef>
                        <a:spcAft>
                          <a:spcPts val="0"/>
                        </a:spcAft>
                        <a:buNone/>
                      </a:pPr>
                      <a:r>
                        <a:rPr lang="en" sz="1200"/>
                        <a:t>$5,000</a:t>
                      </a:r>
                      <a:endParaRPr sz="1200"/>
                    </a:p>
                  </a:txBody>
                  <a:tcPr marT="91425" marB="91425" marR="91425" marL="91425"/>
                </a:tc>
                <a:tc>
                  <a:txBody>
                    <a:bodyPr/>
                    <a:lstStyle/>
                    <a:p>
                      <a:pPr indent="0" lvl="0" marL="0" rtl="0" algn="l">
                        <a:spcBef>
                          <a:spcPts val="0"/>
                        </a:spcBef>
                        <a:spcAft>
                          <a:spcPts val="0"/>
                        </a:spcAft>
                        <a:buNone/>
                      </a:pPr>
                      <a:r>
                        <a:rPr lang="en" sz="1200"/>
                        <a:t>$5,400</a:t>
                      </a:r>
                      <a:endParaRPr sz="1200"/>
                    </a:p>
                  </a:txBody>
                  <a:tcPr marT="91425" marB="91425" marR="91425" marL="91425"/>
                </a:tc>
                <a:tc>
                  <a:txBody>
                    <a:bodyPr/>
                    <a:lstStyle/>
                    <a:p>
                      <a:pPr indent="0" lvl="0" marL="0" rtl="0" algn="l">
                        <a:spcBef>
                          <a:spcPts val="0"/>
                        </a:spcBef>
                        <a:spcAft>
                          <a:spcPts val="0"/>
                        </a:spcAft>
                        <a:buNone/>
                      </a:pPr>
                      <a:r>
                        <a:rPr lang="en" sz="1200"/>
                        <a:t>$5,600</a:t>
                      </a:r>
                      <a:endParaRPr sz="1200"/>
                    </a:p>
                  </a:txBody>
                  <a:tcPr marT="91425" marB="91425" marR="91425" marL="91425"/>
                </a:tc>
                <a:tc>
                  <a:txBody>
                    <a:bodyPr/>
                    <a:lstStyle/>
                    <a:p>
                      <a:pPr indent="0" lvl="0" marL="0" rtl="0" algn="l">
                        <a:spcBef>
                          <a:spcPts val="0"/>
                        </a:spcBef>
                        <a:spcAft>
                          <a:spcPts val="0"/>
                        </a:spcAft>
                        <a:buNone/>
                      </a:pPr>
                      <a:r>
                        <a:rPr lang="en" sz="1200"/>
                        <a:t>$6,000</a:t>
                      </a:r>
                      <a:endParaRPr sz="1200"/>
                    </a:p>
                  </a:txBody>
                  <a:tcPr marT="91425" marB="91425" marR="91425" marL="91425"/>
                </a:tc>
              </a:tr>
              <a:tr h="415825">
                <a:tc>
                  <a:txBody>
                    <a:bodyPr/>
                    <a:lstStyle/>
                    <a:p>
                      <a:pPr indent="0" lvl="0" marL="0" rtl="0" algn="l">
                        <a:spcBef>
                          <a:spcPts val="0"/>
                        </a:spcBef>
                        <a:spcAft>
                          <a:spcPts val="0"/>
                        </a:spcAft>
                        <a:buNone/>
                      </a:pPr>
                      <a:r>
                        <a:rPr b="1" lang="en" sz="1200"/>
                        <a:t>HS Credential &amp; Transition</a:t>
                      </a:r>
                      <a:endParaRPr b="1" sz="1200"/>
                    </a:p>
                  </a:txBody>
                  <a:tcPr marT="91425" marB="91425" marR="91425" marL="91425"/>
                </a:tc>
                <a:tc>
                  <a:txBody>
                    <a:bodyPr/>
                    <a:lstStyle/>
                    <a:p>
                      <a:pPr indent="0" lvl="0" marL="0" rtl="0" algn="l">
                        <a:spcBef>
                          <a:spcPts val="0"/>
                        </a:spcBef>
                        <a:spcAft>
                          <a:spcPts val="0"/>
                        </a:spcAft>
                        <a:buNone/>
                      </a:pPr>
                      <a:r>
                        <a:rPr lang="en" sz="1200"/>
                        <a:t>12%</a:t>
                      </a:r>
                      <a:endParaRPr sz="1200"/>
                    </a:p>
                  </a:txBody>
                  <a:tcPr marT="91425" marB="91425" marR="91425" marL="91425"/>
                </a:tc>
                <a:tc>
                  <a:txBody>
                    <a:bodyPr/>
                    <a:lstStyle/>
                    <a:p>
                      <a:pPr indent="0" lvl="0" marL="0" rtl="0" algn="l">
                        <a:spcBef>
                          <a:spcPts val="0"/>
                        </a:spcBef>
                        <a:spcAft>
                          <a:spcPts val="0"/>
                        </a:spcAft>
                        <a:buNone/>
                      </a:pPr>
                      <a:r>
                        <a:rPr lang="en" sz="1200"/>
                        <a:t>11%</a:t>
                      </a:r>
                      <a:endParaRPr sz="1200"/>
                    </a:p>
                  </a:txBody>
                  <a:tcPr marT="91425" marB="91425" marR="91425" marL="91425"/>
                </a:tc>
                <a:tc>
                  <a:txBody>
                    <a:bodyPr/>
                    <a:lstStyle/>
                    <a:p>
                      <a:pPr indent="0" lvl="0" marL="0" rtl="0" algn="l">
                        <a:spcBef>
                          <a:spcPts val="0"/>
                        </a:spcBef>
                        <a:spcAft>
                          <a:spcPts val="0"/>
                        </a:spcAft>
                        <a:buNone/>
                      </a:pPr>
                      <a:r>
                        <a:rPr lang="en" sz="1200"/>
                        <a:t>12%</a:t>
                      </a:r>
                      <a:endParaRPr sz="1200"/>
                    </a:p>
                  </a:txBody>
                  <a:tcPr marT="91425" marB="91425" marR="91425" marL="91425"/>
                </a:tc>
                <a:tc>
                  <a:txBody>
                    <a:bodyPr/>
                    <a:lstStyle/>
                    <a:p>
                      <a:pPr indent="0" lvl="0" marL="0" rtl="0" algn="l">
                        <a:spcBef>
                          <a:spcPts val="0"/>
                        </a:spcBef>
                        <a:spcAft>
                          <a:spcPts val="0"/>
                        </a:spcAft>
                        <a:buNone/>
                      </a:pPr>
                      <a:r>
                        <a:rPr lang="en" sz="1200"/>
                        <a:t>11%</a:t>
                      </a:r>
                      <a:endParaRPr sz="1200"/>
                    </a:p>
                  </a:txBody>
                  <a:tcPr marT="91425" marB="91425" marR="91425" marL="91425"/>
                </a:tc>
              </a:tr>
              <a:tr h="380450">
                <a:tc>
                  <a:txBody>
                    <a:bodyPr/>
                    <a:lstStyle/>
                    <a:p>
                      <a:pPr indent="0" lvl="0" marL="0" rtl="0" algn="l">
                        <a:spcBef>
                          <a:spcPts val="0"/>
                        </a:spcBef>
                        <a:spcAft>
                          <a:spcPts val="0"/>
                        </a:spcAft>
                        <a:buNone/>
                      </a:pPr>
                      <a:r>
                        <a:rPr b="1" lang="en" sz="1200"/>
                        <a:t>HS Credential &amp; Employment</a:t>
                      </a:r>
                      <a:endParaRPr b="1" sz="1200"/>
                    </a:p>
                  </a:txBody>
                  <a:tcPr marT="91425" marB="91425" marR="91425" marL="91425"/>
                </a:tc>
                <a:tc>
                  <a:txBody>
                    <a:bodyPr/>
                    <a:lstStyle/>
                    <a:p>
                      <a:pPr indent="0" lvl="0" marL="0" rtl="0" algn="l">
                        <a:spcBef>
                          <a:spcPts val="0"/>
                        </a:spcBef>
                        <a:spcAft>
                          <a:spcPts val="0"/>
                        </a:spcAft>
                        <a:buNone/>
                      </a:pPr>
                      <a:r>
                        <a:rPr lang="en" sz="1200"/>
                        <a:t>23%</a:t>
                      </a:r>
                      <a:endParaRPr sz="1200"/>
                    </a:p>
                  </a:txBody>
                  <a:tcPr marT="91425" marB="91425" marR="91425" marL="91425"/>
                </a:tc>
                <a:tc>
                  <a:txBody>
                    <a:bodyPr/>
                    <a:lstStyle/>
                    <a:p>
                      <a:pPr indent="0" lvl="0" marL="0" rtl="0" algn="l">
                        <a:spcBef>
                          <a:spcPts val="0"/>
                        </a:spcBef>
                        <a:spcAft>
                          <a:spcPts val="0"/>
                        </a:spcAft>
                        <a:buNone/>
                      </a:pPr>
                      <a:r>
                        <a:rPr lang="en" sz="1200"/>
                        <a:t>24%</a:t>
                      </a:r>
                      <a:endParaRPr sz="1200"/>
                    </a:p>
                  </a:txBody>
                  <a:tcPr marT="91425" marB="91425" marR="91425" marL="91425"/>
                </a:tc>
                <a:tc>
                  <a:txBody>
                    <a:bodyPr/>
                    <a:lstStyle/>
                    <a:p>
                      <a:pPr indent="0" lvl="0" marL="0" rtl="0" algn="l">
                        <a:spcBef>
                          <a:spcPts val="0"/>
                        </a:spcBef>
                        <a:spcAft>
                          <a:spcPts val="0"/>
                        </a:spcAft>
                        <a:buNone/>
                      </a:pPr>
                      <a:r>
                        <a:rPr lang="en" sz="1200"/>
                        <a:t>25%</a:t>
                      </a:r>
                      <a:endParaRPr sz="1200"/>
                    </a:p>
                  </a:txBody>
                  <a:tcPr marT="91425" marB="91425" marR="91425" marL="91425"/>
                </a:tc>
                <a:tc>
                  <a:txBody>
                    <a:bodyPr/>
                    <a:lstStyle/>
                    <a:p>
                      <a:pPr indent="0" lvl="0" marL="0" rtl="0" algn="l">
                        <a:spcBef>
                          <a:spcPts val="0"/>
                        </a:spcBef>
                        <a:spcAft>
                          <a:spcPts val="0"/>
                        </a:spcAft>
                        <a:buNone/>
                      </a:pPr>
                      <a:r>
                        <a:rPr lang="en" sz="1200"/>
                        <a:t>22%</a:t>
                      </a:r>
                      <a:endParaRPr sz="1200"/>
                    </a:p>
                  </a:txBody>
                  <a:tcPr marT="91425" marB="91425" marR="91425" marL="91425"/>
                </a:tc>
              </a:tr>
              <a:tr h="373375">
                <a:tc>
                  <a:txBody>
                    <a:bodyPr/>
                    <a:lstStyle/>
                    <a:p>
                      <a:pPr indent="0" lvl="0" marL="0" rtl="0" algn="l">
                        <a:spcBef>
                          <a:spcPts val="0"/>
                        </a:spcBef>
                        <a:spcAft>
                          <a:spcPts val="0"/>
                        </a:spcAft>
                        <a:buNone/>
                      </a:pPr>
                      <a:r>
                        <a:rPr b="1" lang="en" sz="1200"/>
                        <a:t>Postsecondary Credential</a:t>
                      </a:r>
                      <a:endParaRPr b="1" sz="1200"/>
                    </a:p>
                  </a:txBody>
                  <a:tcPr marT="91425" marB="91425" marR="91425" marL="91425"/>
                </a:tc>
                <a:tc>
                  <a:txBody>
                    <a:bodyPr/>
                    <a:lstStyle/>
                    <a:p>
                      <a:pPr indent="0" lvl="0" marL="0" rtl="0" algn="l">
                        <a:spcBef>
                          <a:spcPts val="0"/>
                        </a:spcBef>
                        <a:spcAft>
                          <a:spcPts val="0"/>
                        </a:spcAft>
                        <a:buNone/>
                      </a:pPr>
                      <a:r>
                        <a:rPr lang="en" sz="1200"/>
                        <a:t>63%</a:t>
                      </a:r>
                      <a:endParaRPr sz="1200"/>
                    </a:p>
                  </a:txBody>
                  <a:tcPr marT="91425" marB="91425" marR="91425" marL="91425"/>
                </a:tc>
                <a:tc>
                  <a:txBody>
                    <a:bodyPr/>
                    <a:lstStyle/>
                    <a:p>
                      <a:pPr indent="0" lvl="0" marL="0" rtl="0" algn="l">
                        <a:spcBef>
                          <a:spcPts val="0"/>
                        </a:spcBef>
                        <a:spcAft>
                          <a:spcPts val="0"/>
                        </a:spcAft>
                        <a:buNone/>
                      </a:pPr>
                      <a:r>
                        <a:rPr lang="en" sz="1200"/>
                        <a:t>63%</a:t>
                      </a:r>
                      <a:endParaRPr sz="1200"/>
                    </a:p>
                  </a:txBody>
                  <a:tcPr marT="91425" marB="91425" marR="91425" marL="91425"/>
                </a:tc>
                <a:tc>
                  <a:txBody>
                    <a:bodyPr/>
                    <a:lstStyle/>
                    <a:p>
                      <a:pPr indent="0" lvl="0" marL="0" rtl="0" algn="l">
                        <a:spcBef>
                          <a:spcPts val="0"/>
                        </a:spcBef>
                        <a:spcAft>
                          <a:spcPts val="0"/>
                        </a:spcAft>
                        <a:buNone/>
                      </a:pPr>
                      <a:r>
                        <a:rPr lang="en" sz="1200"/>
                        <a:t>83%</a:t>
                      </a:r>
                      <a:endParaRPr sz="1200"/>
                    </a:p>
                  </a:txBody>
                  <a:tcPr marT="91425" marB="91425" marR="91425" marL="91425"/>
                </a:tc>
                <a:tc>
                  <a:txBody>
                    <a:bodyPr/>
                    <a:lstStyle/>
                    <a:p>
                      <a:pPr indent="0" lvl="0" marL="0" rtl="0" algn="l">
                        <a:spcBef>
                          <a:spcPts val="0"/>
                        </a:spcBef>
                        <a:spcAft>
                          <a:spcPts val="0"/>
                        </a:spcAft>
                        <a:buNone/>
                      </a:pPr>
                      <a:r>
                        <a:rPr lang="en" sz="1200"/>
                        <a:t>82%</a:t>
                      </a:r>
                      <a:endParaRPr sz="1200"/>
                    </a:p>
                  </a:txBody>
                  <a:tcPr marT="91425" marB="91425" marR="91425" marL="91425"/>
                </a:tc>
              </a:tr>
              <a:tr h="238375">
                <a:tc>
                  <a:txBody>
                    <a:bodyPr/>
                    <a:lstStyle/>
                    <a:p>
                      <a:pPr indent="0" lvl="0" marL="0" rtl="0" algn="l">
                        <a:spcBef>
                          <a:spcPts val="0"/>
                        </a:spcBef>
                        <a:spcAft>
                          <a:spcPts val="0"/>
                        </a:spcAft>
                        <a:buNone/>
                      </a:pPr>
                      <a:r>
                        <a:rPr b="1" lang="en" sz="1200"/>
                        <a:t>Any Credential</a:t>
                      </a:r>
                      <a:endParaRPr b="1" sz="1200"/>
                    </a:p>
                  </a:txBody>
                  <a:tcPr marT="91425" marB="91425" marR="91425" marL="91425"/>
                </a:tc>
                <a:tc>
                  <a:txBody>
                    <a:bodyPr/>
                    <a:lstStyle/>
                    <a:p>
                      <a:pPr indent="0" lvl="0" marL="0" rtl="0" algn="l">
                        <a:spcBef>
                          <a:spcPts val="0"/>
                        </a:spcBef>
                        <a:spcAft>
                          <a:spcPts val="0"/>
                        </a:spcAft>
                        <a:buNone/>
                      </a:pPr>
                      <a:r>
                        <a:rPr lang="en" sz="1200"/>
                        <a:t>54%</a:t>
                      </a:r>
                      <a:endParaRPr sz="1200"/>
                    </a:p>
                  </a:txBody>
                  <a:tcPr marT="91425" marB="91425" marR="91425" marL="91425"/>
                </a:tc>
                <a:tc>
                  <a:txBody>
                    <a:bodyPr/>
                    <a:lstStyle/>
                    <a:p>
                      <a:pPr indent="0" lvl="0" marL="0" rtl="0" algn="l">
                        <a:spcBef>
                          <a:spcPts val="0"/>
                        </a:spcBef>
                        <a:spcAft>
                          <a:spcPts val="0"/>
                        </a:spcAft>
                        <a:buNone/>
                      </a:pPr>
                      <a:r>
                        <a:rPr lang="en" sz="1200"/>
                        <a:t>53%</a:t>
                      </a:r>
                      <a:endParaRPr sz="1200"/>
                    </a:p>
                  </a:txBody>
                  <a:tcPr marT="91425" marB="91425" marR="91425" marL="91425"/>
                </a:tc>
                <a:tc>
                  <a:txBody>
                    <a:bodyPr/>
                    <a:lstStyle/>
                    <a:p>
                      <a:pPr indent="0" lvl="0" marL="0" rtl="0" algn="l">
                        <a:spcBef>
                          <a:spcPts val="0"/>
                        </a:spcBef>
                        <a:spcAft>
                          <a:spcPts val="0"/>
                        </a:spcAft>
                        <a:buNone/>
                      </a:pPr>
                      <a:r>
                        <a:rPr lang="en" sz="1200"/>
                        <a:t>63%</a:t>
                      </a:r>
                      <a:endParaRPr sz="1200"/>
                    </a:p>
                  </a:txBody>
                  <a:tcPr marT="91425" marB="91425" marR="91425" marL="91425"/>
                </a:tc>
                <a:tc>
                  <a:txBody>
                    <a:bodyPr/>
                    <a:lstStyle/>
                    <a:p>
                      <a:pPr indent="0" lvl="0" marL="0" rtl="0" algn="l">
                        <a:spcBef>
                          <a:spcPts val="0"/>
                        </a:spcBef>
                        <a:spcAft>
                          <a:spcPts val="0"/>
                        </a:spcAft>
                        <a:buNone/>
                      </a:pPr>
                      <a:r>
                        <a:rPr lang="en" sz="1200"/>
                        <a:t>59%</a:t>
                      </a:r>
                      <a:endParaRPr sz="1200"/>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820"/>
              <a:t>Turn &amp; Talk</a:t>
            </a:r>
            <a:endParaRPr sz="2820"/>
          </a:p>
        </p:txBody>
      </p:sp>
      <p:sp>
        <p:nvSpPr>
          <p:cNvPr id="349" name="Google Shape;349;p25"/>
          <p:cNvSpPr txBox="1"/>
          <p:nvPr>
            <p:ph idx="1" type="body"/>
          </p:nvPr>
        </p:nvSpPr>
        <p:spPr>
          <a:xfrm>
            <a:off x="558750" y="1597875"/>
            <a:ext cx="8520600" cy="1918800"/>
          </a:xfrm>
          <a:prstGeom prst="rect">
            <a:avLst/>
          </a:prstGeom>
        </p:spPr>
        <p:txBody>
          <a:bodyPr anchorCtr="0" anchor="t" bIns="91425" lIns="91425" spcFirstLastPara="1" rIns="91425" wrap="square" tIns="91425">
            <a:normAutofit lnSpcReduction="20000"/>
          </a:bodyPr>
          <a:lstStyle/>
          <a:p>
            <a:pPr indent="-349250" lvl="0" marL="457200" rtl="0" algn="l">
              <a:spcBef>
                <a:spcPts val="0"/>
              </a:spcBef>
              <a:spcAft>
                <a:spcPts val="0"/>
              </a:spcAft>
              <a:buClr>
                <a:srgbClr val="000000"/>
              </a:buClr>
              <a:buSzPts val="1900"/>
              <a:buChar char="●"/>
            </a:pPr>
            <a:r>
              <a:rPr lang="en" sz="1900">
                <a:solidFill>
                  <a:srgbClr val="000000"/>
                </a:solidFill>
              </a:rPr>
              <a:t>How did you place </a:t>
            </a:r>
            <a:r>
              <a:rPr lang="en" sz="1900">
                <a:solidFill>
                  <a:srgbClr val="000000"/>
                </a:solidFill>
              </a:rPr>
              <a:t>students</a:t>
            </a:r>
            <a:r>
              <a:rPr lang="en" sz="1900">
                <a:solidFill>
                  <a:srgbClr val="000000"/>
                </a:solidFill>
              </a:rPr>
              <a:t> and measure gains during the pandemic/shutdown?</a:t>
            </a:r>
            <a:endParaRPr sz="1900">
              <a:solidFill>
                <a:srgbClr val="000000"/>
              </a:solidFill>
            </a:endParaRPr>
          </a:p>
          <a:p>
            <a:pPr indent="0" lvl="0" marL="457200" rtl="0" algn="l">
              <a:spcBef>
                <a:spcPts val="1200"/>
              </a:spcBef>
              <a:spcAft>
                <a:spcPts val="0"/>
              </a:spcAft>
              <a:buNone/>
            </a:pPr>
            <a:r>
              <a:t/>
            </a:r>
            <a:endParaRPr sz="1900">
              <a:solidFill>
                <a:srgbClr val="000000"/>
              </a:solidFill>
            </a:endParaRPr>
          </a:p>
          <a:p>
            <a:pPr indent="-349250" lvl="0" marL="457200" rtl="0" algn="l">
              <a:spcBef>
                <a:spcPts val="1200"/>
              </a:spcBef>
              <a:spcAft>
                <a:spcPts val="0"/>
              </a:spcAft>
              <a:buClr>
                <a:srgbClr val="000000"/>
              </a:buClr>
              <a:buSzPts val="1900"/>
              <a:buChar char="●"/>
            </a:pPr>
            <a:r>
              <a:rPr lang="en" sz="1900">
                <a:solidFill>
                  <a:srgbClr val="000000"/>
                </a:solidFill>
              </a:rPr>
              <a:t>Did things change? How so? Did you continue with any of those changes?</a:t>
            </a:r>
            <a:r>
              <a:rPr lang="en" sz="1900">
                <a:solidFill>
                  <a:schemeClr val="dk1"/>
                </a:solidFill>
              </a:rPr>
              <a:t> </a:t>
            </a:r>
            <a:endParaRPr sz="1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6"/>
          <p:cNvSpPr txBox="1"/>
          <p:nvPr>
            <p:ph type="title"/>
          </p:nvPr>
        </p:nvSpPr>
        <p:spPr>
          <a:xfrm>
            <a:off x="1303800" y="598575"/>
            <a:ext cx="7565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20"/>
              <a:t>Alternative Placements and Measurable Gains</a:t>
            </a:r>
            <a:endParaRPr sz="2820"/>
          </a:p>
        </p:txBody>
      </p:sp>
      <p:sp>
        <p:nvSpPr>
          <p:cNvPr id="355" name="Google Shape;355;p26"/>
          <p:cNvSpPr txBox="1"/>
          <p:nvPr>
            <p:ph idx="1" type="body"/>
          </p:nvPr>
        </p:nvSpPr>
        <p:spPr>
          <a:xfrm>
            <a:off x="1303800" y="1597875"/>
            <a:ext cx="70305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rgbClr val="000000"/>
                </a:solidFill>
              </a:rPr>
              <a:t>Perspectives:</a:t>
            </a:r>
            <a:endParaRPr b="1" sz="1800">
              <a:solidFill>
                <a:srgbClr val="000000"/>
              </a:solidFill>
            </a:endParaRPr>
          </a:p>
          <a:p>
            <a:pPr indent="0" lvl="0" marL="0" rtl="0" algn="l">
              <a:spcBef>
                <a:spcPts val="1200"/>
              </a:spcBef>
              <a:spcAft>
                <a:spcPts val="0"/>
              </a:spcAft>
              <a:buNone/>
            </a:pPr>
            <a:r>
              <a:rPr lang="en" sz="1800">
                <a:solidFill>
                  <a:srgbClr val="000000"/>
                </a:solidFill>
              </a:rPr>
              <a:t>Literacy Source (CBO)</a:t>
            </a:r>
            <a:endParaRPr sz="1800">
              <a:solidFill>
                <a:srgbClr val="000000"/>
              </a:solidFill>
            </a:endParaRPr>
          </a:p>
          <a:p>
            <a:pPr indent="0" lvl="0" marL="0" rtl="0" algn="l">
              <a:spcBef>
                <a:spcPts val="1200"/>
              </a:spcBef>
              <a:spcAft>
                <a:spcPts val="0"/>
              </a:spcAft>
              <a:buNone/>
            </a:pPr>
            <a:r>
              <a:rPr lang="en" sz="1800">
                <a:solidFill>
                  <a:srgbClr val="000000"/>
                </a:solidFill>
              </a:rPr>
              <a:t>Spokane Community College</a:t>
            </a:r>
            <a:endParaRPr sz="1800">
              <a:solidFill>
                <a:srgbClr val="000000"/>
              </a:solidFill>
            </a:endParaRPr>
          </a:p>
          <a:p>
            <a:pPr indent="0" lvl="0" marL="0" rtl="0" algn="l">
              <a:spcBef>
                <a:spcPts val="1200"/>
              </a:spcBef>
              <a:spcAft>
                <a:spcPts val="0"/>
              </a:spcAft>
              <a:buNone/>
            </a:pPr>
            <a:r>
              <a:rPr lang="en" sz="1800">
                <a:solidFill>
                  <a:srgbClr val="000000"/>
                </a:solidFill>
              </a:rPr>
              <a:t>North Seattle College</a:t>
            </a:r>
            <a:endParaRPr sz="1800">
              <a:solidFill>
                <a:srgbClr val="000000"/>
              </a:solidFill>
            </a:endParaRPr>
          </a:p>
          <a:p>
            <a:pPr indent="0" lvl="0" marL="0" rtl="0" algn="l">
              <a:spcBef>
                <a:spcPts val="1200"/>
              </a:spcBef>
              <a:spcAft>
                <a:spcPts val="0"/>
              </a:spcAft>
              <a:buNone/>
            </a:pPr>
            <a:r>
              <a:rPr lang="en" sz="1800">
                <a:solidFill>
                  <a:srgbClr val="000000"/>
                </a:solidFill>
              </a:rPr>
              <a:t>Tacoma Community College</a:t>
            </a:r>
            <a:endParaRPr sz="1800">
              <a:solidFill>
                <a:srgbClr val="000000"/>
              </a:solidFill>
            </a:endParaRPr>
          </a:p>
          <a:p>
            <a:pPr indent="0" lvl="0" marL="0" rtl="0" algn="l">
              <a:spcBef>
                <a:spcPts val="1200"/>
              </a:spcBef>
              <a:spcAft>
                <a:spcPts val="1200"/>
              </a:spcAft>
              <a:buNone/>
            </a:pPr>
            <a:r>
              <a:rPr lang="en" sz="1800">
                <a:solidFill>
                  <a:srgbClr val="000000"/>
                </a:solidFill>
              </a:rPr>
              <a:t>South Puget Sound Community College</a:t>
            </a: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type="title"/>
          </p:nvPr>
        </p:nvSpPr>
        <p:spPr>
          <a:xfrm>
            <a:off x="1222200" y="620275"/>
            <a:ext cx="761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Literacy Source</a:t>
            </a:r>
            <a:endParaRPr sz="2820"/>
          </a:p>
        </p:txBody>
      </p:sp>
      <p:sp>
        <p:nvSpPr>
          <p:cNvPr id="361" name="Google Shape;361;p27"/>
          <p:cNvSpPr txBox="1"/>
          <p:nvPr>
            <p:ph idx="1" type="body"/>
          </p:nvPr>
        </p:nvSpPr>
        <p:spPr>
          <a:xfrm>
            <a:off x="311700" y="1192975"/>
            <a:ext cx="8520600" cy="37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NRS aligned </a:t>
            </a:r>
            <a:r>
              <a:rPr b="1" lang="en" sz="1800">
                <a:solidFill>
                  <a:srgbClr val="000000"/>
                </a:solidFill>
              </a:rPr>
              <a:t>level completions</a:t>
            </a:r>
            <a:r>
              <a:rPr lang="en" sz="1800">
                <a:solidFill>
                  <a:srgbClr val="000000"/>
                </a:solidFill>
              </a:rPr>
              <a:t> for productive skills: Students demonstrate competencies for level through final projects </a:t>
            </a:r>
            <a:endParaRPr sz="1800">
              <a:solidFill>
                <a:srgbClr val="000000"/>
              </a:solidFill>
            </a:endParaRPr>
          </a:p>
          <a:p>
            <a:pPr indent="-342900" lvl="0" marL="457200" rtl="0" algn="l">
              <a:spcBef>
                <a:spcPts val="1200"/>
              </a:spcBef>
              <a:spcAft>
                <a:spcPts val="0"/>
              </a:spcAft>
              <a:buClr>
                <a:srgbClr val="000000"/>
              </a:buClr>
              <a:buSzPts val="1800"/>
              <a:buChar char="●"/>
            </a:pPr>
            <a:r>
              <a:rPr lang="en" sz="1800">
                <a:solidFill>
                  <a:srgbClr val="000000"/>
                </a:solidFill>
              </a:rPr>
              <a:t>Ready to Work level ¾ final paragraph project:  Project </a:t>
            </a:r>
            <a:r>
              <a:rPr lang="en" sz="1800" u="sng">
                <a:solidFill>
                  <a:srgbClr val="1155CC"/>
                </a:solidFill>
                <a:hlinkClick r:id="rId3">
                  <a:extLst>
                    <a:ext uri="{A12FA001-AC4F-418D-AE19-62706E023703}">
                      <ahyp:hlinkClr val="tx"/>
                    </a:ext>
                  </a:extLst>
                </a:hlinkClick>
              </a:rPr>
              <a:t>directions</a:t>
            </a:r>
            <a:r>
              <a:rPr lang="en" sz="1800">
                <a:solidFill>
                  <a:srgbClr val="1155CC"/>
                </a:solidFill>
              </a:rPr>
              <a:t>, </a:t>
            </a:r>
            <a:r>
              <a:rPr lang="en" sz="1800">
                <a:solidFill>
                  <a:srgbClr val="000000"/>
                </a:solidFill>
              </a:rPr>
              <a:t>scoring </a:t>
            </a:r>
            <a:r>
              <a:rPr lang="en" sz="1800" u="sng">
                <a:solidFill>
                  <a:srgbClr val="1155CC"/>
                </a:solidFill>
                <a:hlinkClick r:id="rId4">
                  <a:extLst>
                    <a:ext uri="{A12FA001-AC4F-418D-AE19-62706E023703}">
                      <ahyp:hlinkClr val="tx"/>
                    </a:ext>
                  </a:extLst>
                </a:hlinkClick>
              </a:rPr>
              <a:t>rubric</a:t>
            </a:r>
            <a:endParaRPr sz="1800">
              <a:solidFill>
                <a:srgbClr val="1155CC"/>
              </a:solidFill>
            </a:endParaRPr>
          </a:p>
          <a:p>
            <a:pPr indent="-342900" lvl="0" marL="457200" rtl="0" algn="l">
              <a:spcBef>
                <a:spcPts val="0"/>
              </a:spcBef>
              <a:spcAft>
                <a:spcPts val="0"/>
              </a:spcAft>
              <a:buClr>
                <a:srgbClr val="000000"/>
              </a:buClr>
              <a:buSzPts val="1800"/>
              <a:buChar char="●"/>
            </a:pPr>
            <a:r>
              <a:rPr lang="en" sz="1800">
                <a:solidFill>
                  <a:srgbClr val="000000"/>
                </a:solidFill>
              </a:rPr>
              <a:t>English for Community Connections (ESOL 4-6) Final </a:t>
            </a:r>
            <a:r>
              <a:rPr lang="en" sz="1800" u="sng">
                <a:solidFill>
                  <a:srgbClr val="1155CC"/>
                </a:solidFill>
                <a:hlinkClick r:id="rId5">
                  <a:extLst>
                    <a:ext uri="{A12FA001-AC4F-418D-AE19-62706E023703}">
                      <ahyp:hlinkClr val="tx"/>
                    </a:ext>
                  </a:extLst>
                </a:hlinkClick>
              </a:rPr>
              <a:t>Podcast </a:t>
            </a:r>
            <a:r>
              <a:rPr lang="en" sz="1800">
                <a:solidFill>
                  <a:srgbClr val="000000"/>
                </a:solidFill>
              </a:rPr>
              <a:t>project</a:t>
            </a:r>
            <a:endParaRPr sz="1800">
              <a:solidFill>
                <a:srgbClr val="000000"/>
              </a:solidFill>
            </a:endParaRPr>
          </a:p>
          <a:p>
            <a:pPr indent="0" lvl="0" marL="0" rtl="0" algn="l">
              <a:spcBef>
                <a:spcPts val="1200"/>
              </a:spcBef>
              <a:spcAft>
                <a:spcPts val="0"/>
              </a:spcAft>
              <a:buClr>
                <a:schemeClr val="dk1"/>
              </a:buClr>
              <a:buSzPts val="1100"/>
              <a:buFont typeface="Arial"/>
              <a:buNone/>
            </a:pPr>
            <a:r>
              <a:rPr lang="en" sz="1800">
                <a:solidFill>
                  <a:srgbClr val="000000"/>
                </a:solidFill>
              </a:rPr>
              <a:t>NRS aligned </a:t>
            </a:r>
            <a:r>
              <a:rPr b="1" lang="en" sz="1800">
                <a:solidFill>
                  <a:srgbClr val="000000"/>
                </a:solidFill>
              </a:rPr>
              <a:t>writing test </a:t>
            </a:r>
            <a:r>
              <a:rPr lang="en" sz="1800">
                <a:solidFill>
                  <a:srgbClr val="000000"/>
                </a:solidFill>
              </a:rPr>
              <a:t>for placement and level completion demonstration</a:t>
            </a:r>
            <a:endParaRPr sz="1800">
              <a:solidFill>
                <a:srgbClr val="000000"/>
              </a:solidFill>
            </a:endParaRPr>
          </a:p>
          <a:p>
            <a:pPr indent="0" lvl="0" marL="0" rtl="0" algn="l">
              <a:spcBef>
                <a:spcPts val="1200"/>
              </a:spcBef>
              <a:spcAft>
                <a:spcPts val="0"/>
              </a:spcAft>
              <a:buClr>
                <a:schemeClr val="dk1"/>
              </a:buClr>
              <a:buSzPts val="1100"/>
              <a:buFont typeface="Arial"/>
              <a:buNone/>
            </a:pPr>
            <a:r>
              <a:rPr lang="en" sz="1800">
                <a:solidFill>
                  <a:srgbClr val="000000"/>
                </a:solidFill>
              </a:rPr>
              <a:t>	Basic writing</a:t>
            </a:r>
            <a:r>
              <a:rPr lang="en" sz="1800">
                <a:solidFill>
                  <a:srgbClr val="1155CC"/>
                </a:solidFill>
              </a:rPr>
              <a:t> </a:t>
            </a:r>
            <a:r>
              <a:rPr lang="en" sz="1800" u="sng">
                <a:solidFill>
                  <a:srgbClr val="1155CC"/>
                </a:solidFill>
                <a:hlinkClick r:id="rId6">
                  <a:extLst>
                    <a:ext uri="{A12FA001-AC4F-418D-AE19-62706E023703}">
                      <ahyp:hlinkClr val="tx"/>
                    </a:ext>
                  </a:extLst>
                </a:hlinkClick>
              </a:rPr>
              <a:t>assessment,</a:t>
            </a:r>
            <a:r>
              <a:rPr lang="en" sz="1800">
                <a:solidFill>
                  <a:srgbClr val="1155CC"/>
                </a:solidFill>
              </a:rPr>
              <a:t>  </a:t>
            </a:r>
            <a:r>
              <a:rPr lang="en" sz="1800">
                <a:solidFill>
                  <a:srgbClr val="000000"/>
                </a:solidFill>
              </a:rPr>
              <a:t>Essay writing </a:t>
            </a:r>
            <a:r>
              <a:rPr lang="en" sz="1800" u="sng">
                <a:solidFill>
                  <a:srgbClr val="1155CC"/>
                </a:solidFill>
                <a:hlinkClick r:id="rId7">
                  <a:extLst>
                    <a:ext uri="{A12FA001-AC4F-418D-AE19-62706E023703}">
                      <ahyp:hlinkClr val="tx"/>
                    </a:ext>
                  </a:extLst>
                </a:hlinkClick>
              </a:rPr>
              <a:t>assessment</a:t>
            </a:r>
            <a:r>
              <a:rPr lang="en" sz="1800">
                <a:solidFill>
                  <a:srgbClr val="1155CC"/>
                </a:solidFill>
              </a:rPr>
              <a:t>,</a:t>
            </a:r>
            <a:r>
              <a:rPr lang="en" sz="1800">
                <a:solidFill>
                  <a:srgbClr val="000000"/>
                </a:solidFill>
              </a:rPr>
              <a:t> writing</a:t>
            </a:r>
            <a:r>
              <a:rPr lang="en" sz="1800" u="sng">
                <a:solidFill>
                  <a:srgbClr val="000000"/>
                </a:solidFill>
                <a:hlinkClick r:id="rId8">
                  <a:extLst>
                    <a:ext uri="{A12FA001-AC4F-418D-AE19-62706E023703}">
                      <ahyp:hlinkClr val="tx"/>
                    </a:ext>
                  </a:extLst>
                </a:hlinkClick>
              </a:rPr>
              <a:t> </a:t>
            </a:r>
            <a:r>
              <a:rPr lang="en" sz="1800" u="sng">
                <a:solidFill>
                  <a:srgbClr val="1155CC"/>
                </a:solidFill>
                <a:hlinkClick r:id="rId9">
                  <a:extLst>
                    <a:ext uri="{A12FA001-AC4F-418D-AE19-62706E023703}">
                      <ahyp:hlinkClr val="tx"/>
                    </a:ext>
                  </a:extLst>
                </a:hlinkClick>
              </a:rPr>
              <a:t>rubric</a:t>
            </a:r>
            <a:endParaRPr sz="1800">
              <a:solidFill>
                <a:srgbClr val="1155CC"/>
              </a:solidFill>
            </a:endParaRPr>
          </a:p>
          <a:p>
            <a:pPr indent="0" lvl="0" marL="0" rtl="0" algn="l">
              <a:spcBef>
                <a:spcPts val="1200"/>
              </a:spcBef>
              <a:spcAft>
                <a:spcPts val="0"/>
              </a:spcAft>
              <a:buClr>
                <a:schemeClr val="dk1"/>
              </a:buClr>
              <a:buSzPts val="1100"/>
              <a:buFont typeface="Arial"/>
              <a:buNone/>
            </a:pPr>
            <a:r>
              <a:rPr lang="en" sz="1800">
                <a:solidFill>
                  <a:srgbClr val="000000"/>
                </a:solidFill>
              </a:rPr>
              <a:t>NRS aligned </a:t>
            </a:r>
            <a:r>
              <a:rPr b="1" lang="en" sz="1800">
                <a:solidFill>
                  <a:srgbClr val="000000"/>
                </a:solidFill>
              </a:rPr>
              <a:t>speaking test</a:t>
            </a:r>
            <a:r>
              <a:rPr lang="en" sz="1800">
                <a:solidFill>
                  <a:srgbClr val="000000"/>
                </a:solidFill>
              </a:rPr>
              <a:t> for placement and level completion demonstration</a:t>
            </a:r>
            <a:endParaRPr sz="1800">
              <a:solidFill>
                <a:srgbClr val="000000"/>
              </a:solidFill>
            </a:endParaRPr>
          </a:p>
          <a:p>
            <a:pPr indent="457200" lvl="0" marL="0" rtl="0" algn="l">
              <a:spcBef>
                <a:spcPts val="1200"/>
              </a:spcBef>
              <a:spcAft>
                <a:spcPts val="1200"/>
              </a:spcAft>
              <a:buClr>
                <a:schemeClr val="dk1"/>
              </a:buClr>
              <a:buSzPts val="1100"/>
              <a:buFont typeface="Arial"/>
              <a:buNone/>
            </a:pPr>
            <a:r>
              <a:rPr lang="en" sz="1800" u="sng">
                <a:solidFill>
                  <a:srgbClr val="1155CC"/>
                </a:solidFill>
                <a:hlinkClick r:id="rId10">
                  <a:extLst>
                    <a:ext uri="{A12FA001-AC4F-418D-AE19-62706E023703}">
                      <ahyp:hlinkClr val="tx"/>
                    </a:ext>
                  </a:extLst>
                </a:hlinkClick>
              </a:rPr>
              <a:t>Speaking</a:t>
            </a:r>
            <a:r>
              <a:rPr lang="en" sz="1800">
                <a:solidFill>
                  <a:srgbClr val="1155CC"/>
                </a:solidFill>
              </a:rPr>
              <a:t> </a:t>
            </a:r>
            <a:r>
              <a:rPr lang="en" sz="1800">
                <a:solidFill>
                  <a:srgbClr val="000000"/>
                </a:solidFill>
              </a:rPr>
              <a:t>assessment &amp; rubric</a:t>
            </a:r>
            <a:endParaRPr sz="1800">
              <a:solidFill>
                <a:srgbClr val="000000"/>
              </a:solidFill>
            </a:endParaRPr>
          </a:p>
        </p:txBody>
      </p:sp>
      <p:pic>
        <p:nvPicPr>
          <p:cNvPr id="362" name="Google Shape;362;p27"/>
          <p:cNvPicPr preferRelativeResize="0"/>
          <p:nvPr/>
        </p:nvPicPr>
        <p:blipFill>
          <a:blip r:embed="rId11">
            <a:alphaModFix/>
          </a:blip>
          <a:stretch>
            <a:fillRect/>
          </a:stretch>
        </p:blipFill>
        <p:spPr>
          <a:xfrm>
            <a:off x="7605150" y="-1"/>
            <a:ext cx="1227150" cy="1219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Literacy Source</a:t>
            </a:r>
            <a:endParaRPr/>
          </a:p>
        </p:txBody>
      </p:sp>
      <p:sp>
        <p:nvSpPr>
          <p:cNvPr id="368" name="Google Shape;368;p28"/>
          <p:cNvSpPr txBox="1"/>
          <p:nvPr>
            <p:ph idx="1" type="body"/>
          </p:nvPr>
        </p:nvSpPr>
        <p:spPr>
          <a:xfrm>
            <a:off x="719825" y="1527650"/>
            <a:ext cx="7999800" cy="673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600">
                <a:solidFill>
                  <a:srgbClr val="000000"/>
                </a:solidFill>
              </a:rPr>
              <a:t>Program Data during Pandemic alternative measures period from Literacy Source</a:t>
            </a:r>
            <a:endParaRPr b="1" sz="1600">
              <a:solidFill>
                <a:srgbClr val="000000"/>
              </a:solidFill>
            </a:endParaRPr>
          </a:p>
        </p:txBody>
      </p:sp>
      <p:pic>
        <p:nvPicPr>
          <p:cNvPr id="369" name="Google Shape;369;p28"/>
          <p:cNvPicPr preferRelativeResize="0"/>
          <p:nvPr/>
        </p:nvPicPr>
        <p:blipFill>
          <a:blip r:embed="rId3">
            <a:alphaModFix/>
          </a:blip>
          <a:stretch>
            <a:fillRect/>
          </a:stretch>
        </p:blipFill>
        <p:spPr>
          <a:xfrm>
            <a:off x="572138" y="2013575"/>
            <a:ext cx="7999725" cy="2785975"/>
          </a:xfrm>
          <a:prstGeom prst="rect">
            <a:avLst/>
          </a:prstGeom>
          <a:noFill/>
          <a:ln>
            <a:noFill/>
          </a:ln>
        </p:spPr>
      </p:pic>
      <p:pic>
        <p:nvPicPr>
          <p:cNvPr id="370" name="Google Shape;370;p28"/>
          <p:cNvPicPr preferRelativeResize="0"/>
          <p:nvPr/>
        </p:nvPicPr>
        <p:blipFill>
          <a:blip r:embed="rId4">
            <a:alphaModFix/>
          </a:blip>
          <a:stretch>
            <a:fillRect/>
          </a:stretch>
        </p:blipFill>
        <p:spPr>
          <a:xfrm>
            <a:off x="7581400" y="-1"/>
            <a:ext cx="1227150" cy="121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Literacy Source</a:t>
            </a:r>
            <a:endParaRPr/>
          </a:p>
        </p:txBody>
      </p:sp>
      <p:sp>
        <p:nvSpPr>
          <p:cNvPr id="376" name="Google Shape;376;p29"/>
          <p:cNvSpPr txBox="1"/>
          <p:nvPr>
            <p:ph idx="1" type="body"/>
          </p:nvPr>
        </p:nvSpPr>
        <p:spPr>
          <a:xfrm>
            <a:off x="311700" y="1373775"/>
            <a:ext cx="8520600" cy="332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rgbClr val="000000"/>
                </a:solidFill>
              </a:rPr>
              <a:t>Alternative goal attainments we track that are currently not counted - </a:t>
            </a:r>
            <a:r>
              <a:rPr lang="en" sz="2200" u="sng">
                <a:solidFill>
                  <a:srgbClr val="000000"/>
                </a:solidFill>
              </a:rPr>
              <a:t>and should be</a:t>
            </a:r>
            <a:r>
              <a:rPr lang="en" sz="2200">
                <a:solidFill>
                  <a:srgbClr val="000000"/>
                </a:solidFill>
              </a:rPr>
              <a:t>! </a:t>
            </a:r>
            <a:endParaRPr sz="2200">
              <a:solidFill>
                <a:srgbClr val="000000"/>
              </a:solidFill>
            </a:endParaRPr>
          </a:p>
          <a:p>
            <a:pPr indent="-342900" lvl="0" marL="457200" rtl="0" algn="l">
              <a:spcBef>
                <a:spcPts val="1200"/>
              </a:spcBef>
              <a:spcAft>
                <a:spcPts val="0"/>
              </a:spcAft>
              <a:buClr>
                <a:srgbClr val="000000"/>
              </a:buClr>
              <a:buSzPts val="1800"/>
              <a:buChar char="●"/>
            </a:pPr>
            <a:r>
              <a:rPr lang="en" sz="1800">
                <a:solidFill>
                  <a:srgbClr val="000000"/>
                </a:solidFill>
              </a:rPr>
              <a:t>Citizenship attainment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GED subtests, GED Ready tests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Workforce skills certificates (e.g. child care license, food handler’s permit)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Digital skills goals completions (system lacks aligned rubrics)</a:t>
            </a:r>
            <a:endParaRPr sz="1800">
              <a:solidFill>
                <a:srgbClr val="000000"/>
              </a:solidFill>
            </a:endParaRPr>
          </a:p>
        </p:txBody>
      </p:sp>
      <p:pic>
        <p:nvPicPr>
          <p:cNvPr id="377" name="Google Shape;377;p29"/>
          <p:cNvPicPr preferRelativeResize="0"/>
          <p:nvPr/>
        </p:nvPicPr>
        <p:blipFill>
          <a:blip r:embed="rId3">
            <a:alphaModFix/>
          </a:blip>
          <a:stretch>
            <a:fillRect/>
          </a:stretch>
        </p:blipFill>
        <p:spPr>
          <a:xfrm>
            <a:off x="7605150" y="-1"/>
            <a:ext cx="1227150" cy="1219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0"/>
          <p:cNvSpPr txBox="1"/>
          <p:nvPr>
            <p:ph idx="1" type="body"/>
          </p:nvPr>
        </p:nvSpPr>
        <p:spPr>
          <a:xfrm>
            <a:off x="1303800" y="1182950"/>
            <a:ext cx="7030500" cy="3846000"/>
          </a:xfrm>
          <a:prstGeom prst="rect">
            <a:avLst/>
          </a:prstGeom>
          <a:noFill/>
          <a:ln>
            <a:noFill/>
          </a:ln>
        </p:spPr>
        <p:txBody>
          <a:bodyPr anchorCtr="0" anchor="t" bIns="91425" lIns="91425" spcFirstLastPara="1" rIns="91425" wrap="square" tIns="91425">
            <a:noAutofit/>
          </a:bodyPr>
          <a:lstStyle/>
          <a:p>
            <a:pPr indent="-323532" lvl="0" marL="457200" rtl="0" algn="l">
              <a:lnSpc>
                <a:spcPct val="95000"/>
              </a:lnSpc>
              <a:spcBef>
                <a:spcPts val="0"/>
              </a:spcBef>
              <a:spcAft>
                <a:spcPts val="0"/>
              </a:spcAft>
              <a:buClr>
                <a:srgbClr val="000000"/>
              </a:buClr>
              <a:buSzPts val="1495"/>
              <a:buFont typeface="Arial"/>
              <a:buChar char="➢"/>
            </a:pPr>
            <a:r>
              <a:rPr b="0" i="0" lang="en" sz="1495" u="none" strike="noStrike">
                <a:solidFill>
                  <a:srgbClr val="000000"/>
                </a:solidFill>
                <a:latin typeface="Arial"/>
                <a:ea typeface="Arial"/>
                <a:cs typeface="Arial"/>
                <a:sym typeface="Arial"/>
              </a:rPr>
              <a:t>Urban and suburban college - 13,300 students</a:t>
            </a:r>
            <a:endParaRPr b="0" sz="1107">
              <a:solidFill>
                <a:srgbClr val="000000"/>
              </a:solidFill>
            </a:endParaRPr>
          </a:p>
          <a:p>
            <a:pPr indent="-323532" lvl="0" marL="457200" rtl="0" algn="l">
              <a:lnSpc>
                <a:spcPct val="95000"/>
              </a:lnSpc>
              <a:spcBef>
                <a:spcPts val="0"/>
              </a:spcBef>
              <a:spcAft>
                <a:spcPts val="0"/>
              </a:spcAft>
              <a:buClr>
                <a:srgbClr val="000000"/>
              </a:buClr>
              <a:buSzPts val="1495"/>
              <a:buFont typeface="Arial"/>
              <a:buChar char="➢"/>
            </a:pPr>
            <a:r>
              <a:rPr b="0" i="0" lang="en" sz="1495" u="none" strike="noStrike">
                <a:solidFill>
                  <a:srgbClr val="000000"/>
                </a:solidFill>
                <a:latin typeface="Arial"/>
                <a:ea typeface="Arial"/>
                <a:cs typeface="Arial"/>
                <a:sym typeface="Arial"/>
              </a:rPr>
              <a:t>Adult Education - 1,800 (ESL, HS+/GED, Pre-Apprenticeship, I-BEST, College Prep)</a:t>
            </a:r>
            <a:endParaRPr b="0" sz="1107">
              <a:solidFill>
                <a:srgbClr val="000000"/>
              </a:solidFill>
            </a:endParaRPr>
          </a:p>
          <a:p>
            <a:pPr indent="-323532" lvl="0" marL="457200" rtl="0" algn="l">
              <a:lnSpc>
                <a:spcPct val="95000"/>
              </a:lnSpc>
              <a:spcBef>
                <a:spcPts val="0"/>
              </a:spcBef>
              <a:spcAft>
                <a:spcPts val="0"/>
              </a:spcAft>
              <a:buClr>
                <a:srgbClr val="000000"/>
              </a:buClr>
              <a:buSzPts val="1495"/>
              <a:buChar char="➢"/>
            </a:pPr>
            <a:r>
              <a:rPr b="0" i="0" lang="en" sz="1495" u="none" strike="noStrike">
                <a:solidFill>
                  <a:srgbClr val="000000"/>
                </a:solidFill>
                <a:latin typeface="Arial"/>
                <a:ea typeface="Arial"/>
                <a:cs typeface="Arial"/>
                <a:sym typeface="Arial"/>
              </a:rPr>
              <a:t>Regional Accreditation: </a:t>
            </a:r>
            <a:r>
              <a:rPr b="0" i="0" lang="en" sz="1495" u="none" strike="noStrike">
                <a:solidFill>
                  <a:srgbClr val="000000"/>
                </a:solidFill>
                <a:latin typeface="Roboto"/>
                <a:ea typeface="Roboto"/>
                <a:cs typeface="Roboto"/>
                <a:sym typeface="Roboto"/>
              </a:rPr>
              <a:t>Northwest Commission on Colleges and Universities</a:t>
            </a:r>
            <a:endParaRPr b="0" sz="1107">
              <a:solidFill>
                <a:srgbClr val="000000"/>
              </a:solidFill>
            </a:endParaRPr>
          </a:p>
          <a:p>
            <a:pPr indent="0" lvl="0" marL="114300" rtl="0" algn="l">
              <a:lnSpc>
                <a:spcPct val="95000"/>
              </a:lnSpc>
              <a:spcBef>
                <a:spcPts val="0"/>
              </a:spcBef>
              <a:spcAft>
                <a:spcPts val="0"/>
              </a:spcAft>
              <a:buSzPts val="1993"/>
              <a:buNone/>
            </a:pPr>
            <a:br>
              <a:rPr b="0" lang="en" sz="1107">
                <a:solidFill>
                  <a:srgbClr val="000000"/>
                </a:solidFill>
              </a:rPr>
            </a:br>
            <a:r>
              <a:rPr b="1" i="0" lang="en" sz="1417" u="none" strike="noStrike">
                <a:solidFill>
                  <a:srgbClr val="000000"/>
                </a:solidFill>
                <a:latin typeface="Arial"/>
                <a:ea typeface="Arial"/>
                <a:cs typeface="Arial"/>
                <a:sym typeface="Arial"/>
              </a:rPr>
              <a:t>Guided Pathways Campus: </a:t>
            </a:r>
            <a:endParaRPr sz="110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No prerequisites for most professional and technical programs</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English: directed self-placement</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Math: multiple measures</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Adult Education on pathway maps</a:t>
            </a:r>
            <a:endParaRPr b="0" sz="1417">
              <a:solidFill>
                <a:srgbClr val="000000"/>
              </a:solidFill>
            </a:endParaRPr>
          </a:p>
          <a:p>
            <a:pPr indent="0" lvl="0" marL="114300" rtl="0" algn="l">
              <a:lnSpc>
                <a:spcPct val="95000"/>
              </a:lnSpc>
              <a:spcBef>
                <a:spcPts val="0"/>
              </a:spcBef>
              <a:spcAft>
                <a:spcPts val="0"/>
              </a:spcAft>
              <a:buSzPts val="1993"/>
              <a:buNone/>
            </a:pPr>
            <a:br>
              <a:rPr b="0" lang="en" sz="1417">
                <a:solidFill>
                  <a:srgbClr val="000000"/>
                </a:solidFill>
              </a:rPr>
            </a:br>
            <a:r>
              <a:rPr b="1" i="0" lang="en" sz="1417" u="none" strike="noStrike">
                <a:solidFill>
                  <a:srgbClr val="000000"/>
                </a:solidFill>
                <a:latin typeface="Arial"/>
                <a:ea typeface="Arial"/>
                <a:cs typeface="Arial"/>
                <a:sym typeface="Arial"/>
              </a:rPr>
              <a:t>Adult Education Division: </a:t>
            </a:r>
            <a:endParaRPr sz="110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Courses are approved by the campus Curriculum Committee.</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Outcomes are aligned with NRS levels and Appendix B descriptors</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Students are placed using writing samples, interviews, and directed self-placement</a:t>
            </a:r>
            <a:endParaRPr b="0" sz="1417">
              <a:solidFill>
                <a:srgbClr val="000000"/>
              </a:solidFill>
            </a:endParaRPr>
          </a:p>
          <a:p>
            <a:pPr indent="-318611" lvl="0" marL="457200" rtl="0" algn="l">
              <a:lnSpc>
                <a:spcPct val="95000"/>
              </a:lnSpc>
              <a:spcBef>
                <a:spcPts val="0"/>
              </a:spcBef>
              <a:spcAft>
                <a:spcPts val="0"/>
              </a:spcAft>
              <a:buClr>
                <a:srgbClr val="000000"/>
              </a:buClr>
              <a:buSzPts val="1418"/>
              <a:buFont typeface="Arial"/>
              <a:buChar char="●"/>
            </a:pPr>
            <a:r>
              <a:rPr b="0" i="0" lang="en" sz="1417" u="none" strike="noStrike">
                <a:solidFill>
                  <a:srgbClr val="000000"/>
                </a:solidFill>
                <a:latin typeface="Arial"/>
                <a:ea typeface="Arial"/>
                <a:cs typeface="Arial"/>
                <a:sym typeface="Arial"/>
              </a:rPr>
              <a:t>Faculty grade courses according to course outcomes</a:t>
            </a:r>
            <a:endParaRPr b="0" sz="1417">
              <a:solidFill>
                <a:srgbClr val="000000"/>
              </a:solidFill>
            </a:endParaRPr>
          </a:p>
          <a:p>
            <a:pPr indent="0" lvl="0" marL="114300" rtl="0" algn="l">
              <a:lnSpc>
                <a:spcPct val="95000"/>
              </a:lnSpc>
              <a:spcBef>
                <a:spcPts val="0"/>
              </a:spcBef>
              <a:spcAft>
                <a:spcPts val="0"/>
              </a:spcAft>
              <a:buSzPts val="1993"/>
              <a:buNone/>
            </a:pPr>
            <a:br>
              <a:rPr lang="en" sz="1417">
                <a:solidFill>
                  <a:schemeClr val="dk1"/>
                </a:solidFill>
              </a:rPr>
            </a:br>
            <a:endParaRPr sz="1417">
              <a:solidFill>
                <a:schemeClr val="dk1"/>
              </a:solidFill>
            </a:endParaRPr>
          </a:p>
        </p:txBody>
      </p:sp>
      <p:sp>
        <p:nvSpPr>
          <p:cNvPr id="383" name="Google Shape;383;p30"/>
          <p:cNvSpPr txBox="1"/>
          <p:nvPr>
            <p:ph type="title"/>
          </p:nvPr>
        </p:nvSpPr>
        <p:spPr>
          <a:xfrm>
            <a:off x="1303800" y="598575"/>
            <a:ext cx="7030500" cy="67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i="0" lang="en" u="none" strike="noStrike">
                <a:solidFill>
                  <a:srgbClr val="000000"/>
                </a:solidFill>
              </a:rPr>
              <a:t>Spokane Community College</a:t>
            </a:r>
            <a:br>
              <a:rPr lang="en"/>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1"/>
          <p:cNvSpPr txBox="1"/>
          <p:nvPr>
            <p:ph type="title"/>
          </p:nvPr>
        </p:nvSpPr>
        <p:spPr>
          <a:xfrm>
            <a:off x="1335900" y="688425"/>
            <a:ext cx="7496400" cy="872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820"/>
              <a:t>North Seattle College </a:t>
            </a:r>
            <a:endParaRPr sz="2820"/>
          </a:p>
        </p:txBody>
      </p:sp>
      <p:sp>
        <p:nvSpPr>
          <p:cNvPr id="389" name="Google Shape;389;p31"/>
          <p:cNvSpPr txBox="1"/>
          <p:nvPr>
            <p:ph idx="1" type="body"/>
          </p:nvPr>
        </p:nvSpPr>
        <p:spPr>
          <a:xfrm>
            <a:off x="311700" y="1561125"/>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b="1" lang="en" sz="1700">
                <a:solidFill>
                  <a:srgbClr val="000000"/>
                </a:solidFill>
              </a:rPr>
              <a:t>Career and College R</a:t>
            </a:r>
            <a:r>
              <a:rPr b="1" lang="en" sz="1700">
                <a:solidFill>
                  <a:srgbClr val="000000"/>
                </a:solidFill>
              </a:rPr>
              <a:t>eadiness</a:t>
            </a:r>
            <a:r>
              <a:rPr b="1" lang="en" sz="1700">
                <a:solidFill>
                  <a:srgbClr val="000000"/>
                </a:solidFill>
              </a:rPr>
              <a:t> Standards (CCRS)-aligned/NRS-aligned activities and assessments in ELA/ESL</a:t>
            </a:r>
            <a:r>
              <a:rPr lang="en" sz="1700">
                <a:solidFill>
                  <a:srgbClr val="000000"/>
                </a:solidFill>
              </a:rPr>
              <a:t> - using </a:t>
            </a:r>
            <a:r>
              <a:rPr lang="en" sz="1700" u="sng">
                <a:solidFill>
                  <a:schemeClr val="hlink"/>
                </a:solidFill>
                <a:hlinkClick r:id="rId3"/>
              </a:rPr>
              <a:t>appendix B</a:t>
            </a:r>
            <a:r>
              <a:rPr lang="en" sz="1700">
                <a:solidFill>
                  <a:srgbClr val="000000"/>
                </a:solidFill>
              </a:rPr>
              <a:t> (NRS Level Descriptors for ABE/ESL)</a:t>
            </a:r>
            <a:r>
              <a:rPr lang="en" sz="1700">
                <a:solidFill>
                  <a:srgbClr val="000000"/>
                </a:solidFill>
              </a:rPr>
              <a:t>.</a:t>
            </a:r>
            <a:endParaRPr sz="1700">
              <a:solidFill>
                <a:srgbClr val="000000"/>
              </a:solidFill>
            </a:endParaRPr>
          </a:p>
          <a:p>
            <a:pPr indent="-336550" lvl="0" marL="914400" rtl="0" algn="l">
              <a:spcBef>
                <a:spcPts val="1200"/>
              </a:spcBef>
              <a:spcAft>
                <a:spcPts val="0"/>
              </a:spcAft>
              <a:buClr>
                <a:srgbClr val="000000"/>
              </a:buClr>
              <a:buSzPts val="1700"/>
              <a:buChar char="●"/>
            </a:pPr>
            <a:r>
              <a:rPr lang="en" sz="1700">
                <a:solidFill>
                  <a:srgbClr val="000000"/>
                </a:solidFill>
              </a:rPr>
              <a:t>Focus on</a:t>
            </a:r>
            <a:r>
              <a:rPr lang="en" sz="1700">
                <a:solidFill>
                  <a:srgbClr val="000000"/>
                </a:solidFill>
              </a:rPr>
              <a:t> productive skills - writing, communications, and </a:t>
            </a:r>
            <a:r>
              <a:rPr lang="en" sz="1700">
                <a:solidFill>
                  <a:srgbClr val="000000"/>
                </a:solidFill>
              </a:rPr>
              <a:t>digital</a:t>
            </a:r>
            <a:r>
              <a:rPr lang="en" sz="1700">
                <a:solidFill>
                  <a:srgbClr val="000000"/>
                </a:solidFill>
              </a:rPr>
              <a:t> literacy</a:t>
            </a:r>
            <a:endParaRPr sz="1700">
              <a:solidFill>
                <a:srgbClr val="000000"/>
              </a:solidFill>
            </a:endParaRPr>
          </a:p>
          <a:p>
            <a:pPr indent="-336550" lvl="0" marL="914400" rtl="0" algn="l">
              <a:spcBef>
                <a:spcPts val="0"/>
              </a:spcBef>
              <a:spcAft>
                <a:spcPts val="0"/>
              </a:spcAft>
              <a:buClr>
                <a:srgbClr val="000000"/>
              </a:buClr>
              <a:buSzPts val="1700"/>
              <a:buChar char="●"/>
            </a:pPr>
            <a:r>
              <a:rPr lang="en" sz="1700">
                <a:solidFill>
                  <a:srgbClr val="000000"/>
                </a:solidFill>
              </a:rPr>
              <a:t>Example – </a:t>
            </a:r>
            <a:r>
              <a:rPr lang="en" sz="1700" u="sng">
                <a:solidFill>
                  <a:schemeClr val="hlink"/>
                </a:solidFill>
                <a:hlinkClick r:id="rId4"/>
              </a:rPr>
              <a:t>ESL 3</a:t>
            </a:r>
            <a:endParaRPr sz="1700">
              <a:solidFill>
                <a:srgbClr val="000000"/>
              </a:solidFill>
            </a:endParaRPr>
          </a:p>
          <a:p>
            <a:pPr indent="0" lvl="0" marL="457200" rtl="0" algn="l">
              <a:spcBef>
                <a:spcPts val="1200"/>
              </a:spcBef>
              <a:spcAft>
                <a:spcPts val="0"/>
              </a:spcAft>
              <a:buNone/>
            </a:pPr>
            <a:r>
              <a:rPr b="1" lang="en" sz="1700" u="sng">
                <a:solidFill>
                  <a:schemeClr val="hlink"/>
                </a:solidFill>
                <a:hlinkClick r:id="rId5"/>
              </a:rPr>
              <a:t>Q</a:t>
            </a:r>
            <a:r>
              <a:rPr b="1" lang="en" sz="1700" u="sng">
                <a:solidFill>
                  <a:schemeClr val="hlink"/>
                </a:solidFill>
                <a:hlinkClick r:id="rId6"/>
              </a:rPr>
              <a:t>uestionnaire</a:t>
            </a:r>
            <a:r>
              <a:rPr b="1" lang="en" sz="1700">
                <a:solidFill>
                  <a:srgbClr val="000000"/>
                </a:solidFill>
              </a:rPr>
              <a:t> for student</a:t>
            </a:r>
            <a:r>
              <a:rPr b="1" lang="en" sz="1700">
                <a:solidFill>
                  <a:srgbClr val="000000"/>
                </a:solidFill>
              </a:rPr>
              <a:t> self-placement in I-BEST programs </a:t>
            </a:r>
            <a:r>
              <a:rPr b="1" lang="en" sz="1700">
                <a:solidFill>
                  <a:srgbClr val="000000"/>
                </a:solidFill>
              </a:rPr>
              <a:t>instead of using CASAS to determine eligibility. </a:t>
            </a:r>
            <a:endParaRPr b="1" sz="1700">
              <a:solidFill>
                <a:srgbClr val="000000"/>
              </a:solidFill>
            </a:endParaRPr>
          </a:p>
          <a:p>
            <a:pPr indent="-336550" lvl="0" marL="914400" rtl="0" algn="l">
              <a:spcBef>
                <a:spcPts val="1200"/>
              </a:spcBef>
              <a:spcAft>
                <a:spcPts val="0"/>
              </a:spcAft>
              <a:buClr>
                <a:srgbClr val="000000"/>
              </a:buClr>
              <a:buSzPts val="1700"/>
              <a:buChar char="●"/>
            </a:pPr>
            <a:r>
              <a:rPr lang="en" sz="1700">
                <a:solidFill>
                  <a:srgbClr val="000000"/>
                </a:solidFill>
              </a:rPr>
              <a:t>Directed self-placement helps students to think about their academic backgrounds, </a:t>
            </a:r>
            <a:r>
              <a:rPr lang="en" sz="1700">
                <a:solidFill>
                  <a:srgbClr val="000000"/>
                </a:solidFill>
              </a:rPr>
              <a:t>their</a:t>
            </a:r>
            <a:r>
              <a:rPr lang="en" sz="1700">
                <a:solidFill>
                  <a:srgbClr val="000000"/>
                </a:solidFill>
              </a:rPr>
              <a:t> strengths and challenges, and their goals, as they begin an I-BEST career pathway.</a:t>
            </a:r>
            <a:endParaRPr sz="1700">
              <a:solidFill>
                <a:srgbClr val="000000"/>
              </a:solidFill>
            </a:endParaRPr>
          </a:p>
        </p:txBody>
      </p:sp>
      <p:pic>
        <p:nvPicPr>
          <p:cNvPr id="390" name="Google Shape;390;p31"/>
          <p:cNvPicPr preferRelativeResize="0"/>
          <p:nvPr/>
        </p:nvPicPr>
        <p:blipFill>
          <a:blip r:embed="rId7">
            <a:alphaModFix/>
          </a:blip>
          <a:stretch>
            <a:fillRect/>
          </a:stretch>
        </p:blipFill>
        <p:spPr>
          <a:xfrm>
            <a:off x="5866150" y="385200"/>
            <a:ext cx="1912850" cy="97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Team from Washington State</a:t>
            </a:r>
            <a:endParaRPr/>
          </a:p>
        </p:txBody>
      </p:sp>
      <p:sp>
        <p:nvSpPr>
          <p:cNvPr id="284" name="Google Shape;284;p14"/>
          <p:cNvSpPr txBox="1"/>
          <p:nvPr>
            <p:ph idx="1" type="body"/>
          </p:nvPr>
        </p:nvSpPr>
        <p:spPr>
          <a:xfrm>
            <a:off x="1303800" y="1597875"/>
            <a:ext cx="7030500" cy="347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800">
                <a:solidFill>
                  <a:srgbClr val="000000"/>
                </a:solidFill>
              </a:rPr>
              <a:t>Jennifer Barber - South Puget Sound Community College</a:t>
            </a:r>
            <a:endParaRPr sz="1800">
              <a:solidFill>
                <a:srgbClr val="000000"/>
              </a:solidFill>
            </a:endParaRPr>
          </a:p>
          <a:p>
            <a:pPr indent="0" lvl="0" marL="0" rtl="0" algn="l">
              <a:spcBef>
                <a:spcPts val="1200"/>
              </a:spcBef>
              <a:spcAft>
                <a:spcPts val="0"/>
              </a:spcAft>
              <a:buNone/>
            </a:pPr>
            <a:r>
              <a:rPr lang="en" sz="1800">
                <a:solidFill>
                  <a:srgbClr val="000000"/>
                </a:solidFill>
              </a:rPr>
              <a:t>Curtis Bonney - North Seattle College</a:t>
            </a:r>
            <a:endParaRPr sz="1800">
              <a:solidFill>
                <a:srgbClr val="000000"/>
              </a:solidFill>
            </a:endParaRPr>
          </a:p>
          <a:p>
            <a:pPr indent="0" lvl="0" marL="0" rtl="0" algn="l">
              <a:spcBef>
                <a:spcPts val="1200"/>
              </a:spcBef>
              <a:spcAft>
                <a:spcPts val="0"/>
              </a:spcAft>
              <a:buNone/>
            </a:pPr>
            <a:r>
              <a:rPr lang="en" sz="1800">
                <a:solidFill>
                  <a:srgbClr val="000000"/>
                </a:solidFill>
              </a:rPr>
              <a:t>Will Durden - State Board for Community and Technical Colleges</a:t>
            </a:r>
            <a:endParaRPr sz="1800">
              <a:solidFill>
                <a:srgbClr val="000000"/>
              </a:solidFill>
            </a:endParaRPr>
          </a:p>
          <a:p>
            <a:pPr indent="0" lvl="0" marL="0" rtl="0" algn="l">
              <a:spcBef>
                <a:spcPts val="1200"/>
              </a:spcBef>
              <a:spcAft>
                <a:spcPts val="0"/>
              </a:spcAft>
              <a:buNone/>
            </a:pPr>
            <a:r>
              <a:rPr lang="en" sz="1800">
                <a:solidFill>
                  <a:srgbClr val="000000"/>
                </a:solidFill>
              </a:rPr>
              <a:t>Kim Flack - Tacoma Community College</a:t>
            </a:r>
            <a:endParaRPr sz="1800">
              <a:solidFill>
                <a:srgbClr val="000000"/>
              </a:solidFill>
            </a:endParaRPr>
          </a:p>
          <a:p>
            <a:pPr indent="0" lvl="0" marL="0" rtl="0" algn="l">
              <a:spcBef>
                <a:spcPts val="1200"/>
              </a:spcBef>
              <a:spcAft>
                <a:spcPts val="0"/>
              </a:spcAft>
              <a:buNone/>
            </a:pPr>
            <a:r>
              <a:rPr lang="en" sz="1800">
                <a:solidFill>
                  <a:srgbClr val="000000"/>
                </a:solidFill>
              </a:rPr>
              <a:t>Sherri Fujita - Spokane Community College</a:t>
            </a:r>
            <a:endParaRPr sz="1800">
              <a:solidFill>
                <a:srgbClr val="000000"/>
              </a:solidFill>
            </a:endParaRPr>
          </a:p>
          <a:p>
            <a:pPr indent="0" lvl="0" marL="0" rtl="0" algn="l">
              <a:spcBef>
                <a:spcPts val="1200"/>
              </a:spcBef>
              <a:spcAft>
                <a:spcPts val="0"/>
              </a:spcAft>
              <a:buNone/>
            </a:pPr>
            <a:r>
              <a:rPr lang="en" sz="1800">
                <a:solidFill>
                  <a:srgbClr val="000000"/>
                </a:solidFill>
              </a:rPr>
              <a:t>Cat Howell - </a:t>
            </a:r>
            <a:r>
              <a:rPr lang="en" sz="1800">
                <a:solidFill>
                  <a:srgbClr val="000000"/>
                </a:solidFill>
              </a:rPr>
              <a:t>Literacy</a:t>
            </a:r>
            <a:r>
              <a:rPr lang="en" sz="1800">
                <a:solidFill>
                  <a:srgbClr val="000000"/>
                </a:solidFill>
              </a:rPr>
              <a:t> Source</a:t>
            </a:r>
            <a:endParaRPr sz="1800">
              <a:solidFill>
                <a:srgbClr val="000000"/>
              </a:solidFill>
            </a:endParaRPr>
          </a:p>
          <a:p>
            <a:pPr indent="0" lvl="0" marL="0" rtl="0" algn="l">
              <a:spcBef>
                <a:spcPts val="1200"/>
              </a:spcBef>
              <a:spcAft>
                <a:spcPts val="0"/>
              </a:spcAft>
              <a:buNone/>
            </a:pPr>
            <a:r>
              <a:t/>
            </a:r>
            <a:endParaRPr sz="1800">
              <a:solidFill>
                <a:srgbClr val="000000"/>
              </a:solidFill>
            </a:endParaRPr>
          </a:p>
          <a:p>
            <a:pPr indent="0" lvl="0" marL="0" rtl="0" algn="l">
              <a:spcBef>
                <a:spcPts val="1200"/>
              </a:spcBef>
              <a:spcAft>
                <a:spcPts val="1200"/>
              </a:spcAft>
              <a:buNone/>
            </a:pPr>
            <a:r>
              <a:rPr lang="en" sz="1800">
                <a:solidFill>
                  <a:schemeClr val="dk1"/>
                </a:solidFill>
              </a:rPr>
              <a:t> </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2"/>
          <p:cNvSpPr txBox="1"/>
          <p:nvPr>
            <p:ph type="title"/>
          </p:nvPr>
        </p:nvSpPr>
        <p:spPr>
          <a:xfrm>
            <a:off x="1271000" y="500800"/>
            <a:ext cx="7513200" cy="90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Tacoma Community College - </a:t>
            </a:r>
            <a:endParaRPr/>
          </a:p>
          <a:p>
            <a:pPr indent="0" lvl="0" marL="0" rtl="0" algn="l">
              <a:spcBef>
                <a:spcPts val="0"/>
              </a:spcBef>
              <a:spcAft>
                <a:spcPts val="0"/>
              </a:spcAft>
              <a:buNone/>
            </a:pPr>
            <a:r>
              <a:rPr b="0" i="1" lang="en" sz="1711"/>
              <a:t>Participant Placement - Equity, Agency and Capacity </a:t>
            </a:r>
            <a:endParaRPr b="0" i="1" sz="1044"/>
          </a:p>
        </p:txBody>
      </p:sp>
      <p:sp>
        <p:nvSpPr>
          <p:cNvPr id="396" name="Google Shape;396;p32"/>
          <p:cNvSpPr txBox="1"/>
          <p:nvPr>
            <p:ph idx="1" type="body"/>
          </p:nvPr>
        </p:nvSpPr>
        <p:spPr>
          <a:xfrm>
            <a:off x="891900" y="1401700"/>
            <a:ext cx="7360200" cy="3095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a:solidFill>
                <a:srgbClr val="000000"/>
              </a:solidFill>
            </a:endParaRPr>
          </a:p>
          <a:p>
            <a:pPr indent="0" lvl="0" marL="0" rtl="0" algn="l">
              <a:spcBef>
                <a:spcPts val="1200"/>
              </a:spcBef>
              <a:spcAft>
                <a:spcPts val="0"/>
              </a:spcAft>
              <a:buNone/>
            </a:pPr>
            <a:r>
              <a:rPr b="1" lang="en" sz="2926" u="sng">
                <a:solidFill>
                  <a:srgbClr val="1155CC"/>
                </a:solidFill>
                <a:hlinkClick r:id="rId3">
                  <a:extLst>
                    <a:ext uri="{A12FA001-AC4F-418D-AE19-62706E023703}">
                      <ahyp:hlinkClr val="tx"/>
                    </a:ext>
                  </a:extLst>
                </a:hlinkClick>
              </a:rPr>
              <a:t>Placement </a:t>
            </a:r>
            <a:endParaRPr b="1" sz="2926">
              <a:solidFill>
                <a:srgbClr val="1155CC"/>
              </a:solidFill>
            </a:endParaRPr>
          </a:p>
          <a:p>
            <a:pPr indent="-328146" lvl="0" marL="457200" rtl="0" algn="l">
              <a:spcBef>
                <a:spcPts val="1200"/>
              </a:spcBef>
              <a:spcAft>
                <a:spcPts val="0"/>
              </a:spcAft>
              <a:buClr>
                <a:srgbClr val="000000"/>
              </a:buClr>
              <a:buSzPct val="100000"/>
              <a:buChar char="●"/>
            </a:pPr>
            <a:r>
              <a:rPr lang="en" sz="2022">
                <a:solidFill>
                  <a:srgbClr val="000000"/>
                </a:solidFill>
              </a:rPr>
              <a:t>College-wide </a:t>
            </a:r>
            <a:r>
              <a:rPr lang="en" sz="2022" u="sng">
                <a:solidFill>
                  <a:srgbClr val="1155CC"/>
                </a:solidFill>
                <a:hlinkClick r:id="rId4">
                  <a:extLst>
                    <a:ext uri="{A12FA001-AC4F-418D-AE19-62706E023703}">
                      <ahyp:hlinkClr val="tx"/>
                    </a:ext>
                  </a:extLst>
                </a:hlinkClick>
              </a:rPr>
              <a:t>Directed Self Placement Reading/Writing</a:t>
            </a:r>
            <a:r>
              <a:rPr lang="en" sz="2022">
                <a:solidFill>
                  <a:srgbClr val="1155CC"/>
                </a:solidFill>
              </a:rPr>
              <a:t> </a:t>
            </a:r>
            <a:r>
              <a:rPr lang="en" sz="2022">
                <a:solidFill>
                  <a:srgbClr val="000000"/>
                </a:solidFill>
              </a:rPr>
              <a:t>- Intro ABE through ENGL&amp; 101 </a:t>
            </a:r>
            <a:endParaRPr sz="2022">
              <a:solidFill>
                <a:srgbClr val="000000"/>
              </a:solidFill>
            </a:endParaRPr>
          </a:p>
          <a:p>
            <a:pPr indent="0" lvl="0" marL="457200" rtl="0" algn="l">
              <a:spcBef>
                <a:spcPts val="1200"/>
              </a:spcBef>
              <a:spcAft>
                <a:spcPts val="0"/>
              </a:spcAft>
              <a:buNone/>
            </a:pPr>
            <a:r>
              <a:t/>
            </a:r>
            <a:endParaRPr sz="1078">
              <a:solidFill>
                <a:srgbClr val="000000"/>
              </a:solidFill>
            </a:endParaRPr>
          </a:p>
          <a:p>
            <a:pPr indent="-328146" lvl="0" marL="457200" rtl="0" algn="l">
              <a:spcBef>
                <a:spcPts val="1200"/>
              </a:spcBef>
              <a:spcAft>
                <a:spcPts val="0"/>
              </a:spcAft>
              <a:buClr>
                <a:srgbClr val="000000"/>
              </a:buClr>
              <a:buSzPct val="100000"/>
              <a:buChar char="●"/>
            </a:pPr>
            <a:r>
              <a:rPr lang="en" sz="2022">
                <a:solidFill>
                  <a:srgbClr val="000000"/>
                </a:solidFill>
              </a:rPr>
              <a:t>BEdA specific </a:t>
            </a:r>
            <a:r>
              <a:rPr lang="en" sz="2022" u="sng">
                <a:solidFill>
                  <a:srgbClr val="1155CC"/>
                </a:solidFill>
                <a:hlinkClick r:id="rId5">
                  <a:extLst>
                    <a:ext uri="{A12FA001-AC4F-418D-AE19-62706E023703}">
                      <ahyp:hlinkClr val="tx"/>
                    </a:ext>
                  </a:extLst>
                </a:hlinkClick>
              </a:rPr>
              <a:t>Math Directed Self Placement</a:t>
            </a:r>
            <a:r>
              <a:rPr lang="en" sz="2022">
                <a:solidFill>
                  <a:srgbClr val="1155CC"/>
                </a:solidFill>
              </a:rPr>
              <a:t>  </a:t>
            </a:r>
            <a:endParaRPr sz="2022">
              <a:solidFill>
                <a:srgbClr val="1155CC"/>
              </a:solidFill>
            </a:endParaRPr>
          </a:p>
          <a:p>
            <a:pPr indent="0" lvl="0" marL="457200" rtl="0" algn="l">
              <a:spcBef>
                <a:spcPts val="1200"/>
              </a:spcBef>
              <a:spcAft>
                <a:spcPts val="0"/>
              </a:spcAft>
              <a:buNone/>
            </a:pPr>
            <a:r>
              <a:t/>
            </a:r>
            <a:endParaRPr sz="1248">
              <a:solidFill>
                <a:srgbClr val="1155CC"/>
              </a:solidFill>
            </a:endParaRPr>
          </a:p>
          <a:p>
            <a:pPr indent="-328146" lvl="0" marL="457200" rtl="0" algn="l">
              <a:spcBef>
                <a:spcPts val="1200"/>
              </a:spcBef>
              <a:spcAft>
                <a:spcPts val="0"/>
              </a:spcAft>
              <a:buClr>
                <a:srgbClr val="000000"/>
              </a:buClr>
              <a:buSzPct val="100000"/>
              <a:buChar char="●"/>
            </a:pPr>
            <a:r>
              <a:rPr lang="en" sz="2022">
                <a:solidFill>
                  <a:srgbClr val="000000"/>
                </a:solidFill>
              </a:rPr>
              <a:t>ELA Directed Self Placement - guided conversation with intake staff</a:t>
            </a:r>
            <a:endParaRPr sz="2022">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Tacoma Community College</a:t>
            </a:r>
            <a:endParaRPr i="1"/>
          </a:p>
          <a:p>
            <a:pPr indent="0" lvl="0" marL="0" rtl="0" algn="l">
              <a:spcBef>
                <a:spcPts val="0"/>
              </a:spcBef>
              <a:spcAft>
                <a:spcPts val="0"/>
              </a:spcAft>
              <a:buNone/>
            </a:pPr>
            <a:r>
              <a:t/>
            </a:r>
            <a:endParaRPr/>
          </a:p>
        </p:txBody>
      </p:sp>
      <p:sp>
        <p:nvSpPr>
          <p:cNvPr id="402" name="Google Shape;402;p33"/>
          <p:cNvSpPr txBox="1"/>
          <p:nvPr>
            <p:ph idx="1" type="body"/>
          </p:nvPr>
        </p:nvSpPr>
        <p:spPr>
          <a:xfrm>
            <a:off x="311700" y="1379650"/>
            <a:ext cx="8520600" cy="3990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 sz="6000">
                <a:solidFill>
                  <a:srgbClr val="000000"/>
                </a:solidFill>
              </a:rPr>
              <a:t>Measurable Gains</a:t>
            </a:r>
            <a:endParaRPr b="1" sz="6000">
              <a:solidFill>
                <a:srgbClr val="000000"/>
              </a:solidFill>
            </a:endParaRPr>
          </a:p>
          <a:p>
            <a:pPr indent="-323850" lvl="0" marL="457200" rtl="0" algn="l">
              <a:spcBef>
                <a:spcPts val="1200"/>
              </a:spcBef>
              <a:spcAft>
                <a:spcPts val="0"/>
              </a:spcAft>
              <a:buClr>
                <a:srgbClr val="000000"/>
              </a:buClr>
              <a:buSzPct val="100000"/>
              <a:buChar char="●"/>
            </a:pPr>
            <a:r>
              <a:rPr b="1" lang="en" sz="6000">
                <a:solidFill>
                  <a:srgbClr val="000000"/>
                </a:solidFill>
              </a:rPr>
              <a:t>ELA multiple measures - </a:t>
            </a:r>
            <a:endParaRPr sz="6000">
              <a:solidFill>
                <a:srgbClr val="000000"/>
              </a:solidFill>
            </a:endParaRPr>
          </a:p>
          <a:p>
            <a:pPr indent="-323850" lvl="1" marL="914400" rtl="0" algn="l">
              <a:spcBef>
                <a:spcPts val="0"/>
              </a:spcBef>
              <a:spcAft>
                <a:spcPts val="0"/>
              </a:spcAft>
              <a:buClr>
                <a:srgbClr val="000000"/>
              </a:buClr>
              <a:buSzPct val="100000"/>
              <a:buChar char="○"/>
            </a:pPr>
            <a:r>
              <a:rPr lang="en" sz="6000" u="sng">
                <a:solidFill>
                  <a:schemeClr val="hlink"/>
                </a:solidFill>
                <a:hlinkClick r:id="rId3"/>
              </a:rPr>
              <a:t>Guided self-progress conferences and checklist-</a:t>
            </a:r>
            <a:r>
              <a:rPr lang="en" sz="6000">
                <a:solidFill>
                  <a:srgbClr val="1155CC"/>
                </a:solidFill>
              </a:rPr>
              <a:t> </a:t>
            </a:r>
            <a:r>
              <a:rPr lang="en" sz="6000">
                <a:solidFill>
                  <a:srgbClr val="000000"/>
                </a:solidFill>
              </a:rPr>
              <a:t>empowers students, promotes agency </a:t>
            </a:r>
            <a:endParaRPr sz="6000">
              <a:solidFill>
                <a:srgbClr val="000000"/>
              </a:solidFill>
            </a:endParaRPr>
          </a:p>
          <a:p>
            <a:pPr indent="-323850" lvl="1" marL="914400" rtl="0" algn="l">
              <a:spcBef>
                <a:spcPts val="0"/>
              </a:spcBef>
              <a:spcAft>
                <a:spcPts val="0"/>
              </a:spcAft>
              <a:buClr>
                <a:srgbClr val="000000"/>
              </a:buClr>
              <a:buSzPct val="100000"/>
              <a:buChar char="○"/>
            </a:pPr>
            <a:r>
              <a:rPr lang="en" sz="6000" u="sng">
                <a:solidFill>
                  <a:schemeClr val="hlink"/>
                </a:solidFill>
                <a:hlinkClick r:id="rId4"/>
              </a:rPr>
              <a:t>Self-reflection paper </a:t>
            </a:r>
            <a:r>
              <a:rPr lang="en" sz="6000">
                <a:solidFill>
                  <a:srgbClr val="000000"/>
                </a:solidFill>
              </a:rPr>
              <a:t>- evidence-based process that requires critical analysis of progress - compared to outcomes and anchor examples -</a:t>
            </a:r>
            <a:r>
              <a:rPr lang="en" sz="6000" u="sng">
                <a:solidFill>
                  <a:schemeClr val="hlink"/>
                </a:solidFill>
                <a:hlinkClick r:id="rId5"/>
              </a:rPr>
              <a:t> sample student reflection</a:t>
            </a:r>
            <a:endParaRPr sz="6000">
              <a:solidFill>
                <a:srgbClr val="1155CC"/>
              </a:solidFill>
            </a:endParaRPr>
          </a:p>
          <a:p>
            <a:pPr indent="-323850" lvl="1" marL="914400" rtl="0" algn="l">
              <a:spcBef>
                <a:spcPts val="0"/>
              </a:spcBef>
              <a:spcAft>
                <a:spcPts val="0"/>
              </a:spcAft>
              <a:buClr>
                <a:srgbClr val="000000"/>
              </a:buClr>
              <a:buSzPct val="100000"/>
              <a:buChar char="○"/>
            </a:pPr>
            <a:r>
              <a:rPr lang="en" sz="6000" u="sng">
                <a:solidFill>
                  <a:schemeClr val="hlink"/>
                </a:solidFill>
                <a:hlinkClick r:id="rId6"/>
              </a:rPr>
              <a:t>Portfolio Checklist- </a:t>
            </a:r>
            <a:r>
              <a:rPr lang="en" sz="6000">
                <a:solidFill>
                  <a:srgbClr val="000000"/>
                </a:solidFill>
              </a:rPr>
              <a:t>Collection of work demonstrating outcomes met </a:t>
            </a:r>
            <a:endParaRPr sz="6000">
              <a:solidFill>
                <a:srgbClr val="000000"/>
              </a:solidFill>
            </a:endParaRPr>
          </a:p>
          <a:p>
            <a:pPr indent="-323850" lvl="1" marL="914400" rtl="0" algn="l">
              <a:spcBef>
                <a:spcPts val="0"/>
              </a:spcBef>
              <a:spcAft>
                <a:spcPts val="0"/>
              </a:spcAft>
              <a:buClr>
                <a:srgbClr val="000000"/>
              </a:buClr>
              <a:buSzPct val="100000"/>
              <a:buChar char="○"/>
            </a:pPr>
            <a:r>
              <a:rPr lang="en" sz="6000" u="sng">
                <a:solidFill>
                  <a:srgbClr val="1155CC"/>
                </a:solidFill>
                <a:hlinkClick r:id="rId7">
                  <a:extLst>
                    <a:ext uri="{A12FA001-AC4F-418D-AE19-62706E023703}">
                      <ahyp:hlinkClr val="tx"/>
                    </a:ext>
                  </a:extLst>
                </a:hlinkClick>
              </a:rPr>
              <a:t>Single Point Rubric </a:t>
            </a:r>
            <a:r>
              <a:rPr lang="en" sz="6000">
                <a:solidFill>
                  <a:srgbClr val="1155CC"/>
                </a:solidFill>
              </a:rPr>
              <a:t>-</a:t>
            </a:r>
            <a:r>
              <a:rPr lang="en" sz="6000">
                <a:solidFill>
                  <a:srgbClr val="000000"/>
                </a:solidFill>
              </a:rPr>
              <a:t> more intentional focus on feedback in each dimension, easier and more meaningful for students, especially English Language Learners</a:t>
            </a:r>
            <a:endParaRPr sz="6000">
              <a:solidFill>
                <a:srgbClr val="000000"/>
              </a:solidFill>
            </a:endParaRPr>
          </a:p>
          <a:p>
            <a:pPr indent="-323850" lvl="0" marL="457200" rtl="0" algn="l">
              <a:spcBef>
                <a:spcPts val="0"/>
              </a:spcBef>
              <a:spcAft>
                <a:spcPts val="0"/>
              </a:spcAft>
              <a:buClr>
                <a:srgbClr val="000000"/>
              </a:buClr>
              <a:buSzPct val="100000"/>
              <a:buChar char="●"/>
            </a:pPr>
            <a:r>
              <a:rPr b="1" lang="en" sz="6000">
                <a:solidFill>
                  <a:srgbClr val="000000"/>
                </a:solidFill>
              </a:rPr>
              <a:t>ABE multiple measures -</a:t>
            </a:r>
            <a:endParaRPr b="1" sz="6000">
              <a:solidFill>
                <a:srgbClr val="000000"/>
              </a:solidFill>
            </a:endParaRPr>
          </a:p>
          <a:p>
            <a:pPr indent="-323850" lvl="1" marL="914400" rtl="0" algn="l">
              <a:spcBef>
                <a:spcPts val="0"/>
              </a:spcBef>
              <a:spcAft>
                <a:spcPts val="0"/>
              </a:spcAft>
              <a:buClr>
                <a:srgbClr val="000000"/>
              </a:buClr>
              <a:buSzPct val="100000"/>
              <a:buChar char="○"/>
            </a:pPr>
            <a:r>
              <a:rPr lang="en" sz="6000">
                <a:solidFill>
                  <a:srgbClr val="000000"/>
                </a:solidFill>
              </a:rPr>
              <a:t>Standards-based</a:t>
            </a:r>
            <a:r>
              <a:rPr lang="en" sz="6000" u="sng">
                <a:solidFill>
                  <a:schemeClr val="hlink"/>
                </a:solidFill>
                <a:hlinkClick r:id="rId8"/>
              </a:rPr>
              <a:t> final writing assessments </a:t>
            </a:r>
            <a:r>
              <a:rPr lang="en" sz="6000">
                <a:solidFill>
                  <a:srgbClr val="000000"/>
                </a:solidFill>
              </a:rPr>
              <a:t>and </a:t>
            </a:r>
            <a:r>
              <a:rPr lang="en" sz="6000" u="sng">
                <a:solidFill>
                  <a:schemeClr val="hlink"/>
                </a:solidFill>
                <a:hlinkClick r:id="rId9"/>
              </a:rPr>
              <a:t>Rubrics</a:t>
            </a:r>
            <a:endParaRPr sz="6000">
              <a:solidFill>
                <a:srgbClr val="1155CC"/>
              </a:solidFill>
            </a:endParaRPr>
          </a:p>
          <a:p>
            <a:pPr indent="-323850" lvl="0" marL="457200" rtl="0" algn="l">
              <a:spcBef>
                <a:spcPts val="0"/>
              </a:spcBef>
              <a:spcAft>
                <a:spcPts val="0"/>
              </a:spcAft>
              <a:buClr>
                <a:srgbClr val="000000"/>
              </a:buClr>
              <a:buSzPct val="100000"/>
              <a:buChar char="●"/>
            </a:pPr>
            <a:r>
              <a:rPr b="1" lang="en" sz="6000">
                <a:solidFill>
                  <a:srgbClr val="000000"/>
                </a:solidFill>
              </a:rPr>
              <a:t>IBEST / College and Career Pathway Academy</a:t>
            </a:r>
            <a:endParaRPr b="1" sz="6000">
              <a:solidFill>
                <a:srgbClr val="000000"/>
              </a:solidFill>
            </a:endParaRPr>
          </a:p>
          <a:p>
            <a:pPr indent="-323850" lvl="1" marL="914400" rtl="0" algn="l">
              <a:spcBef>
                <a:spcPts val="0"/>
              </a:spcBef>
              <a:spcAft>
                <a:spcPts val="0"/>
              </a:spcAft>
              <a:buClr>
                <a:srgbClr val="000000"/>
              </a:buClr>
              <a:buSzPct val="100000"/>
              <a:buChar char="○"/>
            </a:pPr>
            <a:r>
              <a:rPr lang="en" sz="6000">
                <a:solidFill>
                  <a:srgbClr val="000000"/>
                </a:solidFill>
              </a:rPr>
              <a:t>Personal Statement - Standards-based </a:t>
            </a:r>
            <a:r>
              <a:rPr lang="en" sz="6000" u="sng">
                <a:solidFill>
                  <a:schemeClr val="hlink"/>
                </a:solidFill>
                <a:hlinkClick r:id="rId10"/>
              </a:rPr>
              <a:t>Writing assignments </a:t>
            </a:r>
            <a:r>
              <a:rPr lang="en" sz="6000">
                <a:solidFill>
                  <a:srgbClr val="000000"/>
                </a:solidFill>
              </a:rPr>
              <a:t>and</a:t>
            </a:r>
            <a:r>
              <a:rPr lang="en" sz="6000" u="sng">
                <a:solidFill>
                  <a:schemeClr val="hlink"/>
                </a:solidFill>
                <a:hlinkClick r:id="rId11"/>
              </a:rPr>
              <a:t> Rubrics</a:t>
            </a:r>
            <a:endParaRPr sz="6000">
              <a:solidFill>
                <a:srgbClr val="1155CC"/>
              </a:solidFill>
            </a:endParaRPr>
          </a:p>
          <a:p>
            <a:pPr indent="-323850" lvl="0" marL="457200" rtl="0" algn="l">
              <a:spcBef>
                <a:spcPts val="0"/>
              </a:spcBef>
              <a:spcAft>
                <a:spcPts val="0"/>
              </a:spcAft>
              <a:buClr>
                <a:srgbClr val="000000"/>
              </a:buClr>
              <a:buSzPct val="100000"/>
              <a:buChar char="●"/>
            </a:pPr>
            <a:r>
              <a:rPr b="1" lang="en" sz="6000">
                <a:solidFill>
                  <a:srgbClr val="000000"/>
                </a:solidFill>
              </a:rPr>
              <a:t>HS+ - Competency-based English Credit </a:t>
            </a:r>
            <a:endParaRPr b="1" sz="6000">
              <a:solidFill>
                <a:srgbClr val="000000"/>
              </a:solidFill>
            </a:endParaRPr>
          </a:p>
          <a:p>
            <a:pPr indent="-323850" lvl="1" marL="914400" rtl="0" algn="l">
              <a:spcBef>
                <a:spcPts val="0"/>
              </a:spcBef>
              <a:spcAft>
                <a:spcPts val="0"/>
              </a:spcAft>
              <a:buClr>
                <a:srgbClr val="1155CC"/>
              </a:buClr>
              <a:buSzPct val="100000"/>
              <a:buChar char="○"/>
            </a:pPr>
            <a:r>
              <a:rPr lang="en" sz="6000" u="sng">
                <a:solidFill>
                  <a:schemeClr val="hlink"/>
                </a:solidFill>
                <a:hlinkClick r:id="rId12"/>
              </a:rPr>
              <a:t>Rubric</a:t>
            </a:r>
            <a:endParaRPr sz="6000">
              <a:solidFill>
                <a:srgbClr val="1155CC"/>
              </a:solidFill>
            </a:endParaRPr>
          </a:p>
          <a:p>
            <a:pPr indent="-323850" lvl="1" marL="914400" rtl="0" algn="l">
              <a:spcBef>
                <a:spcPts val="0"/>
              </a:spcBef>
              <a:spcAft>
                <a:spcPts val="0"/>
              </a:spcAft>
              <a:buClr>
                <a:srgbClr val="000000"/>
              </a:buClr>
              <a:buSzPct val="100000"/>
              <a:buChar char="○"/>
            </a:pPr>
            <a:r>
              <a:rPr lang="en" sz="6000">
                <a:solidFill>
                  <a:srgbClr val="000000"/>
                </a:solidFill>
              </a:rPr>
              <a:t>Portfolio Panel - Student Presentation</a:t>
            </a:r>
            <a:endParaRPr sz="6000">
              <a:solidFill>
                <a:srgbClr val="000000"/>
              </a:solidFill>
            </a:endParaRPr>
          </a:p>
          <a:p>
            <a:pPr indent="0" lvl="0" marL="0" rtl="0" algn="l">
              <a:spcBef>
                <a:spcPts val="1200"/>
              </a:spcBef>
              <a:spcAft>
                <a:spcPts val="1200"/>
              </a:spcAft>
              <a:buNone/>
            </a:pPr>
            <a:r>
              <a:t/>
            </a:r>
            <a:endParaRPr b="1"/>
          </a:p>
        </p:txBody>
      </p:sp>
      <p:sp>
        <p:nvSpPr>
          <p:cNvPr id="403" name="Google Shape;403;p33"/>
          <p:cNvSpPr txBox="1"/>
          <p:nvPr/>
        </p:nvSpPr>
        <p:spPr>
          <a:xfrm>
            <a:off x="3040750" y="45494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13"/>
              </a:rPr>
              <a:t>docs.google.com/document/d/1V9d-Tr7JgEYPTsBWWgwQZg80lyt11oAb/edit?usp=sharing&amp;ouid=108829330398646631757&amp;rtpof=true&amp;sd=true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4"/>
          <p:cNvSpPr txBox="1"/>
          <p:nvPr>
            <p:ph type="title"/>
          </p:nvPr>
        </p:nvSpPr>
        <p:spPr>
          <a:xfrm>
            <a:off x="1368350" y="639750"/>
            <a:ext cx="5600700" cy="69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Tacoma Community College</a:t>
            </a:r>
            <a:endParaRPr/>
          </a:p>
        </p:txBody>
      </p:sp>
      <p:sp>
        <p:nvSpPr>
          <p:cNvPr id="409" name="Google Shape;409;p34"/>
          <p:cNvSpPr txBox="1"/>
          <p:nvPr>
            <p:ph idx="1" type="body"/>
          </p:nvPr>
        </p:nvSpPr>
        <p:spPr>
          <a:xfrm>
            <a:off x="1119900" y="1331550"/>
            <a:ext cx="6904200" cy="3812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115">
                <a:solidFill>
                  <a:srgbClr val="595959"/>
                </a:solidFill>
              </a:rPr>
              <a:t>N</a:t>
            </a:r>
            <a:r>
              <a:rPr b="1" lang="en" sz="6115">
                <a:solidFill>
                  <a:srgbClr val="000000"/>
                </a:solidFill>
              </a:rPr>
              <a:t>RS Federally Reportable Measurable Skill Gains (MSG) - </a:t>
            </a:r>
            <a:r>
              <a:rPr b="1" lang="en" sz="6115">
                <a:solidFill>
                  <a:srgbClr val="FF0000"/>
                </a:solidFill>
              </a:rPr>
              <a:t>11-35%</a:t>
            </a:r>
            <a:endParaRPr b="1" sz="6115">
              <a:solidFill>
                <a:srgbClr val="FF0000"/>
              </a:solidFill>
            </a:endParaRPr>
          </a:p>
          <a:p>
            <a:pPr indent="-325681" lvl="0" marL="457200" rtl="0" algn="l">
              <a:spcBef>
                <a:spcPts val="1200"/>
              </a:spcBef>
              <a:spcAft>
                <a:spcPts val="0"/>
              </a:spcAft>
              <a:buClr>
                <a:srgbClr val="000000"/>
              </a:buClr>
              <a:buSzPct val="100000"/>
              <a:buChar char="●"/>
            </a:pPr>
            <a:r>
              <a:rPr lang="en" sz="6115">
                <a:solidFill>
                  <a:srgbClr val="000000"/>
                </a:solidFill>
              </a:rPr>
              <a:t>Federally reportable Students &amp; challenges collecting data at intake - many students did not show in outcomes </a:t>
            </a:r>
            <a:endParaRPr sz="6115">
              <a:solidFill>
                <a:srgbClr val="000000"/>
              </a:solidFill>
            </a:endParaRPr>
          </a:p>
          <a:p>
            <a:pPr indent="-325681" lvl="0" marL="457200" rtl="0" algn="l">
              <a:spcBef>
                <a:spcPts val="0"/>
              </a:spcBef>
              <a:spcAft>
                <a:spcPts val="0"/>
              </a:spcAft>
              <a:buClr>
                <a:srgbClr val="000000"/>
              </a:buClr>
              <a:buSzPct val="100000"/>
              <a:buChar char="●"/>
            </a:pPr>
            <a:r>
              <a:rPr lang="en" sz="6115">
                <a:solidFill>
                  <a:srgbClr val="000000"/>
                </a:solidFill>
              </a:rPr>
              <a:t>Challenges with post testing, especially for ELA during remote operations</a:t>
            </a:r>
            <a:endParaRPr sz="6115">
              <a:solidFill>
                <a:srgbClr val="000000"/>
              </a:solidFill>
            </a:endParaRPr>
          </a:p>
          <a:p>
            <a:pPr indent="0" lvl="0" marL="0" rtl="0" algn="l">
              <a:spcBef>
                <a:spcPts val="1200"/>
              </a:spcBef>
              <a:spcAft>
                <a:spcPts val="0"/>
              </a:spcAft>
              <a:buNone/>
            </a:pPr>
            <a:r>
              <a:rPr b="1" lang="en" sz="6115">
                <a:solidFill>
                  <a:srgbClr val="000000"/>
                </a:solidFill>
              </a:rPr>
              <a:t>Alternative to MSG - Equitable and valid measures of student success</a:t>
            </a:r>
            <a:endParaRPr b="1" sz="6115">
              <a:solidFill>
                <a:srgbClr val="000000"/>
              </a:solidFill>
            </a:endParaRPr>
          </a:p>
          <a:p>
            <a:pPr indent="-325681" lvl="0" marL="457200" rtl="0" algn="l">
              <a:spcBef>
                <a:spcPts val="1200"/>
              </a:spcBef>
              <a:spcAft>
                <a:spcPts val="0"/>
              </a:spcAft>
              <a:buClr>
                <a:srgbClr val="000000"/>
              </a:buClr>
              <a:buSzPct val="100000"/>
              <a:buChar char="●"/>
            </a:pPr>
            <a:r>
              <a:rPr lang="en" sz="6115">
                <a:solidFill>
                  <a:srgbClr val="000000"/>
                </a:solidFill>
              </a:rPr>
              <a:t>Aligns with institution-wide measures - Tableau dashboards managed by Institutional Research</a:t>
            </a:r>
            <a:endParaRPr sz="6115">
              <a:solidFill>
                <a:srgbClr val="000000"/>
              </a:solidFill>
            </a:endParaRPr>
          </a:p>
          <a:p>
            <a:pPr indent="-325681" lvl="0" marL="457200" rtl="0" algn="l">
              <a:spcBef>
                <a:spcPts val="0"/>
              </a:spcBef>
              <a:spcAft>
                <a:spcPts val="0"/>
              </a:spcAft>
              <a:buClr>
                <a:srgbClr val="000000"/>
              </a:buClr>
              <a:buSzPct val="100000"/>
              <a:buChar char="●"/>
            </a:pPr>
            <a:r>
              <a:rPr lang="en" sz="6115">
                <a:solidFill>
                  <a:srgbClr val="000000"/>
                </a:solidFill>
              </a:rPr>
              <a:t>Successful Course Completion - Grades</a:t>
            </a:r>
            <a:endParaRPr sz="6115">
              <a:solidFill>
                <a:srgbClr val="000000"/>
              </a:solidFill>
            </a:endParaRPr>
          </a:p>
          <a:p>
            <a:pPr indent="-319331" lvl="1" marL="914400" rtl="0" algn="l">
              <a:spcBef>
                <a:spcPts val="0"/>
              </a:spcBef>
              <a:spcAft>
                <a:spcPts val="0"/>
              </a:spcAft>
              <a:buClr>
                <a:srgbClr val="000000"/>
              </a:buClr>
              <a:buSzPct val="100000"/>
              <a:buChar char="○"/>
            </a:pPr>
            <a:r>
              <a:rPr i="1" lang="en" sz="5715">
                <a:solidFill>
                  <a:srgbClr val="000000"/>
                </a:solidFill>
              </a:rPr>
              <a:t>2018 to 2022 - Average 85% successful course completion </a:t>
            </a:r>
            <a:endParaRPr i="1" sz="5715">
              <a:solidFill>
                <a:srgbClr val="000000"/>
              </a:solidFill>
            </a:endParaRPr>
          </a:p>
          <a:p>
            <a:pPr indent="-325681" lvl="0" marL="457200" rtl="0" algn="l">
              <a:spcBef>
                <a:spcPts val="0"/>
              </a:spcBef>
              <a:spcAft>
                <a:spcPts val="0"/>
              </a:spcAft>
              <a:buClr>
                <a:srgbClr val="000000"/>
              </a:buClr>
              <a:buSzPct val="100000"/>
              <a:buChar char="●"/>
            </a:pPr>
            <a:r>
              <a:rPr lang="en" sz="6115">
                <a:solidFill>
                  <a:srgbClr val="000000"/>
                </a:solidFill>
              </a:rPr>
              <a:t>Retention</a:t>
            </a:r>
            <a:endParaRPr sz="6115">
              <a:solidFill>
                <a:srgbClr val="000000"/>
              </a:solidFill>
            </a:endParaRPr>
          </a:p>
          <a:p>
            <a:pPr indent="-325681" lvl="1" marL="914400" rtl="0" algn="l">
              <a:spcBef>
                <a:spcPts val="0"/>
              </a:spcBef>
              <a:spcAft>
                <a:spcPts val="0"/>
              </a:spcAft>
              <a:buClr>
                <a:srgbClr val="000000"/>
              </a:buClr>
              <a:buSzPct val="106998"/>
              <a:buChar char="○"/>
            </a:pPr>
            <a:r>
              <a:rPr i="1" lang="en" sz="5715">
                <a:solidFill>
                  <a:srgbClr val="000000"/>
                </a:solidFill>
              </a:rPr>
              <a:t>quarter to quarter </a:t>
            </a:r>
            <a:r>
              <a:rPr b="1" i="1" lang="en" sz="5715">
                <a:solidFill>
                  <a:srgbClr val="FF0000"/>
                </a:solidFill>
              </a:rPr>
              <a:t>75 to 81% </a:t>
            </a:r>
            <a:endParaRPr b="1" i="1" sz="5715">
              <a:solidFill>
                <a:srgbClr val="FF0000"/>
              </a:solidFill>
            </a:endParaRPr>
          </a:p>
          <a:p>
            <a:pPr indent="-319331" lvl="1" marL="914400" rtl="0" algn="l">
              <a:spcBef>
                <a:spcPts val="0"/>
              </a:spcBef>
              <a:spcAft>
                <a:spcPts val="0"/>
              </a:spcAft>
              <a:buClr>
                <a:srgbClr val="000000"/>
              </a:buClr>
              <a:buSzPct val="100000"/>
              <a:buChar char="○"/>
            </a:pPr>
            <a:r>
              <a:rPr i="1" lang="en" sz="5715">
                <a:solidFill>
                  <a:srgbClr val="000000"/>
                </a:solidFill>
              </a:rPr>
              <a:t>fall to spring </a:t>
            </a:r>
            <a:r>
              <a:rPr b="1" i="1" lang="en" sz="5715">
                <a:solidFill>
                  <a:srgbClr val="FF0000"/>
                </a:solidFill>
              </a:rPr>
              <a:t>56 to 69%</a:t>
            </a:r>
            <a:endParaRPr b="1" i="1" sz="5715">
              <a:solidFill>
                <a:srgbClr val="FF0000"/>
              </a:solidFill>
            </a:endParaRPr>
          </a:p>
          <a:p>
            <a:pPr indent="0" lvl="0" marL="0" rtl="0" algn="l">
              <a:spcBef>
                <a:spcPts val="1200"/>
              </a:spcBef>
              <a:spcAft>
                <a:spcPts val="0"/>
              </a:spcAft>
              <a:buNone/>
            </a:pPr>
            <a:r>
              <a:t/>
            </a:r>
            <a:endParaRPr b="1" sz="6115">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South Puget Sound </a:t>
            </a:r>
            <a:endParaRPr/>
          </a:p>
        </p:txBody>
      </p:sp>
      <p:sp>
        <p:nvSpPr>
          <p:cNvPr id="415" name="Google Shape;415;p35"/>
          <p:cNvSpPr txBox="1"/>
          <p:nvPr>
            <p:ph idx="1" type="body"/>
          </p:nvPr>
        </p:nvSpPr>
        <p:spPr>
          <a:xfrm>
            <a:off x="879150" y="1487075"/>
            <a:ext cx="7030500" cy="581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7200">
                <a:solidFill>
                  <a:srgbClr val="000000"/>
                </a:solidFill>
              </a:rPr>
              <a:t>Student Success Rates</a:t>
            </a:r>
            <a:endParaRPr b="1" sz="7200">
              <a:solidFill>
                <a:srgbClr val="000000"/>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Clr>
                <a:schemeClr val="dk1"/>
              </a:buClr>
              <a:buSzPct val="84615"/>
              <a:buFont typeface="Arial"/>
              <a:buNone/>
            </a:pPr>
            <a:r>
              <a:t/>
            </a:r>
            <a:endParaRPr>
              <a:solidFill>
                <a:schemeClr val="dk1"/>
              </a:solidFill>
            </a:endParaRPr>
          </a:p>
          <a:p>
            <a:pPr indent="0" lvl="0" marL="0" rtl="0" algn="l">
              <a:spcBef>
                <a:spcPts val="1200"/>
              </a:spcBef>
              <a:spcAft>
                <a:spcPts val="1200"/>
              </a:spcAft>
              <a:buNone/>
            </a:pPr>
            <a:r>
              <a:t/>
            </a:r>
            <a:endParaRPr/>
          </a:p>
        </p:txBody>
      </p:sp>
      <p:graphicFrame>
        <p:nvGraphicFramePr>
          <p:cNvPr id="416" name="Google Shape;416;p35"/>
          <p:cNvGraphicFramePr/>
          <p:nvPr/>
        </p:nvGraphicFramePr>
        <p:xfrm>
          <a:off x="879150" y="2068775"/>
          <a:ext cx="3000000" cy="3000000"/>
        </p:xfrm>
        <a:graphic>
          <a:graphicData uri="http://schemas.openxmlformats.org/drawingml/2006/table">
            <a:tbl>
              <a:tblPr>
                <a:noFill/>
                <a:tableStyleId>{4254C045-441A-4FF5-A774-1A3F398B548B}</a:tableStyleId>
              </a:tblPr>
              <a:tblGrid>
                <a:gridCol w="2626600"/>
                <a:gridCol w="2626600"/>
                <a:gridCol w="2626600"/>
              </a:tblGrid>
              <a:tr h="647200">
                <a:tc>
                  <a:txBody>
                    <a:bodyPr/>
                    <a:lstStyle/>
                    <a:p>
                      <a:pPr indent="0" lvl="0" marL="0" rtl="0" algn="ctr">
                        <a:spcBef>
                          <a:spcPts val="0"/>
                        </a:spcBef>
                        <a:spcAft>
                          <a:spcPts val="0"/>
                        </a:spcAft>
                        <a:buNone/>
                      </a:pPr>
                      <a:r>
                        <a:rPr b="1" lang="en" sz="1800"/>
                        <a:t>Year</a:t>
                      </a:r>
                      <a:endParaRPr b="1" sz="1800"/>
                    </a:p>
                  </a:txBody>
                  <a:tcPr marT="91425" marB="91425" marR="91425" marL="91425"/>
                </a:tc>
                <a:tc>
                  <a:txBody>
                    <a:bodyPr/>
                    <a:lstStyle/>
                    <a:p>
                      <a:pPr indent="0" lvl="0" marL="0" rtl="0" algn="ctr">
                        <a:spcBef>
                          <a:spcPts val="0"/>
                        </a:spcBef>
                        <a:spcAft>
                          <a:spcPts val="0"/>
                        </a:spcAft>
                        <a:buNone/>
                      </a:pPr>
                      <a:r>
                        <a:rPr b="1" lang="en" sz="1800"/>
                        <a:t>Pass Rate</a:t>
                      </a:r>
                      <a:endParaRPr b="1" sz="1800"/>
                    </a:p>
                  </a:txBody>
                  <a:tcPr marT="91425" marB="91425" marR="91425" marL="91425"/>
                </a:tc>
                <a:tc>
                  <a:txBody>
                    <a:bodyPr/>
                    <a:lstStyle/>
                    <a:p>
                      <a:pPr indent="0" lvl="0" marL="0" rtl="0" algn="ctr">
                        <a:spcBef>
                          <a:spcPts val="0"/>
                        </a:spcBef>
                        <a:spcAft>
                          <a:spcPts val="0"/>
                        </a:spcAft>
                        <a:buNone/>
                      </a:pPr>
                      <a:r>
                        <a:rPr b="1" lang="en" sz="1800"/>
                        <a:t>Modality</a:t>
                      </a:r>
                      <a:endParaRPr b="1" sz="1800"/>
                    </a:p>
                  </a:txBody>
                  <a:tcPr marT="91425" marB="91425" marR="91425" marL="91425"/>
                </a:tc>
              </a:tr>
              <a:tr h="746775">
                <a:tc>
                  <a:txBody>
                    <a:bodyPr/>
                    <a:lstStyle/>
                    <a:p>
                      <a:pPr indent="0" lvl="0" marL="0" rtl="0" algn="l">
                        <a:lnSpc>
                          <a:spcPct val="115000"/>
                        </a:lnSpc>
                        <a:spcBef>
                          <a:spcPts val="0"/>
                        </a:spcBef>
                        <a:spcAft>
                          <a:spcPts val="1200"/>
                        </a:spcAft>
                        <a:buClr>
                          <a:schemeClr val="dk1"/>
                        </a:buClr>
                        <a:buSzPts val="1100"/>
                        <a:buFont typeface="Arial"/>
                        <a:buNone/>
                      </a:pPr>
                      <a:r>
                        <a:rPr b="1" lang="en" sz="1800"/>
                        <a:t>2017-2019</a:t>
                      </a:r>
                      <a:endParaRPr b="1"/>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b="1" lang="en" sz="1800">
                          <a:solidFill>
                            <a:schemeClr val="dk1"/>
                          </a:solidFill>
                        </a:rPr>
                        <a:t>82% </a:t>
                      </a:r>
                      <a:endParaRPr b="1"/>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b="1" lang="en" sz="1800">
                          <a:solidFill>
                            <a:schemeClr val="dk1"/>
                          </a:solidFill>
                        </a:rPr>
                        <a:t>in person </a:t>
                      </a:r>
                      <a:endParaRPr b="1"/>
                    </a:p>
                  </a:txBody>
                  <a:tcPr marT="91425" marB="91425" marR="91425" marL="91425"/>
                </a:tc>
              </a:tr>
              <a:tr h="746775">
                <a:tc>
                  <a:txBody>
                    <a:bodyPr/>
                    <a:lstStyle/>
                    <a:p>
                      <a:pPr indent="0" lvl="0" marL="0" rtl="0" algn="l">
                        <a:lnSpc>
                          <a:spcPct val="115000"/>
                        </a:lnSpc>
                        <a:spcBef>
                          <a:spcPts val="0"/>
                        </a:spcBef>
                        <a:spcAft>
                          <a:spcPts val="1200"/>
                        </a:spcAft>
                        <a:buClr>
                          <a:schemeClr val="dk1"/>
                        </a:buClr>
                        <a:buSzPts val="1100"/>
                        <a:buFont typeface="Arial"/>
                        <a:buNone/>
                      </a:pPr>
                      <a:r>
                        <a:rPr b="1" lang="en" sz="1800"/>
                        <a:t>2019-2021</a:t>
                      </a:r>
                      <a:endParaRPr b="1"/>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b="1" lang="en" sz="1800">
                          <a:solidFill>
                            <a:schemeClr val="dk1"/>
                          </a:solidFill>
                        </a:rPr>
                        <a:t>76% </a:t>
                      </a:r>
                      <a:endParaRPr b="1"/>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b="1" lang="en" sz="1800">
                          <a:solidFill>
                            <a:schemeClr val="dk1"/>
                          </a:solidFill>
                        </a:rPr>
                        <a:t>online</a:t>
                      </a:r>
                      <a:endParaRPr b="1"/>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Rationale for Multiple Measures</a:t>
            </a:r>
            <a:r>
              <a:rPr lang="en"/>
              <a:t>  </a:t>
            </a:r>
            <a:endParaRPr/>
          </a:p>
        </p:txBody>
      </p:sp>
      <p:sp>
        <p:nvSpPr>
          <p:cNvPr id="422" name="Google Shape;422;p36"/>
          <p:cNvSpPr txBox="1"/>
          <p:nvPr>
            <p:ph idx="1" type="body"/>
          </p:nvPr>
        </p:nvSpPr>
        <p:spPr>
          <a:xfrm>
            <a:off x="805050" y="1454925"/>
            <a:ext cx="75339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Char char="●"/>
            </a:pPr>
            <a:r>
              <a:rPr lang="en" sz="2000">
                <a:solidFill>
                  <a:srgbClr val="000000"/>
                </a:solidFill>
              </a:rPr>
              <a:t>Equity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Accessibility</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Contextualized/authentic to coursework</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Improve cooperation with workplace partners and training providers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Facilitate large-scale fully remote learning</a:t>
            </a:r>
            <a:endParaRPr sz="20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Options Moving Forward</a:t>
            </a:r>
            <a:endParaRPr/>
          </a:p>
        </p:txBody>
      </p:sp>
      <p:sp>
        <p:nvSpPr>
          <p:cNvPr id="428" name="Google Shape;428;p37"/>
          <p:cNvSpPr txBox="1"/>
          <p:nvPr>
            <p:ph idx="1" type="body"/>
          </p:nvPr>
        </p:nvSpPr>
        <p:spPr>
          <a:xfrm>
            <a:off x="1303800" y="1597875"/>
            <a:ext cx="7030500" cy="344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rgbClr val="000000"/>
                </a:solidFill>
              </a:rPr>
              <a:t>Short term ask: </a:t>
            </a:r>
            <a:r>
              <a:rPr lang="en" sz="1800">
                <a:solidFill>
                  <a:srgbClr val="000000"/>
                </a:solidFill>
              </a:rPr>
              <a:t>Ability to pilot multiple measures for placement and gains to demonstrate the efficacy of multiple measures.</a:t>
            </a:r>
            <a:endParaRPr sz="1800">
              <a:solidFill>
                <a:srgbClr val="000000"/>
              </a:solidFill>
            </a:endParaRPr>
          </a:p>
          <a:p>
            <a:pPr indent="0" lvl="0" marL="0" rtl="0" algn="l">
              <a:spcBef>
                <a:spcPts val="1200"/>
              </a:spcBef>
              <a:spcAft>
                <a:spcPts val="0"/>
              </a:spcAft>
              <a:buNone/>
            </a:pPr>
            <a:r>
              <a:rPr lang="en" sz="1800">
                <a:solidFill>
                  <a:srgbClr val="000000"/>
                </a:solidFill>
              </a:rPr>
              <a:t>Could be authorized via Section 169 of WIOA or via a reauthorization of WIOA.</a:t>
            </a:r>
            <a:endParaRPr sz="1800">
              <a:solidFill>
                <a:srgbClr val="000000"/>
              </a:solidFill>
            </a:endParaRPr>
          </a:p>
          <a:p>
            <a:pPr indent="0" lvl="0" marL="0" rtl="0" algn="l">
              <a:spcBef>
                <a:spcPts val="1200"/>
              </a:spcBef>
              <a:spcAft>
                <a:spcPts val="0"/>
              </a:spcAft>
              <a:buNone/>
            </a:pPr>
            <a:r>
              <a:rPr b="1" lang="en" sz="1800">
                <a:solidFill>
                  <a:srgbClr val="000000"/>
                </a:solidFill>
              </a:rPr>
              <a:t>Long term ask: </a:t>
            </a:r>
            <a:r>
              <a:rPr lang="en" sz="1800">
                <a:solidFill>
                  <a:srgbClr val="000000"/>
                </a:solidFill>
              </a:rPr>
              <a:t>Align course outcomes with CCRS and use classroom assessments to measure gains.</a:t>
            </a:r>
            <a:endParaRPr sz="1800">
              <a:solidFill>
                <a:srgbClr val="000000"/>
              </a:solidFill>
            </a:endParaRPr>
          </a:p>
          <a:p>
            <a:pPr indent="0" lvl="0" marL="0" rtl="0" algn="l">
              <a:spcBef>
                <a:spcPts val="1200"/>
              </a:spcBef>
              <a:spcAft>
                <a:spcPts val="0"/>
              </a:spcAft>
              <a:buNone/>
            </a:pPr>
            <a:r>
              <a:t/>
            </a:r>
            <a:endParaRPr sz="18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steps</a:t>
            </a:r>
            <a:endParaRPr/>
          </a:p>
        </p:txBody>
      </p:sp>
      <p:sp>
        <p:nvSpPr>
          <p:cNvPr id="434" name="Google Shape;434;p38"/>
          <p:cNvSpPr txBox="1"/>
          <p:nvPr>
            <p:ph idx="1" type="body"/>
          </p:nvPr>
        </p:nvSpPr>
        <p:spPr>
          <a:xfrm>
            <a:off x="1303800" y="1519525"/>
            <a:ext cx="7030500" cy="254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sz="1800">
                <a:solidFill>
                  <a:srgbClr val="000000"/>
                </a:solidFill>
              </a:rPr>
              <a:t>Connect with us if this resonates with you</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Join us for a </a:t>
            </a:r>
            <a:r>
              <a:rPr lang="en" sz="1800">
                <a:solidFill>
                  <a:srgbClr val="000000"/>
                </a:solidFill>
              </a:rPr>
              <a:t>follow up</a:t>
            </a:r>
            <a:r>
              <a:rPr lang="en" sz="1800">
                <a:solidFill>
                  <a:srgbClr val="000000"/>
                </a:solidFill>
              </a:rPr>
              <a:t> conversation </a:t>
            </a:r>
            <a:endParaRPr sz="1800">
              <a:solidFill>
                <a:srgbClr val="000000"/>
              </a:solidFill>
            </a:endParaRPr>
          </a:p>
          <a:p>
            <a:pPr indent="-342900" lvl="2" marL="1371600" rtl="0" algn="l">
              <a:spcBef>
                <a:spcPts val="0"/>
              </a:spcBef>
              <a:spcAft>
                <a:spcPts val="0"/>
              </a:spcAft>
              <a:buClr>
                <a:srgbClr val="000000"/>
              </a:buClr>
              <a:buSzPts val="1800"/>
              <a:buChar char="■"/>
            </a:pPr>
            <a:r>
              <a:rPr lang="en" sz="1800">
                <a:solidFill>
                  <a:srgbClr val="000000"/>
                </a:solidFill>
              </a:rPr>
              <a:t>April 17th at 1 PM PST</a:t>
            </a:r>
            <a:endParaRPr sz="1800">
              <a:solidFill>
                <a:srgbClr val="000000"/>
              </a:solidFill>
            </a:endParaRPr>
          </a:p>
          <a:p>
            <a:pPr indent="-342900" lvl="2" marL="1371600" rtl="0" algn="l">
              <a:spcBef>
                <a:spcPts val="0"/>
              </a:spcBef>
              <a:spcAft>
                <a:spcPts val="0"/>
              </a:spcAft>
              <a:buClr>
                <a:srgbClr val="000000"/>
              </a:buClr>
              <a:buSzPts val="1800"/>
              <a:buChar char="■"/>
            </a:pPr>
            <a:r>
              <a:rPr lang="en" sz="1800" u="sng">
                <a:solidFill>
                  <a:schemeClr val="hlink"/>
                </a:solidFill>
                <a:hlinkClick r:id="rId3"/>
              </a:rPr>
              <a:t>Zoom link</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Connect with COABE</a:t>
            </a:r>
            <a:endParaRPr sz="1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Presenter Contact Information</a:t>
            </a:r>
            <a:endParaRPr/>
          </a:p>
        </p:txBody>
      </p:sp>
      <p:sp>
        <p:nvSpPr>
          <p:cNvPr id="440" name="Google Shape;440;p39"/>
          <p:cNvSpPr txBox="1"/>
          <p:nvPr>
            <p:ph idx="1" type="body"/>
          </p:nvPr>
        </p:nvSpPr>
        <p:spPr>
          <a:xfrm>
            <a:off x="1303800" y="1471125"/>
            <a:ext cx="7030500" cy="306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Sherri Fujita </a:t>
            </a:r>
            <a:r>
              <a:rPr lang="en" sz="1800" u="sng">
                <a:solidFill>
                  <a:schemeClr val="hlink"/>
                </a:solidFill>
                <a:hlinkClick r:id="rId3"/>
              </a:rPr>
              <a:t>sherri.fujita@scc.spokane.edu</a:t>
            </a:r>
            <a:endParaRPr sz="1800"/>
          </a:p>
          <a:p>
            <a:pPr indent="0" lvl="0" marL="0" rtl="0" algn="l">
              <a:spcBef>
                <a:spcPts val="1200"/>
              </a:spcBef>
              <a:spcAft>
                <a:spcPts val="0"/>
              </a:spcAft>
              <a:buNone/>
            </a:pPr>
            <a:r>
              <a:rPr lang="en" sz="1800"/>
              <a:t>Cat Howell </a:t>
            </a:r>
            <a:r>
              <a:rPr lang="en" sz="1800" u="sng">
                <a:solidFill>
                  <a:schemeClr val="hlink"/>
                </a:solidFill>
                <a:hlinkClick r:id="rId4"/>
              </a:rPr>
              <a:t>cath@literacysource.org</a:t>
            </a:r>
            <a:endParaRPr sz="1800"/>
          </a:p>
          <a:p>
            <a:pPr indent="0" lvl="0" marL="0" rtl="0" algn="l">
              <a:spcBef>
                <a:spcPts val="1200"/>
              </a:spcBef>
              <a:spcAft>
                <a:spcPts val="0"/>
              </a:spcAft>
              <a:buNone/>
            </a:pPr>
            <a:r>
              <a:rPr lang="en" sz="1800"/>
              <a:t>Curtis Bonney </a:t>
            </a:r>
            <a:r>
              <a:rPr lang="en" sz="1800" u="sng">
                <a:solidFill>
                  <a:schemeClr val="hlink"/>
                </a:solidFill>
                <a:hlinkClick r:id="rId5"/>
              </a:rPr>
              <a:t>Curtis.Bonney@seattlecolleges.edu</a:t>
            </a:r>
            <a:r>
              <a:rPr lang="en" sz="1800"/>
              <a:t> </a:t>
            </a:r>
            <a:endParaRPr sz="1800"/>
          </a:p>
          <a:p>
            <a:pPr indent="0" lvl="0" marL="0" rtl="0" algn="l">
              <a:spcBef>
                <a:spcPts val="1200"/>
              </a:spcBef>
              <a:spcAft>
                <a:spcPts val="0"/>
              </a:spcAft>
              <a:buNone/>
            </a:pPr>
            <a:r>
              <a:rPr lang="en" sz="1800"/>
              <a:t>Kim Flack </a:t>
            </a:r>
            <a:r>
              <a:rPr lang="en" sz="1800" u="sng">
                <a:solidFill>
                  <a:schemeClr val="hlink"/>
                </a:solidFill>
                <a:hlinkClick r:id="rId6"/>
              </a:rPr>
              <a:t>kflack@tacomacc.edu</a:t>
            </a:r>
            <a:r>
              <a:rPr lang="en" sz="1800"/>
              <a:t> </a:t>
            </a:r>
            <a:endParaRPr sz="1800"/>
          </a:p>
          <a:p>
            <a:pPr indent="0" lvl="0" marL="0" rtl="0" algn="l">
              <a:spcBef>
                <a:spcPts val="1200"/>
              </a:spcBef>
              <a:spcAft>
                <a:spcPts val="0"/>
              </a:spcAft>
              <a:buNone/>
            </a:pPr>
            <a:r>
              <a:rPr lang="en" sz="1800"/>
              <a:t>Jennifer Barber </a:t>
            </a:r>
            <a:r>
              <a:rPr lang="en" sz="1800" u="sng">
                <a:solidFill>
                  <a:schemeClr val="hlink"/>
                </a:solidFill>
                <a:hlinkClick r:id="rId7"/>
              </a:rPr>
              <a:t>jbarber2@spscc.edu</a:t>
            </a:r>
            <a:r>
              <a:rPr lang="en" sz="1800"/>
              <a:t> </a:t>
            </a:r>
            <a:endParaRPr sz="1800"/>
          </a:p>
          <a:p>
            <a:pPr indent="0" lvl="0" marL="0" rtl="0" algn="l">
              <a:spcBef>
                <a:spcPts val="1200"/>
              </a:spcBef>
              <a:spcAft>
                <a:spcPts val="1200"/>
              </a:spcAft>
              <a:buNone/>
            </a:pPr>
            <a:r>
              <a:rPr lang="en" sz="1800"/>
              <a:t>Will Durden </a:t>
            </a:r>
            <a:r>
              <a:rPr lang="en" sz="1800" u="sng">
                <a:solidFill>
                  <a:schemeClr val="hlink"/>
                </a:solidFill>
                <a:hlinkClick r:id="rId8"/>
              </a:rPr>
              <a:t>wdurden@sbctc.edu</a:t>
            </a:r>
            <a:r>
              <a:rPr lang="en" sz="1800"/>
              <a:t> </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Bibliography</a:t>
            </a:r>
            <a:endParaRPr/>
          </a:p>
        </p:txBody>
      </p:sp>
      <p:sp>
        <p:nvSpPr>
          <p:cNvPr id="446" name="Google Shape;446;p40"/>
          <p:cNvSpPr txBox="1"/>
          <p:nvPr>
            <p:ph idx="1" type="body"/>
          </p:nvPr>
        </p:nvSpPr>
        <p:spPr>
          <a:xfrm>
            <a:off x="1303800" y="1471125"/>
            <a:ext cx="7030500" cy="26685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AAUP Ibram X. Kendi </a:t>
            </a:r>
            <a:r>
              <a:rPr lang="en" sz="4400" u="sng">
                <a:solidFill>
                  <a:schemeClr val="hlink"/>
                </a:solidFill>
                <a:latin typeface="Calibri"/>
                <a:ea typeface="Calibri"/>
                <a:cs typeface="Calibri"/>
                <a:sym typeface="Calibri"/>
                <a:hlinkClick r:id="rId3"/>
              </a:rPr>
              <a:t>https://www.aaup.org/article/why-standardized-tests-have-standardized-postracial-ideology#.YTFT552pHD7</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u="sng">
                <a:solidFill>
                  <a:schemeClr val="hlink"/>
                </a:solidFill>
                <a:latin typeface="Calibri"/>
                <a:ea typeface="Calibri"/>
                <a:cs typeface="Calibri"/>
                <a:sym typeface="Calibri"/>
                <a:hlinkClick r:id="rId4"/>
              </a:rPr>
              <a:t>National Education Association</a:t>
            </a:r>
            <a:r>
              <a:rPr lang="en" sz="4400">
                <a:solidFill>
                  <a:schemeClr val="dk1"/>
                </a:solidFill>
                <a:latin typeface="Calibri"/>
                <a:ea typeface="Calibri"/>
                <a:cs typeface="Calibri"/>
                <a:sym typeface="Calibri"/>
              </a:rPr>
              <a:t>: good historical overview, and there are sources listed at the bottom of the article we can use.</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A Civil Rights Challenge to Standardized Testing in College Admissions, Harvard Civil Rights – Civil Liberties Law Review</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u="sng">
                <a:solidFill>
                  <a:schemeClr val="hlink"/>
                </a:solidFill>
                <a:latin typeface="Calibri"/>
                <a:ea typeface="Calibri"/>
                <a:cs typeface="Calibri"/>
                <a:sym typeface="Calibri"/>
                <a:hlinkClick r:id="rId5"/>
              </a:rPr>
              <a:t>https://harvardcrcl.org/a-civil-rights-challenge-to-standardized-testing-in-college-admissions/</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Ensuring All Students Have Access to Higher Education, The Role of Standardized Testing in the Time of Covid-19 and Beyond, Lumina Foundation</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u="sng">
                <a:solidFill>
                  <a:schemeClr val="hlink"/>
                </a:solidFill>
                <a:latin typeface="Calibri"/>
                <a:ea typeface="Calibri"/>
                <a:cs typeface="Calibri"/>
                <a:sym typeface="Calibri"/>
                <a:hlinkClick r:id="rId6"/>
              </a:rPr>
              <a:t>https://www.luminafoundation.org/resource/ensuring-all-students-have-access-to-higher-education/</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Association of American Colleges &amp; Universities, The Proof Is in the Portfolio</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u="sng">
                <a:solidFill>
                  <a:schemeClr val="hlink"/>
                </a:solidFill>
                <a:latin typeface="Calibri"/>
                <a:ea typeface="Calibri"/>
                <a:cs typeface="Calibri"/>
                <a:sym typeface="Calibri"/>
                <a:hlinkClick r:id="rId7"/>
              </a:rPr>
              <a:t>https://www.aacu.org/publications-research/periodicals/proof-portfolio</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Race gaps in SAT scores highlight inequality and hinder upward mobility, Brookings Institute</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u="sng">
                <a:solidFill>
                  <a:schemeClr val="hlink"/>
                </a:solidFill>
                <a:latin typeface="Calibri"/>
                <a:ea typeface="Calibri"/>
                <a:cs typeface="Calibri"/>
                <a:sym typeface="Calibri"/>
                <a:hlinkClick r:id="rId8"/>
              </a:rPr>
              <a:t>https://www.brookings.edu/research/race-gaps-in-sat-scores-highlight-inequality-and-hinder-upward-mobility/</a:t>
            </a:r>
            <a:endParaRPr sz="4400" u="sng">
              <a:solidFill>
                <a:schemeClr val="hlink"/>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275"/>
              <a:buFont typeface="Arial"/>
              <a:buNone/>
            </a:pPr>
            <a:r>
              <a:rPr lang="en"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a:p>
            <a:pPr indent="0" lvl="0" marL="0" rtl="0" algn="l">
              <a:spcBef>
                <a:spcPts val="0"/>
              </a:spcBef>
              <a:spcAft>
                <a:spcPts val="1200"/>
              </a:spcAft>
              <a:buNone/>
            </a:pPr>
            <a:r>
              <a:t/>
            </a:r>
            <a:endParaRPr sz="4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Standardized Tests &amp; Racism</a:t>
            </a:r>
            <a:endParaRPr/>
          </a:p>
        </p:txBody>
      </p:sp>
      <p:sp>
        <p:nvSpPr>
          <p:cNvPr id="452" name="Google Shape;452;p41"/>
          <p:cNvSpPr txBox="1"/>
          <p:nvPr>
            <p:ph idx="1" type="body"/>
          </p:nvPr>
        </p:nvSpPr>
        <p:spPr>
          <a:xfrm>
            <a:off x="1303800" y="1497600"/>
            <a:ext cx="7030500" cy="2541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a:t>Kendi, I. X. (2019). How to be an antiracist. New York: One World</a:t>
            </a:r>
            <a:r>
              <a:rPr lang="en"/>
              <a:t>.</a:t>
            </a:r>
            <a:endParaRPr/>
          </a:p>
          <a:p>
            <a:pPr indent="0" lvl="0" marL="0" rtl="0" algn="l">
              <a:spcBef>
                <a:spcPts val="1200"/>
              </a:spcBef>
              <a:spcAft>
                <a:spcPts val="0"/>
              </a:spcAft>
              <a:buClr>
                <a:schemeClr val="dk1"/>
              </a:buClr>
              <a:buSzPts val="1100"/>
              <a:buFont typeface="Arial"/>
              <a:buNone/>
            </a:pPr>
            <a:r>
              <a:rPr lang="en"/>
              <a:t>“The use of standardized tests to measure aptitude and intelligence is one of the most effective racist policies ever devised to degrade Black minds and legally exclude Black bodies. We degrade Black minds every time we speak of an ‘academic-achievement gap’ based on these numbers. The acceptance of an academic-achievement gap is just the latest method of reinforcing the oldest racist idea: Black intellectual inferiority.”</a:t>
            </a:r>
            <a:endParaRPr/>
          </a:p>
          <a:p>
            <a:pPr indent="0" lvl="0" marL="0" rtl="0" algn="l">
              <a:spcBef>
                <a:spcPts val="1200"/>
              </a:spcBef>
              <a:spcAft>
                <a:spcPts val="1200"/>
              </a:spcAft>
              <a:buNone/>
            </a:pPr>
            <a:r>
              <a:rPr lang="en"/>
              <a:t>(Chapter 8 discusses racism in </a:t>
            </a:r>
            <a:r>
              <a:rPr lang="en"/>
              <a:t>standardization</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Where Do You Work? </a:t>
            </a:r>
            <a:endParaRPr/>
          </a:p>
        </p:txBody>
      </p:sp>
      <p:sp>
        <p:nvSpPr>
          <p:cNvPr id="290" name="Google Shape;290;p15"/>
          <p:cNvSpPr txBox="1"/>
          <p:nvPr>
            <p:ph idx="1" type="body"/>
          </p:nvPr>
        </p:nvSpPr>
        <p:spPr>
          <a:xfrm>
            <a:off x="1303800" y="1597875"/>
            <a:ext cx="7030500" cy="3118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688"/>
              <a:buNone/>
            </a:pPr>
            <a:r>
              <a:t/>
            </a:r>
            <a:endParaRPr sz="2812"/>
          </a:p>
          <a:p>
            <a:pPr indent="0" lvl="0" marL="0" rtl="0" algn="ctr">
              <a:lnSpc>
                <a:spcPct val="95000"/>
              </a:lnSpc>
              <a:spcBef>
                <a:spcPts val="1200"/>
              </a:spcBef>
              <a:spcAft>
                <a:spcPts val="1200"/>
              </a:spcAft>
              <a:buSzPts val="688"/>
              <a:buNone/>
            </a:pPr>
            <a:r>
              <a:rPr lang="en" sz="2812"/>
              <a:t>Respond to our poll in the </a:t>
            </a:r>
            <a:r>
              <a:rPr lang="en" sz="2812" u="sng">
                <a:solidFill>
                  <a:schemeClr val="hlink"/>
                </a:solidFill>
                <a:hlinkClick r:id="rId3"/>
              </a:rPr>
              <a:t>Whova app</a:t>
            </a:r>
            <a:r>
              <a:rPr lang="en" sz="2812"/>
              <a:t>. </a:t>
            </a:r>
            <a:endParaRPr sz="2812"/>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Rethinking Education</a:t>
            </a:r>
            <a:endParaRPr/>
          </a:p>
        </p:txBody>
      </p:sp>
      <p:sp>
        <p:nvSpPr>
          <p:cNvPr id="458" name="Google Shape;458;p42"/>
          <p:cNvSpPr txBox="1"/>
          <p:nvPr>
            <p:ph idx="1" type="body"/>
          </p:nvPr>
        </p:nvSpPr>
        <p:spPr>
          <a:xfrm>
            <a:off x="1303800" y="1521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t>
            </a:r>
            <a:r>
              <a:rPr lang="en"/>
              <a:t>Most colleges are now dominated by conservative ideologies, hooked on methods, slavishly wedded to instrumentalized accountability measures, and run by administrators who lack either a broader vision or critical understanding of education as a force for strengthening the imagination and expanding democratic public life.”</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84615"/>
              <a:buFont typeface="Arial"/>
              <a:buNone/>
            </a:pPr>
            <a:r>
              <a:rPr lang="en"/>
              <a:t>“</a:t>
            </a:r>
            <a:r>
              <a:rPr lang="en"/>
              <a:t>Teaching to the test and the corporatization of education become a way of ‘taming’ students and invoking modes of corporate governance in which public school teachers become deskilled and an increasing number of higher education faculty are reduced to part-time positions, constituting the new subaltern class of academic labor.”</a:t>
            </a:r>
            <a:endParaRPr/>
          </a:p>
          <a:p>
            <a:pPr indent="0" lvl="0" marL="0" rtl="0" algn="l">
              <a:spcBef>
                <a:spcPts val="1200"/>
              </a:spcBef>
              <a:spcAft>
                <a:spcPts val="1200"/>
              </a:spcAft>
              <a:buNone/>
            </a:pPr>
            <a:r>
              <a:rPr lang="en" sz="1150"/>
              <a:t>Giroux, H. A. (2010). Rethinking Education as the Practice of Freedom: Paulo Freire and the Promise of Critical Pedagogy. Policy Futures in Education, 8(6), 715–721. https://doi.org/10.2304/pfie.2010.8.6.715</a:t>
            </a:r>
            <a:endParaRPr sz="11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500" y="542375"/>
            <a:ext cx="7528800" cy="660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Turn &amp; Talk</a:t>
            </a:r>
            <a:r>
              <a:rPr lang="en"/>
              <a:t> </a:t>
            </a:r>
            <a:endParaRPr/>
          </a:p>
        </p:txBody>
      </p:sp>
      <p:sp>
        <p:nvSpPr>
          <p:cNvPr id="296" name="Google Shape;296;p16"/>
          <p:cNvSpPr txBox="1"/>
          <p:nvPr>
            <p:ph idx="1" type="body"/>
          </p:nvPr>
        </p:nvSpPr>
        <p:spPr>
          <a:xfrm>
            <a:off x="311700" y="1414225"/>
            <a:ext cx="8520600" cy="3462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000">
                <a:solidFill>
                  <a:srgbClr val="000000"/>
                </a:solidFill>
              </a:rPr>
              <a:t>Close your eyes and think back on your educational journey. </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Are you someone who tests well? Do you have “test anxiety?</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Is there a standardized test in your history that had meaning or power? Reflect on that experience. What kind of reaction did you have?</a:t>
            </a:r>
            <a:endParaRPr sz="2000">
              <a:solidFill>
                <a:srgbClr val="000000"/>
              </a:solidFill>
            </a:endParaRPr>
          </a:p>
          <a:p>
            <a:pPr indent="0" lvl="0" marL="0" rtl="0" algn="ctr">
              <a:lnSpc>
                <a:spcPct val="200000"/>
              </a:lnSpc>
              <a:spcBef>
                <a:spcPts val="0"/>
              </a:spcBef>
              <a:spcAft>
                <a:spcPts val="0"/>
              </a:spcAft>
              <a:buNone/>
            </a:pPr>
            <a:r>
              <a:rPr lang="en" sz="2000">
                <a:solidFill>
                  <a:srgbClr val="000000"/>
                </a:solidFill>
              </a:rPr>
              <a:t>Talk to someone near you or share your reflection in the chat</a:t>
            </a:r>
            <a:r>
              <a:rPr lang="en" sz="2000">
                <a:solidFill>
                  <a:srgbClr val="783F04"/>
                </a:solidFill>
              </a:rPr>
              <a:t>.</a:t>
            </a:r>
            <a:r>
              <a:rPr lang="en" sz="2000">
                <a:solidFill>
                  <a:schemeClr val="dk1"/>
                </a:solidFill>
              </a:rPr>
              <a:t> </a:t>
            </a:r>
            <a:endParaRPr sz="2000">
              <a:solidFill>
                <a:schemeClr val="dk1"/>
              </a:solidFill>
            </a:endParaRPr>
          </a:p>
          <a:p>
            <a:pPr indent="0" lvl="0" marL="0" rtl="0" algn="l">
              <a:lnSpc>
                <a:spcPct val="200000"/>
              </a:lnSpc>
              <a:spcBef>
                <a:spcPts val="0"/>
              </a:spcBef>
              <a:spcAft>
                <a:spcPts val="0"/>
              </a:spcAft>
              <a:buNone/>
            </a:pPr>
            <a:r>
              <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Agenda	 11:45-1:00</a:t>
            </a:r>
            <a:endParaRPr/>
          </a:p>
        </p:txBody>
      </p:sp>
      <p:sp>
        <p:nvSpPr>
          <p:cNvPr id="302" name="Google Shape;302;p17"/>
          <p:cNvSpPr txBox="1"/>
          <p:nvPr>
            <p:ph idx="1" type="body"/>
          </p:nvPr>
        </p:nvSpPr>
        <p:spPr>
          <a:xfrm>
            <a:off x="1303800" y="1657525"/>
            <a:ext cx="7030500" cy="300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sz="1800">
                <a:solidFill>
                  <a:srgbClr val="000000"/>
                </a:solidFill>
              </a:rPr>
              <a:t>Introductions and Goals for Presentation</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State Board for Community and Technical Colleges (SBCTC) Overview/WIOA</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Turn &amp; Talk</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Alternative Self Placement</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Turn &amp; Talk</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Data &amp; Practices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Rationale/Proposal</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Q&amp;A</a:t>
            </a:r>
            <a:endParaRPr sz="1800">
              <a:solidFill>
                <a:srgbClr val="000000"/>
              </a:solidFill>
            </a:endParaRPr>
          </a:p>
          <a:p>
            <a:pPr indent="0" lvl="0" marL="0" rtl="0" algn="l">
              <a:lnSpc>
                <a:spcPct val="115000"/>
              </a:lnSpc>
              <a:spcBef>
                <a:spcPts val="1200"/>
              </a:spcBef>
              <a:spcAft>
                <a:spcPts val="1200"/>
              </a:spcAft>
              <a:buSzPts val="1103"/>
              <a:buNone/>
            </a:pPr>
            <a:r>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Goals for Today</a:t>
            </a:r>
            <a:endParaRPr/>
          </a:p>
        </p:txBody>
      </p:sp>
      <p:sp>
        <p:nvSpPr>
          <p:cNvPr id="308" name="Google Shape;308;p18"/>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rmAutofit/>
          </a:bodyPr>
          <a:lstStyle/>
          <a:p>
            <a:pPr indent="-374650" lvl="0" marL="457200" rtl="0" algn="l">
              <a:lnSpc>
                <a:spcPct val="115000"/>
              </a:lnSpc>
              <a:spcBef>
                <a:spcPts val="1200"/>
              </a:spcBef>
              <a:spcAft>
                <a:spcPts val="0"/>
              </a:spcAft>
              <a:buClr>
                <a:srgbClr val="000000"/>
              </a:buClr>
              <a:buSzPts val="2300"/>
              <a:buChar char="●"/>
            </a:pPr>
            <a:r>
              <a:rPr lang="en" sz="1800">
                <a:solidFill>
                  <a:srgbClr val="000000"/>
                </a:solidFill>
              </a:rPr>
              <a:t>Review</a:t>
            </a:r>
            <a:r>
              <a:rPr lang="en" sz="1800">
                <a:solidFill>
                  <a:srgbClr val="000000"/>
                </a:solidFill>
              </a:rPr>
              <a:t> how standardized tests can work as a barrier</a:t>
            </a:r>
            <a:endParaRPr sz="1800">
              <a:solidFill>
                <a:srgbClr val="000000"/>
              </a:solidFill>
            </a:endParaRPr>
          </a:p>
          <a:p>
            <a:pPr indent="-374650" lvl="0" marL="457200" rtl="0" algn="l">
              <a:lnSpc>
                <a:spcPct val="115000"/>
              </a:lnSpc>
              <a:spcBef>
                <a:spcPts val="0"/>
              </a:spcBef>
              <a:spcAft>
                <a:spcPts val="0"/>
              </a:spcAft>
              <a:buClr>
                <a:srgbClr val="000000"/>
              </a:buClr>
              <a:buSzPts val="2300"/>
              <a:buChar char="●"/>
            </a:pPr>
            <a:r>
              <a:rPr lang="en" sz="1800">
                <a:solidFill>
                  <a:srgbClr val="000000"/>
                </a:solidFill>
              </a:rPr>
              <a:t>Show how Washington state providers use multiple measures to accurately place and assess students</a:t>
            </a:r>
            <a:endParaRPr sz="1800">
              <a:solidFill>
                <a:srgbClr val="000000"/>
              </a:solidFill>
            </a:endParaRPr>
          </a:p>
          <a:p>
            <a:pPr indent="-374650" lvl="0" marL="457200" rtl="0" algn="l">
              <a:lnSpc>
                <a:spcPct val="115000"/>
              </a:lnSpc>
              <a:spcBef>
                <a:spcPts val="0"/>
              </a:spcBef>
              <a:spcAft>
                <a:spcPts val="0"/>
              </a:spcAft>
              <a:buClr>
                <a:srgbClr val="000000"/>
              </a:buClr>
              <a:buSzPts val="2300"/>
              <a:buChar char="●"/>
            </a:pPr>
            <a:r>
              <a:rPr lang="en" sz="1800">
                <a:solidFill>
                  <a:srgbClr val="000000"/>
                </a:solidFill>
              </a:rPr>
              <a:t>Encourage a national move to alternative assessment models, funding, and systems</a:t>
            </a:r>
            <a:endParaRPr sz="1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19700" y="651700"/>
            <a:ext cx="7512600" cy="880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Word Cloud</a:t>
            </a:r>
            <a:endParaRPr/>
          </a:p>
        </p:txBody>
      </p:sp>
      <p:sp>
        <p:nvSpPr>
          <p:cNvPr id="314" name="Google Shape;314;p19"/>
          <p:cNvSpPr txBox="1"/>
          <p:nvPr>
            <p:ph idx="1" type="body"/>
          </p:nvPr>
        </p:nvSpPr>
        <p:spPr>
          <a:xfrm>
            <a:off x="311700" y="1892975"/>
            <a:ext cx="8520600" cy="26757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200000"/>
              </a:lnSpc>
              <a:spcBef>
                <a:spcPts val="0"/>
              </a:spcBef>
              <a:spcAft>
                <a:spcPts val="0"/>
              </a:spcAft>
              <a:buNone/>
            </a:pPr>
            <a:r>
              <a:rPr b="1" lang="en" sz="2050"/>
              <a:t>Think of a word that represents one of the challenges that standardized tests pose for practitioners and/or students. </a:t>
            </a:r>
            <a:r>
              <a:rPr b="1" lang="en" sz="2050"/>
              <a:t> </a:t>
            </a:r>
            <a:endParaRPr b="1" sz="2050"/>
          </a:p>
          <a:p>
            <a:pPr indent="0" lvl="0" marL="0" rtl="0" algn="ctr">
              <a:lnSpc>
                <a:spcPct val="200000"/>
              </a:lnSpc>
              <a:spcBef>
                <a:spcPts val="0"/>
              </a:spcBef>
              <a:spcAft>
                <a:spcPts val="0"/>
              </a:spcAft>
              <a:buNone/>
            </a:pPr>
            <a:r>
              <a:rPr b="1" lang="en" sz="2250"/>
              <a:t>Add your word to the word cloud.</a:t>
            </a:r>
            <a:r>
              <a:rPr b="1" lang="en" sz="2050"/>
              <a:t> </a:t>
            </a:r>
            <a:endParaRPr b="1" sz="2050"/>
          </a:p>
          <a:p>
            <a:pPr indent="0" lvl="0" marL="0" rtl="0" algn="l">
              <a:lnSpc>
                <a:spcPct val="200000"/>
              </a:lnSpc>
              <a:spcBef>
                <a:spcPts val="0"/>
              </a:spcBef>
              <a:spcAft>
                <a:spcPts val="0"/>
              </a:spcAft>
              <a:buNone/>
            </a:pPr>
            <a:r>
              <a:t/>
            </a:r>
            <a:endParaRPr sz="1450"/>
          </a:p>
          <a:p>
            <a:pPr indent="0" lvl="0" marL="0" rtl="0" algn="l">
              <a:lnSpc>
                <a:spcPct val="200000"/>
              </a:lnSpc>
              <a:spcBef>
                <a:spcPts val="0"/>
              </a:spcBef>
              <a:spcAft>
                <a:spcPts val="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1000"/>
                                        <p:tgtEl>
                                          <p:spTgt spid="3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01E27"/>
        </a:solidFill>
      </p:bgPr>
    </p:bg>
    <p:spTree>
      <p:nvGrpSpPr>
        <p:cNvPr id="318" name="Shape 318"/>
        <p:cNvGrpSpPr/>
        <p:nvPr/>
      </p:nvGrpSpPr>
      <p:grpSpPr>
        <a:xfrm>
          <a:off x="0" y="0"/>
          <a:ext cx="0" cy="0"/>
          <a:chOff x="0" y="0"/>
          <a:chExt cx="0" cy="0"/>
        </a:xfrm>
      </p:grpSpPr>
      <p:pic>
        <p:nvPicPr>
          <p:cNvPr id="319" name="Google Shape;319;p20"/>
          <p:cNvPicPr preferRelativeResize="0"/>
          <p:nvPr/>
        </p:nvPicPr>
        <p:blipFill>
          <a:blip r:embed="rId3">
            <a:alphaModFix/>
          </a:blip>
          <a:stretch>
            <a:fillRect/>
          </a:stretch>
        </p:blipFill>
        <p:spPr>
          <a:xfrm>
            <a:off x="1928150" y="224200"/>
            <a:ext cx="5440525" cy="469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1358550" y="614525"/>
            <a:ext cx="6901200" cy="375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WA State Board (SBCTC) Vision</a:t>
            </a:r>
            <a:endParaRPr/>
          </a:p>
          <a:p>
            <a:pPr indent="0" lvl="0" marL="0" rtl="0" algn="l">
              <a:spcBef>
                <a:spcPts val="0"/>
              </a:spcBef>
              <a:spcAft>
                <a:spcPts val="0"/>
              </a:spcAft>
              <a:buNone/>
            </a:pPr>
            <a:r>
              <a:t/>
            </a:r>
            <a:endParaRPr/>
          </a:p>
          <a:p>
            <a:pPr indent="0" lvl="0" marL="0" rtl="0" algn="just">
              <a:spcBef>
                <a:spcPts val="0"/>
              </a:spcBef>
              <a:spcAft>
                <a:spcPts val="0"/>
              </a:spcAft>
              <a:buNone/>
            </a:pPr>
            <a:r>
              <a:rPr lang="en" sz="2200"/>
              <a:t>Leading with racial equity, our colleges maximize student potential and transform lives within a culture of belonging that advances racial, social, and economic justice in service to our diverse communities</a:t>
            </a:r>
            <a:endParaRPr sz="2200"/>
          </a:p>
          <a:p>
            <a:pPr indent="0" lvl="0" marL="0" rtl="0" algn="just">
              <a:spcBef>
                <a:spcPts val="0"/>
              </a:spcBef>
              <a:spcAft>
                <a:spcPts val="0"/>
              </a:spcAft>
              <a:buNone/>
            </a:pPr>
            <a:r>
              <a:t/>
            </a:r>
            <a:endParaRPr sz="2200"/>
          </a:p>
          <a:p>
            <a:pPr indent="0" lvl="0" marL="0" rtl="0" algn="just">
              <a:spcBef>
                <a:spcPts val="0"/>
              </a:spcBef>
              <a:spcAft>
                <a:spcPts val="0"/>
              </a:spcAft>
              <a:buNone/>
            </a:pPr>
            <a:r>
              <a:rPr lang="en" sz="2200"/>
              <a:t>BEdA Goal #1: Intentionally review, develop and implement culturally responsive policies and practices that promote racial and economic justice.</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