
<file path=[Content_Types].xml><?xml version="1.0" encoding="utf-8"?>
<Types xmlns="http://schemas.openxmlformats.org/package/2006/content-types">
  <Default Extension="1"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9" r:id="rId3"/>
  </p:sldMasterIdLst>
  <p:notesMasterIdLst>
    <p:notesMasterId r:id="rId23"/>
  </p:notesMasterIdLst>
  <p:sldIdLst>
    <p:sldId id="258" r:id="rId4"/>
    <p:sldId id="429" r:id="rId5"/>
    <p:sldId id="976" r:id="rId6"/>
    <p:sldId id="662" r:id="rId7"/>
    <p:sldId id="295" r:id="rId8"/>
    <p:sldId id="912" r:id="rId9"/>
    <p:sldId id="987" r:id="rId10"/>
    <p:sldId id="425" r:id="rId11"/>
    <p:sldId id="977" r:id="rId12"/>
    <p:sldId id="988" r:id="rId13"/>
    <p:sldId id="978" r:id="rId14"/>
    <p:sldId id="979" r:id="rId15"/>
    <p:sldId id="981" r:id="rId16"/>
    <p:sldId id="985" r:id="rId17"/>
    <p:sldId id="984" r:id="rId18"/>
    <p:sldId id="980" r:id="rId19"/>
    <p:sldId id="986" r:id="rId20"/>
    <p:sldId id="983" r:id="rId21"/>
    <p:sldId id="43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6652" autoAdjust="0"/>
  </p:normalViewPr>
  <p:slideViewPr>
    <p:cSldViewPr snapToGrid="0">
      <p:cViewPr>
        <p:scale>
          <a:sx n="120" d="100"/>
          <a:sy n="120" d="100"/>
        </p:scale>
        <p:origin x="876" y="96"/>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207251-64A9-4860-BA7C-0B5C178CA7CF}" type="doc">
      <dgm:prSet loTypeId="urn:microsoft.com/office/officeart/2005/8/layout/lProcess2" loCatId="list" qsTypeId="urn:microsoft.com/office/officeart/2005/8/quickstyle/simple1" qsCatId="simple" csTypeId="urn:microsoft.com/office/officeart/2005/8/colors/accent5_2" csCatId="accent5" phldr="1"/>
      <dgm:spPr/>
      <dgm:t>
        <a:bodyPr/>
        <a:lstStyle/>
        <a:p>
          <a:endParaRPr lang="en-US"/>
        </a:p>
      </dgm:t>
    </dgm:pt>
    <dgm:pt modelId="{5B828AD5-0640-4838-A93E-57FA4FCC8DED}">
      <dgm:prSet phldrT="[Text]"/>
      <dgm:spPr/>
      <dgm:t>
        <a:bodyPr/>
        <a:lstStyle/>
        <a:p>
          <a:r>
            <a:rPr lang="en-US" dirty="0"/>
            <a:t>Pros</a:t>
          </a:r>
        </a:p>
      </dgm:t>
    </dgm:pt>
    <dgm:pt modelId="{210019D7-EC27-42A6-A1D7-0BB29993B31D}" type="parTrans" cxnId="{6BAB11B8-8CF8-40B1-9A46-7144DB515A83}">
      <dgm:prSet/>
      <dgm:spPr/>
      <dgm:t>
        <a:bodyPr/>
        <a:lstStyle/>
        <a:p>
          <a:endParaRPr lang="en-US"/>
        </a:p>
      </dgm:t>
    </dgm:pt>
    <dgm:pt modelId="{0080A308-4B32-4E87-A880-83A753982166}" type="sibTrans" cxnId="{6BAB11B8-8CF8-40B1-9A46-7144DB515A83}">
      <dgm:prSet/>
      <dgm:spPr/>
      <dgm:t>
        <a:bodyPr/>
        <a:lstStyle/>
        <a:p>
          <a:endParaRPr lang="en-US"/>
        </a:p>
      </dgm:t>
    </dgm:pt>
    <dgm:pt modelId="{E9F32694-6438-4AF1-9BCD-7B185E110BA0}">
      <dgm:prSet phldrT="[Text]" custT="1"/>
      <dgm:spPr/>
      <dgm:t>
        <a:bodyPr/>
        <a:lstStyle/>
        <a:p>
          <a:r>
            <a:rPr lang="en-US" sz="1400" kern="1200">
              <a:latin typeface="Franklin Gothic Book"/>
              <a:ea typeface="+mn-ea"/>
              <a:cs typeface="+mn-cs"/>
            </a:rPr>
            <a:t>Allows you to create a budget based on history/data pulled from ctcLink	</a:t>
          </a:r>
          <a:endParaRPr lang="en-US" sz="1400" kern="1200" dirty="0">
            <a:latin typeface="Franklin Gothic Book"/>
            <a:ea typeface="+mn-ea"/>
            <a:cs typeface="+mn-cs"/>
          </a:endParaRPr>
        </a:p>
      </dgm:t>
    </dgm:pt>
    <dgm:pt modelId="{5D27BCB1-C777-4F26-B278-8C18363B0FAA}" type="parTrans" cxnId="{DCC5C363-D525-4CEC-8163-EE171A19292E}">
      <dgm:prSet/>
      <dgm:spPr/>
      <dgm:t>
        <a:bodyPr/>
        <a:lstStyle/>
        <a:p>
          <a:endParaRPr lang="en-US"/>
        </a:p>
      </dgm:t>
    </dgm:pt>
    <dgm:pt modelId="{23A4E4AC-880A-47AC-88E8-865DEA697797}" type="sibTrans" cxnId="{DCC5C363-D525-4CEC-8163-EE171A19292E}">
      <dgm:prSet/>
      <dgm:spPr/>
      <dgm:t>
        <a:bodyPr/>
        <a:lstStyle/>
        <a:p>
          <a:endParaRPr lang="en-US"/>
        </a:p>
      </dgm:t>
    </dgm:pt>
    <dgm:pt modelId="{695087FA-D019-4F48-A4B8-6CD182FCBD71}">
      <dgm:prSet phldrT="[Text]"/>
      <dgm:spPr/>
      <dgm:t>
        <a:bodyPr/>
        <a:lstStyle/>
        <a:p>
          <a:r>
            <a:rPr lang="en-US" dirty="0"/>
            <a:t>Cons</a:t>
          </a:r>
        </a:p>
      </dgm:t>
    </dgm:pt>
    <dgm:pt modelId="{93B5DB06-1C77-47EC-A615-18DD0D19EFD6}" type="parTrans" cxnId="{5A7D2A02-95FE-4529-B8C7-B339DF9A3460}">
      <dgm:prSet/>
      <dgm:spPr/>
      <dgm:t>
        <a:bodyPr/>
        <a:lstStyle/>
        <a:p>
          <a:endParaRPr lang="en-US"/>
        </a:p>
      </dgm:t>
    </dgm:pt>
    <dgm:pt modelId="{A15F7639-B62D-40A2-8578-9CCA5D0A520E}" type="sibTrans" cxnId="{5A7D2A02-95FE-4529-B8C7-B339DF9A3460}">
      <dgm:prSet/>
      <dgm:spPr/>
      <dgm:t>
        <a:bodyPr/>
        <a:lstStyle/>
        <a:p>
          <a:endParaRPr lang="en-US"/>
        </a:p>
      </dgm:t>
    </dgm:pt>
    <dgm:pt modelId="{31AE7EF0-87D1-402F-8CFD-7512A2138458}">
      <dgm:prSet phldrT="[Text]"/>
      <dgm:spPr/>
      <dgm:t>
        <a:bodyPr/>
        <a:lstStyle/>
        <a:p>
          <a:r>
            <a:rPr lang="en-US" dirty="0"/>
            <a:t>Part-time Positions (Moonlight/Contract/hourly) are not able to be budgeted to the person, they are budgeted in Expenses</a:t>
          </a:r>
        </a:p>
      </dgm:t>
    </dgm:pt>
    <dgm:pt modelId="{4C5A0C2F-4A46-4E99-9997-65913C4AC283}" type="parTrans" cxnId="{2310103D-6252-469E-AF40-50616F7DCC01}">
      <dgm:prSet/>
      <dgm:spPr/>
      <dgm:t>
        <a:bodyPr/>
        <a:lstStyle/>
        <a:p>
          <a:endParaRPr lang="en-US"/>
        </a:p>
      </dgm:t>
    </dgm:pt>
    <dgm:pt modelId="{D0CCFD60-51E6-43C1-AB1E-3A2296F00D28}" type="sibTrans" cxnId="{2310103D-6252-469E-AF40-50616F7DCC01}">
      <dgm:prSet/>
      <dgm:spPr/>
      <dgm:t>
        <a:bodyPr/>
        <a:lstStyle/>
        <a:p>
          <a:endParaRPr lang="en-US"/>
        </a:p>
      </dgm:t>
    </dgm:pt>
    <dgm:pt modelId="{1FA5333E-C9A2-42FE-B2B0-5921D919F590}">
      <dgm:prSet phldrT="[Text]"/>
      <dgm:spPr/>
      <dgm:t>
        <a:bodyPr/>
        <a:lstStyle/>
        <a:p>
          <a:r>
            <a:rPr lang="en-US" dirty="0"/>
            <a:t>Incorrect data in ctcLink in both the FIN and HCM pillar will cause incorrect data in PBCS </a:t>
          </a:r>
        </a:p>
      </dgm:t>
    </dgm:pt>
    <dgm:pt modelId="{1B0ED2CA-53E2-44B6-B958-E095AFCB3C2F}" type="parTrans" cxnId="{FAD72707-1C19-4E6F-801D-2FC83C22BC26}">
      <dgm:prSet/>
      <dgm:spPr/>
      <dgm:t>
        <a:bodyPr/>
        <a:lstStyle/>
        <a:p>
          <a:endParaRPr lang="en-US"/>
        </a:p>
      </dgm:t>
    </dgm:pt>
    <dgm:pt modelId="{0360344C-D1ED-45DB-95F2-0D9DC79F3F74}" type="sibTrans" cxnId="{FAD72707-1C19-4E6F-801D-2FC83C22BC26}">
      <dgm:prSet/>
      <dgm:spPr/>
      <dgm:t>
        <a:bodyPr/>
        <a:lstStyle/>
        <a:p>
          <a:endParaRPr lang="en-US"/>
        </a:p>
      </dgm:t>
    </dgm:pt>
    <dgm:pt modelId="{DC16FED7-31FE-4383-8848-331368EF960C}">
      <dgm:prSet/>
      <dgm:spPr/>
      <dgm:t>
        <a:bodyPr/>
        <a:lstStyle/>
        <a:p>
          <a:r>
            <a:rPr lang="en-US" dirty="0"/>
            <a:t>Allows Finance to create budgets based on data in both the FIN and HCM pillars of ctcLink 	</a:t>
          </a:r>
        </a:p>
      </dgm:t>
    </dgm:pt>
    <dgm:pt modelId="{E3000E2D-BB57-4B2F-8E7C-A39FA0D183D7}" type="parTrans" cxnId="{652670EE-BDB8-45D6-872B-7BA89F7CD4C6}">
      <dgm:prSet/>
      <dgm:spPr/>
      <dgm:t>
        <a:bodyPr/>
        <a:lstStyle/>
        <a:p>
          <a:endParaRPr lang="en-US"/>
        </a:p>
      </dgm:t>
    </dgm:pt>
    <dgm:pt modelId="{F08ABA02-9E5C-41B0-A5FF-6E1409AF94E1}" type="sibTrans" cxnId="{652670EE-BDB8-45D6-872B-7BA89F7CD4C6}">
      <dgm:prSet/>
      <dgm:spPr/>
      <dgm:t>
        <a:bodyPr/>
        <a:lstStyle/>
        <a:p>
          <a:endParaRPr lang="en-US"/>
        </a:p>
      </dgm:t>
    </dgm:pt>
    <dgm:pt modelId="{6B9DDBCF-A07B-4134-B9D4-F05126C542D5}">
      <dgm:prSet custT="1"/>
      <dgm:spPr/>
      <dgm:t>
        <a:bodyPr/>
        <a:lstStyle/>
        <a:p>
          <a:r>
            <a:rPr lang="en-US" sz="1400" kern="1200" dirty="0">
              <a:latin typeface="Franklin Gothic Book"/>
              <a:ea typeface="+mn-ea"/>
              <a:cs typeface="+mn-cs"/>
            </a:rPr>
            <a:t>Allows you to retain history if a resource leaves before, during or after the budget building process</a:t>
          </a:r>
        </a:p>
      </dgm:t>
    </dgm:pt>
    <dgm:pt modelId="{30711414-DBCA-481B-BFE3-7CF5BB4B7B14}" type="parTrans" cxnId="{6DFFBCFD-F80A-42D4-A150-073225491281}">
      <dgm:prSet/>
      <dgm:spPr/>
      <dgm:t>
        <a:bodyPr/>
        <a:lstStyle/>
        <a:p>
          <a:endParaRPr lang="en-US"/>
        </a:p>
      </dgm:t>
    </dgm:pt>
    <dgm:pt modelId="{DB27651F-8E2C-4F44-B36F-61CA726D7659}" type="sibTrans" cxnId="{6DFFBCFD-F80A-42D4-A150-073225491281}">
      <dgm:prSet/>
      <dgm:spPr/>
      <dgm:t>
        <a:bodyPr/>
        <a:lstStyle/>
        <a:p>
          <a:endParaRPr lang="en-US"/>
        </a:p>
      </dgm:t>
    </dgm:pt>
    <dgm:pt modelId="{6E4EDB9E-7691-47E9-8533-4625BD725C63}">
      <dgm:prSet/>
      <dgm:spPr/>
      <dgm:t>
        <a:bodyPr/>
        <a:lstStyle/>
        <a:p>
          <a:r>
            <a:rPr lang="en-US" dirty="0"/>
            <a:t>The PBCS tool can be complex for some budget managers; however, a template has been developed </a:t>
          </a:r>
        </a:p>
      </dgm:t>
    </dgm:pt>
    <dgm:pt modelId="{76C872C8-2EE2-4C56-A44C-8D9FDB014E5C}" type="parTrans" cxnId="{4796F8A3-B51B-480D-AF4A-2EA6218ECD9C}">
      <dgm:prSet/>
      <dgm:spPr/>
      <dgm:t>
        <a:bodyPr/>
        <a:lstStyle/>
        <a:p>
          <a:endParaRPr lang="en-US"/>
        </a:p>
      </dgm:t>
    </dgm:pt>
    <dgm:pt modelId="{0F0C7840-85AF-48BF-AB3E-A9B59263991A}" type="sibTrans" cxnId="{4796F8A3-B51B-480D-AF4A-2EA6218ECD9C}">
      <dgm:prSet/>
      <dgm:spPr/>
      <dgm:t>
        <a:bodyPr/>
        <a:lstStyle/>
        <a:p>
          <a:endParaRPr lang="en-US"/>
        </a:p>
      </dgm:t>
    </dgm:pt>
    <dgm:pt modelId="{AD8B4687-245C-4048-9B41-0C564A79FB09}">
      <dgm:prSet custT="1"/>
      <dgm:spPr/>
      <dgm:t>
        <a:bodyPr/>
        <a:lstStyle/>
        <a:p>
          <a:r>
            <a:rPr lang="en-US" sz="1400" kern="1200" dirty="0">
              <a:latin typeface="Franklin Gothic Book"/>
              <a:ea typeface="+mn-ea"/>
              <a:cs typeface="+mn-cs"/>
            </a:rPr>
            <a:t>Union Step increases are visible when developing a budget, eliminates the need to manually enter/determine eligibility</a:t>
          </a:r>
        </a:p>
      </dgm:t>
    </dgm:pt>
    <dgm:pt modelId="{FBFCB708-0AE5-4004-8539-C9F6574B3432}" type="parTrans" cxnId="{0218E16E-1C7F-40EE-B3FE-F6114B7C3292}">
      <dgm:prSet/>
      <dgm:spPr/>
      <dgm:t>
        <a:bodyPr/>
        <a:lstStyle/>
        <a:p>
          <a:endParaRPr lang="en-US"/>
        </a:p>
      </dgm:t>
    </dgm:pt>
    <dgm:pt modelId="{1C51C12B-748D-4F32-A69D-C44EEC07CE92}" type="sibTrans" cxnId="{0218E16E-1C7F-40EE-B3FE-F6114B7C3292}">
      <dgm:prSet/>
      <dgm:spPr/>
      <dgm:t>
        <a:bodyPr/>
        <a:lstStyle/>
        <a:p>
          <a:endParaRPr lang="en-US"/>
        </a:p>
      </dgm:t>
    </dgm:pt>
    <dgm:pt modelId="{1947786D-2CED-45EE-B12B-4F849E08A6D1}">
      <dgm:prSet/>
      <dgm:spPr/>
      <dgm:t>
        <a:bodyPr/>
        <a:lstStyle/>
        <a:p>
          <a:r>
            <a:rPr lang="en-US" dirty="0"/>
            <a:t>No need to enter Budget Journals at the beginning of the fiscal year, PBCS can uploads directly to KK </a:t>
          </a:r>
        </a:p>
      </dgm:t>
    </dgm:pt>
    <dgm:pt modelId="{80D7E5EE-2F4C-46AC-A028-B68DDA76954E}" type="parTrans" cxnId="{8FC2B228-ADA0-404D-8CFC-63CF6B01BBCD}">
      <dgm:prSet/>
      <dgm:spPr/>
      <dgm:t>
        <a:bodyPr/>
        <a:lstStyle/>
        <a:p>
          <a:endParaRPr lang="en-US"/>
        </a:p>
      </dgm:t>
    </dgm:pt>
    <dgm:pt modelId="{33AB1508-51CA-4169-B427-D81D591D2444}" type="sibTrans" cxnId="{8FC2B228-ADA0-404D-8CFC-63CF6B01BBCD}">
      <dgm:prSet/>
      <dgm:spPr/>
      <dgm:t>
        <a:bodyPr/>
        <a:lstStyle/>
        <a:p>
          <a:endParaRPr lang="en-US"/>
        </a:p>
      </dgm:t>
    </dgm:pt>
    <dgm:pt modelId="{A69D60B3-4900-4B79-AED0-5529CAEE879D}" type="pres">
      <dgm:prSet presAssocID="{45207251-64A9-4860-BA7C-0B5C178CA7CF}" presName="theList" presStyleCnt="0">
        <dgm:presLayoutVars>
          <dgm:dir/>
          <dgm:animLvl val="lvl"/>
          <dgm:resizeHandles val="exact"/>
        </dgm:presLayoutVars>
      </dgm:prSet>
      <dgm:spPr/>
    </dgm:pt>
    <dgm:pt modelId="{5FF3F0E2-636A-4852-8076-277ADA39F7FC}" type="pres">
      <dgm:prSet presAssocID="{5B828AD5-0640-4838-A93E-57FA4FCC8DED}" presName="compNode" presStyleCnt="0"/>
      <dgm:spPr/>
    </dgm:pt>
    <dgm:pt modelId="{472167FC-9B6A-40E4-B211-07589B37C8E4}" type="pres">
      <dgm:prSet presAssocID="{5B828AD5-0640-4838-A93E-57FA4FCC8DED}" presName="aNode" presStyleLbl="bgShp" presStyleIdx="0" presStyleCnt="2"/>
      <dgm:spPr/>
    </dgm:pt>
    <dgm:pt modelId="{CC1052FA-3776-44A0-AC67-BB01487930CD}" type="pres">
      <dgm:prSet presAssocID="{5B828AD5-0640-4838-A93E-57FA4FCC8DED}" presName="textNode" presStyleLbl="bgShp" presStyleIdx="0" presStyleCnt="2"/>
      <dgm:spPr/>
    </dgm:pt>
    <dgm:pt modelId="{E171450B-8CC6-429F-BCC5-988E52AF163C}" type="pres">
      <dgm:prSet presAssocID="{5B828AD5-0640-4838-A93E-57FA4FCC8DED}" presName="compChildNode" presStyleCnt="0"/>
      <dgm:spPr/>
    </dgm:pt>
    <dgm:pt modelId="{D90026D2-6ACC-4E0D-B93B-6F87D06D3BA1}" type="pres">
      <dgm:prSet presAssocID="{5B828AD5-0640-4838-A93E-57FA4FCC8DED}" presName="theInnerList" presStyleCnt="0"/>
      <dgm:spPr/>
    </dgm:pt>
    <dgm:pt modelId="{0E0F4A10-5FA6-4863-8DEE-6987D9FCC8BB}" type="pres">
      <dgm:prSet presAssocID="{E9F32694-6438-4AF1-9BCD-7B185E110BA0}" presName="childNode" presStyleLbl="node1" presStyleIdx="0" presStyleCnt="8">
        <dgm:presLayoutVars>
          <dgm:bulletEnabled val="1"/>
        </dgm:presLayoutVars>
      </dgm:prSet>
      <dgm:spPr/>
    </dgm:pt>
    <dgm:pt modelId="{A1642123-55BB-4ED3-AB95-8B14F8EFE5CE}" type="pres">
      <dgm:prSet presAssocID="{E9F32694-6438-4AF1-9BCD-7B185E110BA0}" presName="aSpace2" presStyleCnt="0"/>
      <dgm:spPr/>
    </dgm:pt>
    <dgm:pt modelId="{538BC726-2711-4C3B-AA5C-6122DF381F03}" type="pres">
      <dgm:prSet presAssocID="{6B9DDBCF-A07B-4134-B9D4-F05126C542D5}" presName="childNode" presStyleLbl="node1" presStyleIdx="1" presStyleCnt="8">
        <dgm:presLayoutVars>
          <dgm:bulletEnabled val="1"/>
        </dgm:presLayoutVars>
      </dgm:prSet>
      <dgm:spPr/>
    </dgm:pt>
    <dgm:pt modelId="{7860B774-3959-4AB5-B919-DF8233CBDE55}" type="pres">
      <dgm:prSet presAssocID="{6B9DDBCF-A07B-4134-B9D4-F05126C542D5}" presName="aSpace2" presStyleCnt="0"/>
      <dgm:spPr/>
    </dgm:pt>
    <dgm:pt modelId="{59EC6741-23F1-4FDE-937D-C42D9997C5F5}" type="pres">
      <dgm:prSet presAssocID="{AD8B4687-245C-4048-9B41-0C564A79FB09}" presName="childNode" presStyleLbl="node1" presStyleIdx="2" presStyleCnt="8">
        <dgm:presLayoutVars>
          <dgm:bulletEnabled val="1"/>
        </dgm:presLayoutVars>
      </dgm:prSet>
      <dgm:spPr/>
    </dgm:pt>
    <dgm:pt modelId="{46B01DD3-5FB5-414B-BF89-DA7E20AC30CC}" type="pres">
      <dgm:prSet presAssocID="{AD8B4687-245C-4048-9B41-0C564A79FB09}" presName="aSpace2" presStyleCnt="0"/>
      <dgm:spPr/>
    </dgm:pt>
    <dgm:pt modelId="{5B59F1EE-6134-4CE7-89F8-F84B42F82182}" type="pres">
      <dgm:prSet presAssocID="{DC16FED7-31FE-4383-8848-331368EF960C}" presName="childNode" presStyleLbl="node1" presStyleIdx="3" presStyleCnt="8">
        <dgm:presLayoutVars>
          <dgm:bulletEnabled val="1"/>
        </dgm:presLayoutVars>
      </dgm:prSet>
      <dgm:spPr/>
    </dgm:pt>
    <dgm:pt modelId="{B4ECC05A-8DE8-4512-B96F-C0743F00D699}" type="pres">
      <dgm:prSet presAssocID="{DC16FED7-31FE-4383-8848-331368EF960C}" presName="aSpace2" presStyleCnt="0"/>
      <dgm:spPr/>
    </dgm:pt>
    <dgm:pt modelId="{B9EF95D9-60D1-4737-A31B-997994277EEB}" type="pres">
      <dgm:prSet presAssocID="{1947786D-2CED-45EE-B12B-4F849E08A6D1}" presName="childNode" presStyleLbl="node1" presStyleIdx="4" presStyleCnt="8" custLinFactNeighborX="-1392">
        <dgm:presLayoutVars>
          <dgm:bulletEnabled val="1"/>
        </dgm:presLayoutVars>
      </dgm:prSet>
      <dgm:spPr/>
    </dgm:pt>
    <dgm:pt modelId="{87154593-CDF0-4DFC-948B-D9CDCEB5CC79}" type="pres">
      <dgm:prSet presAssocID="{5B828AD5-0640-4838-A93E-57FA4FCC8DED}" presName="aSpace" presStyleCnt="0"/>
      <dgm:spPr/>
    </dgm:pt>
    <dgm:pt modelId="{E6797C20-1C6E-465D-833F-3B93195D6A26}" type="pres">
      <dgm:prSet presAssocID="{695087FA-D019-4F48-A4B8-6CD182FCBD71}" presName="compNode" presStyleCnt="0"/>
      <dgm:spPr/>
    </dgm:pt>
    <dgm:pt modelId="{5B591CA1-038B-43B2-B9E6-A35A1E96A886}" type="pres">
      <dgm:prSet presAssocID="{695087FA-D019-4F48-A4B8-6CD182FCBD71}" presName="aNode" presStyleLbl="bgShp" presStyleIdx="1" presStyleCnt="2" custLinFactNeighborY="204"/>
      <dgm:spPr/>
    </dgm:pt>
    <dgm:pt modelId="{305A5F68-98D1-4AA9-BAB6-2E45BC73DB82}" type="pres">
      <dgm:prSet presAssocID="{695087FA-D019-4F48-A4B8-6CD182FCBD71}" presName="textNode" presStyleLbl="bgShp" presStyleIdx="1" presStyleCnt="2"/>
      <dgm:spPr/>
    </dgm:pt>
    <dgm:pt modelId="{E6EACC25-2AD5-4EAF-87F1-FED0707B6F48}" type="pres">
      <dgm:prSet presAssocID="{695087FA-D019-4F48-A4B8-6CD182FCBD71}" presName="compChildNode" presStyleCnt="0"/>
      <dgm:spPr/>
    </dgm:pt>
    <dgm:pt modelId="{3061573D-E1AD-4819-900E-5E246F4E3D44}" type="pres">
      <dgm:prSet presAssocID="{695087FA-D019-4F48-A4B8-6CD182FCBD71}" presName="theInnerList" presStyleCnt="0"/>
      <dgm:spPr/>
    </dgm:pt>
    <dgm:pt modelId="{8FF17E56-6002-4681-BC83-64C903E19313}" type="pres">
      <dgm:prSet presAssocID="{31AE7EF0-87D1-402F-8CFD-7512A2138458}" presName="childNode" presStyleLbl="node1" presStyleIdx="5" presStyleCnt="8">
        <dgm:presLayoutVars>
          <dgm:bulletEnabled val="1"/>
        </dgm:presLayoutVars>
      </dgm:prSet>
      <dgm:spPr/>
    </dgm:pt>
    <dgm:pt modelId="{1705102B-544A-4F7A-A617-A074ECE3CD13}" type="pres">
      <dgm:prSet presAssocID="{31AE7EF0-87D1-402F-8CFD-7512A2138458}" presName="aSpace2" presStyleCnt="0"/>
      <dgm:spPr/>
    </dgm:pt>
    <dgm:pt modelId="{8E202371-FC60-4F36-AEEB-8F991730FE87}" type="pres">
      <dgm:prSet presAssocID="{1FA5333E-C9A2-42FE-B2B0-5921D919F590}" presName="childNode" presStyleLbl="node1" presStyleIdx="6" presStyleCnt="8">
        <dgm:presLayoutVars>
          <dgm:bulletEnabled val="1"/>
        </dgm:presLayoutVars>
      </dgm:prSet>
      <dgm:spPr/>
    </dgm:pt>
    <dgm:pt modelId="{505E490D-CACA-4F21-9B3E-E1D7FAC222EA}" type="pres">
      <dgm:prSet presAssocID="{1FA5333E-C9A2-42FE-B2B0-5921D919F590}" presName="aSpace2" presStyleCnt="0"/>
      <dgm:spPr/>
    </dgm:pt>
    <dgm:pt modelId="{370FEE47-F64A-49F3-8286-BDCCEB994461}" type="pres">
      <dgm:prSet presAssocID="{6E4EDB9E-7691-47E9-8533-4625BD725C63}" presName="childNode" presStyleLbl="node1" presStyleIdx="7" presStyleCnt="8">
        <dgm:presLayoutVars>
          <dgm:bulletEnabled val="1"/>
        </dgm:presLayoutVars>
      </dgm:prSet>
      <dgm:spPr/>
    </dgm:pt>
  </dgm:ptLst>
  <dgm:cxnLst>
    <dgm:cxn modelId="{5A7D2A02-95FE-4529-B8C7-B339DF9A3460}" srcId="{45207251-64A9-4860-BA7C-0B5C178CA7CF}" destId="{695087FA-D019-4F48-A4B8-6CD182FCBD71}" srcOrd="1" destOrd="0" parTransId="{93B5DB06-1C77-47EC-A615-18DD0D19EFD6}" sibTransId="{A15F7639-B62D-40A2-8578-9CCA5D0A520E}"/>
    <dgm:cxn modelId="{4AC1C306-F714-406B-83A8-08044AB5D179}" type="presOf" srcId="{695087FA-D019-4F48-A4B8-6CD182FCBD71}" destId="{305A5F68-98D1-4AA9-BAB6-2E45BC73DB82}" srcOrd="1" destOrd="0" presId="urn:microsoft.com/office/officeart/2005/8/layout/lProcess2"/>
    <dgm:cxn modelId="{FAD72707-1C19-4E6F-801D-2FC83C22BC26}" srcId="{695087FA-D019-4F48-A4B8-6CD182FCBD71}" destId="{1FA5333E-C9A2-42FE-B2B0-5921D919F590}" srcOrd="1" destOrd="0" parTransId="{1B0ED2CA-53E2-44B6-B958-E095AFCB3C2F}" sibTransId="{0360344C-D1ED-45DB-95F2-0D9DC79F3F74}"/>
    <dgm:cxn modelId="{8FC2B228-ADA0-404D-8CFC-63CF6B01BBCD}" srcId="{5B828AD5-0640-4838-A93E-57FA4FCC8DED}" destId="{1947786D-2CED-45EE-B12B-4F849E08A6D1}" srcOrd="4" destOrd="0" parTransId="{80D7E5EE-2F4C-46AC-A028-B68DDA76954E}" sibTransId="{33AB1508-51CA-4169-B427-D81D591D2444}"/>
    <dgm:cxn modelId="{EA548232-2432-438F-96AF-70E6D47F9D57}" type="presOf" srcId="{1947786D-2CED-45EE-B12B-4F849E08A6D1}" destId="{B9EF95D9-60D1-4737-A31B-997994277EEB}" srcOrd="0" destOrd="0" presId="urn:microsoft.com/office/officeart/2005/8/layout/lProcess2"/>
    <dgm:cxn modelId="{512A853C-3F22-44FA-9EFD-747E7C76891C}" type="presOf" srcId="{31AE7EF0-87D1-402F-8CFD-7512A2138458}" destId="{8FF17E56-6002-4681-BC83-64C903E19313}" srcOrd="0" destOrd="0" presId="urn:microsoft.com/office/officeart/2005/8/layout/lProcess2"/>
    <dgm:cxn modelId="{2310103D-6252-469E-AF40-50616F7DCC01}" srcId="{695087FA-D019-4F48-A4B8-6CD182FCBD71}" destId="{31AE7EF0-87D1-402F-8CFD-7512A2138458}" srcOrd="0" destOrd="0" parTransId="{4C5A0C2F-4A46-4E99-9997-65913C4AC283}" sibTransId="{D0CCFD60-51E6-43C1-AB1E-3A2296F00D28}"/>
    <dgm:cxn modelId="{6D30A85D-CA1B-472A-A5C5-40392BA0A42A}" type="presOf" srcId="{45207251-64A9-4860-BA7C-0B5C178CA7CF}" destId="{A69D60B3-4900-4B79-AED0-5529CAEE879D}" srcOrd="0" destOrd="0" presId="urn:microsoft.com/office/officeart/2005/8/layout/lProcess2"/>
    <dgm:cxn modelId="{DCC5C363-D525-4CEC-8163-EE171A19292E}" srcId="{5B828AD5-0640-4838-A93E-57FA4FCC8DED}" destId="{E9F32694-6438-4AF1-9BCD-7B185E110BA0}" srcOrd="0" destOrd="0" parTransId="{5D27BCB1-C777-4F26-B278-8C18363B0FAA}" sibTransId="{23A4E4AC-880A-47AC-88E8-865DEA697797}"/>
    <dgm:cxn modelId="{0218E16E-1C7F-40EE-B3FE-F6114B7C3292}" srcId="{5B828AD5-0640-4838-A93E-57FA4FCC8DED}" destId="{AD8B4687-245C-4048-9B41-0C564A79FB09}" srcOrd="2" destOrd="0" parTransId="{FBFCB708-0AE5-4004-8539-C9F6574B3432}" sibTransId="{1C51C12B-748D-4F32-A69D-C44EEC07CE92}"/>
    <dgm:cxn modelId="{14F9674F-B16F-4ED6-B3A7-F5C5F0CA4188}" type="presOf" srcId="{5B828AD5-0640-4838-A93E-57FA4FCC8DED}" destId="{472167FC-9B6A-40E4-B211-07589B37C8E4}" srcOrd="0" destOrd="0" presId="urn:microsoft.com/office/officeart/2005/8/layout/lProcess2"/>
    <dgm:cxn modelId="{36B5C157-6CC3-4A36-9D71-D4A36F0FC281}" type="presOf" srcId="{1FA5333E-C9A2-42FE-B2B0-5921D919F590}" destId="{8E202371-FC60-4F36-AEEB-8F991730FE87}" srcOrd="0" destOrd="0" presId="urn:microsoft.com/office/officeart/2005/8/layout/lProcess2"/>
    <dgm:cxn modelId="{4FD81D80-51BD-4618-8DD9-5DCABC33C090}" type="presOf" srcId="{AD8B4687-245C-4048-9B41-0C564A79FB09}" destId="{59EC6741-23F1-4FDE-937D-C42D9997C5F5}" srcOrd="0" destOrd="0" presId="urn:microsoft.com/office/officeart/2005/8/layout/lProcess2"/>
    <dgm:cxn modelId="{69E9DB80-B353-44C0-8882-13A7363AC919}" type="presOf" srcId="{5B828AD5-0640-4838-A93E-57FA4FCC8DED}" destId="{CC1052FA-3776-44A0-AC67-BB01487930CD}" srcOrd="1" destOrd="0" presId="urn:microsoft.com/office/officeart/2005/8/layout/lProcess2"/>
    <dgm:cxn modelId="{5DE7E380-863E-4DF8-BCB4-2FA34A8C69DB}" type="presOf" srcId="{DC16FED7-31FE-4383-8848-331368EF960C}" destId="{5B59F1EE-6134-4CE7-89F8-F84B42F82182}" srcOrd="0" destOrd="0" presId="urn:microsoft.com/office/officeart/2005/8/layout/lProcess2"/>
    <dgm:cxn modelId="{8AC6DB8F-2847-4A84-98D8-D37DCF4D862A}" type="presOf" srcId="{6B9DDBCF-A07B-4134-B9D4-F05126C542D5}" destId="{538BC726-2711-4C3B-AA5C-6122DF381F03}" srcOrd="0" destOrd="0" presId="urn:microsoft.com/office/officeart/2005/8/layout/lProcess2"/>
    <dgm:cxn modelId="{C2DA0F91-B1B7-4B52-97C4-A6ED9E11D6B0}" type="presOf" srcId="{E9F32694-6438-4AF1-9BCD-7B185E110BA0}" destId="{0E0F4A10-5FA6-4863-8DEE-6987D9FCC8BB}" srcOrd="0" destOrd="0" presId="urn:microsoft.com/office/officeart/2005/8/layout/lProcess2"/>
    <dgm:cxn modelId="{4796F8A3-B51B-480D-AF4A-2EA6218ECD9C}" srcId="{695087FA-D019-4F48-A4B8-6CD182FCBD71}" destId="{6E4EDB9E-7691-47E9-8533-4625BD725C63}" srcOrd="2" destOrd="0" parTransId="{76C872C8-2EE2-4C56-A44C-8D9FDB014E5C}" sibTransId="{0F0C7840-85AF-48BF-AB3E-A9B59263991A}"/>
    <dgm:cxn modelId="{EE9516A9-7DE7-49D7-A6A4-DF98F6A8E202}" type="presOf" srcId="{695087FA-D019-4F48-A4B8-6CD182FCBD71}" destId="{5B591CA1-038B-43B2-B9E6-A35A1E96A886}" srcOrd="0" destOrd="0" presId="urn:microsoft.com/office/officeart/2005/8/layout/lProcess2"/>
    <dgm:cxn modelId="{6BAB11B8-8CF8-40B1-9A46-7144DB515A83}" srcId="{45207251-64A9-4860-BA7C-0B5C178CA7CF}" destId="{5B828AD5-0640-4838-A93E-57FA4FCC8DED}" srcOrd="0" destOrd="0" parTransId="{210019D7-EC27-42A6-A1D7-0BB29993B31D}" sibTransId="{0080A308-4B32-4E87-A880-83A753982166}"/>
    <dgm:cxn modelId="{652670EE-BDB8-45D6-872B-7BA89F7CD4C6}" srcId="{5B828AD5-0640-4838-A93E-57FA4FCC8DED}" destId="{DC16FED7-31FE-4383-8848-331368EF960C}" srcOrd="3" destOrd="0" parTransId="{E3000E2D-BB57-4B2F-8E7C-A39FA0D183D7}" sibTransId="{F08ABA02-9E5C-41B0-A5FF-6E1409AF94E1}"/>
    <dgm:cxn modelId="{2F74BCFB-65E9-4327-B665-A5784A189E38}" type="presOf" srcId="{6E4EDB9E-7691-47E9-8533-4625BD725C63}" destId="{370FEE47-F64A-49F3-8286-BDCCEB994461}" srcOrd="0" destOrd="0" presId="urn:microsoft.com/office/officeart/2005/8/layout/lProcess2"/>
    <dgm:cxn modelId="{6DFFBCFD-F80A-42D4-A150-073225491281}" srcId="{5B828AD5-0640-4838-A93E-57FA4FCC8DED}" destId="{6B9DDBCF-A07B-4134-B9D4-F05126C542D5}" srcOrd="1" destOrd="0" parTransId="{30711414-DBCA-481B-BFE3-7CF5BB4B7B14}" sibTransId="{DB27651F-8E2C-4F44-B36F-61CA726D7659}"/>
    <dgm:cxn modelId="{3F4D22F4-BB44-4F35-A62C-6A63BAB63F19}" type="presParOf" srcId="{A69D60B3-4900-4B79-AED0-5529CAEE879D}" destId="{5FF3F0E2-636A-4852-8076-277ADA39F7FC}" srcOrd="0" destOrd="0" presId="urn:microsoft.com/office/officeart/2005/8/layout/lProcess2"/>
    <dgm:cxn modelId="{9D119091-7BC4-4623-A632-3DDE2FA984A3}" type="presParOf" srcId="{5FF3F0E2-636A-4852-8076-277ADA39F7FC}" destId="{472167FC-9B6A-40E4-B211-07589B37C8E4}" srcOrd="0" destOrd="0" presId="urn:microsoft.com/office/officeart/2005/8/layout/lProcess2"/>
    <dgm:cxn modelId="{90A2D3B3-F9A3-49C2-92E5-AB2DB1DC029F}" type="presParOf" srcId="{5FF3F0E2-636A-4852-8076-277ADA39F7FC}" destId="{CC1052FA-3776-44A0-AC67-BB01487930CD}" srcOrd="1" destOrd="0" presId="urn:microsoft.com/office/officeart/2005/8/layout/lProcess2"/>
    <dgm:cxn modelId="{A9185D86-8008-4B4D-9121-33EAE5B3011F}" type="presParOf" srcId="{5FF3F0E2-636A-4852-8076-277ADA39F7FC}" destId="{E171450B-8CC6-429F-BCC5-988E52AF163C}" srcOrd="2" destOrd="0" presId="urn:microsoft.com/office/officeart/2005/8/layout/lProcess2"/>
    <dgm:cxn modelId="{7437BE8F-05CC-481B-8951-EBB6B1F43D4E}" type="presParOf" srcId="{E171450B-8CC6-429F-BCC5-988E52AF163C}" destId="{D90026D2-6ACC-4E0D-B93B-6F87D06D3BA1}" srcOrd="0" destOrd="0" presId="urn:microsoft.com/office/officeart/2005/8/layout/lProcess2"/>
    <dgm:cxn modelId="{E5C7C6BD-F939-4135-9761-EEDE2A494DD8}" type="presParOf" srcId="{D90026D2-6ACC-4E0D-B93B-6F87D06D3BA1}" destId="{0E0F4A10-5FA6-4863-8DEE-6987D9FCC8BB}" srcOrd="0" destOrd="0" presId="urn:microsoft.com/office/officeart/2005/8/layout/lProcess2"/>
    <dgm:cxn modelId="{F11120EA-C0E7-4C85-A805-EDCC0509AA47}" type="presParOf" srcId="{D90026D2-6ACC-4E0D-B93B-6F87D06D3BA1}" destId="{A1642123-55BB-4ED3-AB95-8B14F8EFE5CE}" srcOrd="1" destOrd="0" presId="urn:microsoft.com/office/officeart/2005/8/layout/lProcess2"/>
    <dgm:cxn modelId="{7D757BAC-DF24-4519-9F86-4DFCE0A7AFAB}" type="presParOf" srcId="{D90026D2-6ACC-4E0D-B93B-6F87D06D3BA1}" destId="{538BC726-2711-4C3B-AA5C-6122DF381F03}" srcOrd="2" destOrd="0" presId="urn:microsoft.com/office/officeart/2005/8/layout/lProcess2"/>
    <dgm:cxn modelId="{B9586752-00BE-4C64-9877-9BC7F0F8FD8C}" type="presParOf" srcId="{D90026D2-6ACC-4E0D-B93B-6F87D06D3BA1}" destId="{7860B774-3959-4AB5-B919-DF8233CBDE55}" srcOrd="3" destOrd="0" presId="urn:microsoft.com/office/officeart/2005/8/layout/lProcess2"/>
    <dgm:cxn modelId="{9169FF8F-8E3E-4476-979F-7F978661B847}" type="presParOf" srcId="{D90026D2-6ACC-4E0D-B93B-6F87D06D3BA1}" destId="{59EC6741-23F1-4FDE-937D-C42D9997C5F5}" srcOrd="4" destOrd="0" presId="urn:microsoft.com/office/officeart/2005/8/layout/lProcess2"/>
    <dgm:cxn modelId="{4060D40B-50E8-4533-93EF-E3A3CD1F85CB}" type="presParOf" srcId="{D90026D2-6ACC-4E0D-B93B-6F87D06D3BA1}" destId="{46B01DD3-5FB5-414B-BF89-DA7E20AC30CC}" srcOrd="5" destOrd="0" presId="urn:microsoft.com/office/officeart/2005/8/layout/lProcess2"/>
    <dgm:cxn modelId="{4ED8A3BD-3C2B-4191-8C24-FA3D566EAAB4}" type="presParOf" srcId="{D90026D2-6ACC-4E0D-B93B-6F87D06D3BA1}" destId="{5B59F1EE-6134-4CE7-89F8-F84B42F82182}" srcOrd="6" destOrd="0" presId="urn:microsoft.com/office/officeart/2005/8/layout/lProcess2"/>
    <dgm:cxn modelId="{606A7F8F-C24F-4F70-A642-DEE346908E64}" type="presParOf" srcId="{D90026D2-6ACC-4E0D-B93B-6F87D06D3BA1}" destId="{B4ECC05A-8DE8-4512-B96F-C0743F00D699}" srcOrd="7" destOrd="0" presId="urn:microsoft.com/office/officeart/2005/8/layout/lProcess2"/>
    <dgm:cxn modelId="{5943DB4E-A317-44E5-9A73-AF26489CD53F}" type="presParOf" srcId="{D90026D2-6ACC-4E0D-B93B-6F87D06D3BA1}" destId="{B9EF95D9-60D1-4737-A31B-997994277EEB}" srcOrd="8" destOrd="0" presId="urn:microsoft.com/office/officeart/2005/8/layout/lProcess2"/>
    <dgm:cxn modelId="{C10A829B-E451-49B5-8552-323EF21B6692}" type="presParOf" srcId="{A69D60B3-4900-4B79-AED0-5529CAEE879D}" destId="{87154593-CDF0-4DFC-948B-D9CDCEB5CC79}" srcOrd="1" destOrd="0" presId="urn:microsoft.com/office/officeart/2005/8/layout/lProcess2"/>
    <dgm:cxn modelId="{6B253F76-5BD5-4BD1-967E-AD47DA562AEB}" type="presParOf" srcId="{A69D60B3-4900-4B79-AED0-5529CAEE879D}" destId="{E6797C20-1C6E-465D-833F-3B93195D6A26}" srcOrd="2" destOrd="0" presId="urn:microsoft.com/office/officeart/2005/8/layout/lProcess2"/>
    <dgm:cxn modelId="{EC7442EE-31DD-41E9-B1B0-57E62AA355AF}" type="presParOf" srcId="{E6797C20-1C6E-465D-833F-3B93195D6A26}" destId="{5B591CA1-038B-43B2-B9E6-A35A1E96A886}" srcOrd="0" destOrd="0" presId="urn:microsoft.com/office/officeart/2005/8/layout/lProcess2"/>
    <dgm:cxn modelId="{1C65DDD4-3734-46C9-BF0E-BDA355128CE0}" type="presParOf" srcId="{E6797C20-1C6E-465D-833F-3B93195D6A26}" destId="{305A5F68-98D1-4AA9-BAB6-2E45BC73DB82}" srcOrd="1" destOrd="0" presId="urn:microsoft.com/office/officeart/2005/8/layout/lProcess2"/>
    <dgm:cxn modelId="{AF97A85A-7F86-47B2-B07C-8AAA93267870}" type="presParOf" srcId="{E6797C20-1C6E-465D-833F-3B93195D6A26}" destId="{E6EACC25-2AD5-4EAF-87F1-FED0707B6F48}" srcOrd="2" destOrd="0" presId="urn:microsoft.com/office/officeart/2005/8/layout/lProcess2"/>
    <dgm:cxn modelId="{7FD95639-D3E7-4199-98D0-0DC53804E178}" type="presParOf" srcId="{E6EACC25-2AD5-4EAF-87F1-FED0707B6F48}" destId="{3061573D-E1AD-4819-900E-5E246F4E3D44}" srcOrd="0" destOrd="0" presId="urn:microsoft.com/office/officeart/2005/8/layout/lProcess2"/>
    <dgm:cxn modelId="{49666DAC-F905-47DF-8B75-A13099BB836C}" type="presParOf" srcId="{3061573D-E1AD-4819-900E-5E246F4E3D44}" destId="{8FF17E56-6002-4681-BC83-64C903E19313}" srcOrd="0" destOrd="0" presId="urn:microsoft.com/office/officeart/2005/8/layout/lProcess2"/>
    <dgm:cxn modelId="{F6A84288-CAF4-438B-A2A6-49DC55036F84}" type="presParOf" srcId="{3061573D-E1AD-4819-900E-5E246F4E3D44}" destId="{1705102B-544A-4F7A-A617-A074ECE3CD13}" srcOrd="1" destOrd="0" presId="urn:microsoft.com/office/officeart/2005/8/layout/lProcess2"/>
    <dgm:cxn modelId="{F25BB8B5-D8AD-42AF-8C05-534D8A451E13}" type="presParOf" srcId="{3061573D-E1AD-4819-900E-5E246F4E3D44}" destId="{8E202371-FC60-4F36-AEEB-8F991730FE87}" srcOrd="2" destOrd="0" presId="urn:microsoft.com/office/officeart/2005/8/layout/lProcess2"/>
    <dgm:cxn modelId="{E946CAF6-4790-4979-93D9-C6177902DAD6}" type="presParOf" srcId="{3061573D-E1AD-4819-900E-5E246F4E3D44}" destId="{505E490D-CACA-4F21-9B3E-E1D7FAC222EA}" srcOrd="3" destOrd="0" presId="urn:microsoft.com/office/officeart/2005/8/layout/lProcess2"/>
    <dgm:cxn modelId="{80A4A2BE-DE7C-4D53-8364-17170A16AD3A}" type="presParOf" srcId="{3061573D-E1AD-4819-900E-5E246F4E3D44}" destId="{370FEE47-F64A-49F3-8286-BDCCEB994461}"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167FC-9B6A-40E4-B211-07589B37C8E4}">
      <dsp:nvSpPr>
        <dsp:cNvPr id="0" name=""/>
        <dsp:cNvSpPr/>
      </dsp:nvSpPr>
      <dsp:spPr>
        <a:xfrm>
          <a:off x="5173" y="0"/>
          <a:ext cx="4976534" cy="4666003"/>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Pros</a:t>
          </a:r>
        </a:p>
      </dsp:txBody>
      <dsp:txXfrm>
        <a:off x="5173" y="0"/>
        <a:ext cx="4976534" cy="1399800"/>
      </dsp:txXfrm>
    </dsp:sp>
    <dsp:sp modelId="{0E0F4A10-5FA6-4863-8DEE-6987D9FCC8BB}">
      <dsp:nvSpPr>
        <dsp:cNvPr id="0" name=""/>
        <dsp:cNvSpPr/>
      </dsp:nvSpPr>
      <dsp:spPr>
        <a:xfrm>
          <a:off x="502826" y="1400683"/>
          <a:ext cx="3981227" cy="53979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a:latin typeface="Franklin Gothic Book"/>
              <a:ea typeface="+mn-ea"/>
              <a:cs typeface="+mn-cs"/>
            </a:rPr>
            <a:t>Allows you to create a budget based on history/data pulled from ctcLink	</a:t>
          </a:r>
          <a:endParaRPr lang="en-US" sz="1400" kern="1200" dirty="0">
            <a:latin typeface="Franklin Gothic Book"/>
            <a:ea typeface="+mn-ea"/>
            <a:cs typeface="+mn-cs"/>
          </a:endParaRPr>
        </a:p>
      </dsp:txBody>
      <dsp:txXfrm>
        <a:off x="518636" y="1416493"/>
        <a:ext cx="3949607" cy="508171"/>
      </dsp:txXfrm>
    </dsp:sp>
    <dsp:sp modelId="{538BC726-2711-4C3B-AA5C-6122DF381F03}">
      <dsp:nvSpPr>
        <dsp:cNvPr id="0" name=""/>
        <dsp:cNvSpPr/>
      </dsp:nvSpPr>
      <dsp:spPr>
        <a:xfrm>
          <a:off x="502826" y="2023519"/>
          <a:ext cx="3981227" cy="53979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Franklin Gothic Book"/>
              <a:ea typeface="+mn-ea"/>
              <a:cs typeface="+mn-cs"/>
            </a:rPr>
            <a:t>Allows you to retain history if a resource leaves before, during or after the budget building process</a:t>
          </a:r>
        </a:p>
      </dsp:txBody>
      <dsp:txXfrm>
        <a:off x="518636" y="2039329"/>
        <a:ext cx="3949607" cy="508171"/>
      </dsp:txXfrm>
    </dsp:sp>
    <dsp:sp modelId="{59EC6741-23F1-4FDE-937D-C42D9997C5F5}">
      <dsp:nvSpPr>
        <dsp:cNvPr id="0" name=""/>
        <dsp:cNvSpPr/>
      </dsp:nvSpPr>
      <dsp:spPr>
        <a:xfrm>
          <a:off x="502826" y="2646356"/>
          <a:ext cx="3981227" cy="53979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latin typeface="Franklin Gothic Book"/>
              <a:ea typeface="+mn-ea"/>
              <a:cs typeface="+mn-cs"/>
            </a:rPr>
            <a:t>Union Step increases are visible when developing a budget, eliminates the need to manually enter/determine eligibility</a:t>
          </a:r>
        </a:p>
      </dsp:txBody>
      <dsp:txXfrm>
        <a:off x="518636" y="2662166"/>
        <a:ext cx="3949607" cy="508171"/>
      </dsp:txXfrm>
    </dsp:sp>
    <dsp:sp modelId="{5B59F1EE-6134-4CE7-89F8-F84B42F82182}">
      <dsp:nvSpPr>
        <dsp:cNvPr id="0" name=""/>
        <dsp:cNvSpPr/>
      </dsp:nvSpPr>
      <dsp:spPr>
        <a:xfrm>
          <a:off x="502826" y="3269192"/>
          <a:ext cx="3981227" cy="53979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Allows Finance to create budgets based on data in both the FIN and HCM pillars of ctcLink 	</a:t>
          </a:r>
        </a:p>
      </dsp:txBody>
      <dsp:txXfrm>
        <a:off x="518636" y="3285002"/>
        <a:ext cx="3949607" cy="508171"/>
      </dsp:txXfrm>
    </dsp:sp>
    <dsp:sp modelId="{B9EF95D9-60D1-4737-A31B-997994277EEB}">
      <dsp:nvSpPr>
        <dsp:cNvPr id="0" name=""/>
        <dsp:cNvSpPr/>
      </dsp:nvSpPr>
      <dsp:spPr>
        <a:xfrm>
          <a:off x="447408" y="3892028"/>
          <a:ext cx="3981227" cy="53979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No need to enter Budget Journals at the beginning of the fiscal year, PBCS can uploads directly to KK </a:t>
          </a:r>
        </a:p>
      </dsp:txBody>
      <dsp:txXfrm>
        <a:off x="463218" y="3907838"/>
        <a:ext cx="3949607" cy="508171"/>
      </dsp:txXfrm>
    </dsp:sp>
    <dsp:sp modelId="{5B591CA1-038B-43B2-B9E6-A35A1E96A886}">
      <dsp:nvSpPr>
        <dsp:cNvPr id="0" name=""/>
        <dsp:cNvSpPr/>
      </dsp:nvSpPr>
      <dsp:spPr>
        <a:xfrm>
          <a:off x="5354948" y="0"/>
          <a:ext cx="4976534" cy="4666003"/>
        </a:xfrm>
        <a:prstGeom prst="roundRect">
          <a:avLst>
            <a:gd name="adj" fmla="val 10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US" sz="6500" kern="1200" dirty="0"/>
            <a:t>Cons</a:t>
          </a:r>
        </a:p>
      </dsp:txBody>
      <dsp:txXfrm>
        <a:off x="5354948" y="0"/>
        <a:ext cx="4976534" cy="1399800"/>
      </dsp:txXfrm>
    </dsp:sp>
    <dsp:sp modelId="{8FF17E56-6002-4681-BC83-64C903E19313}">
      <dsp:nvSpPr>
        <dsp:cNvPr id="0" name=""/>
        <dsp:cNvSpPr/>
      </dsp:nvSpPr>
      <dsp:spPr>
        <a:xfrm>
          <a:off x="5852601" y="1400199"/>
          <a:ext cx="3981227" cy="91668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Part-time Positions (Moonlight/Contract/hourly) are not able to be budgeted to the person, they are budgeted in Expenses</a:t>
          </a:r>
        </a:p>
      </dsp:txBody>
      <dsp:txXfrm>
        <a:off x="5879450" y="1427048"/>
        <a:ext cx="3927529" cy="862984"/>
      </dsp:txXfrm>
    </dsp:sp>
    <dsp:sp modelId="{8E202371-FC60-4F36-AEEB-8F991730FE87}">
      <dsp:nvSpPr>
        <dsp:cNvPr id="0" name=""/>
        <dsp:cNvSpPr/>
      </dsp:nvSpPr>
      <dsp:spPr>
        <a:xfrm>
          <a:off x="5852601" y="2457910"/>
          <a:ext cx="3981227" cy="91668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Incorrect data in ctcLink in both the FIN and HCM pillar will cause incorrect data in PBCS </a:t>
          </a:r>
        </a:p>
      </dsp:txBody>
      <dsp:txXfrm>
        <a:off x="5879450" y="2484759"/>
        <a:ext cx="3927529" cy="862984"/>
      </dsp:txXfrm>
    </dsp:sp>
    <dsp:sp modelId="{370FEE47-F64A-49F3-8286-BDCCEB994461}">
      <dsp:nvSpPr>
        <dsp:cNvPr id="0" name=""/>
        <dsp:cNvSpPr/>
      </dsp:nvSpPr>
      <dsp:spPr>
        <a:xfrm>
          <a:off x="5852601" y="3515621"/>
          <a:ext cx="3981227" cy="91668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US" sz="1400" kern="1200" dirty="0"/>
            <a:t>The PBCS tool can be complex for some budget managers; however, a template has been developed </a:t>
          </a:r>
        </a:p>
      </dsp:txBody>
      <dsp:txXfrm>
        <a:off x="5879450" y="3542470"/>
        <a:ext cx="3927529" cy="86298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F131F8-226A-44CA-9287-BE9486FBF43B}" type="datetimeFigureOut">
              <a:rPr lang="en-US" smtClean="0"/>
              <a:t>1/13/2025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08B161-6399-438A-A908-F02D3E2A6E9F}" type="slidenum">
              <a:rPr lang="en-US" smtClean="0"/>
              <a:t>‹#›</a:t>
            </a:fld>
            <a:endParaRPr lang="en-US"/>
          </a:p>
        </p:txBody>
      </p:sp>
    </p:spTree>
    <p:extLst>
      <p:ext uri="{BB962C8B-B14F-4D97-AF65-F5344CB8AC3E}">
        <p14:creationId xmlns:p14="http://schemas.microsoft.com/office/powerpoint/2010/main" val="322403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45DEE9-7BA1-47D3-B69A-3D9B27D0703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29066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5419725" y="0"/>
            <a:ext cx="6776662"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372276828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210424" y="1"/>
            <a:ext cx="4981575"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1/13/2025</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1" y="528408"/>
            <a:ext cx="2019438" cy="468186"/>
          </a:xfrm>
          <a:prstGeom prst="rect">
            <a:avLst/>
          </a:prstGeom>
        </p:spPr>
      </p:pic>
    </p:spTree>
    <p:extLst>
      <p:ext uri="{BB962C8B-B14F-4D97-AF65-F5344CB8AC3E}">
        <p14:creationId xmlns:p14="http://schemas.microsoft.com/office/powerpoint/2010/main" val="60279152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1/13/2025</a:t>
            </a:fld>
            <a:endParaRPr lang="en-US"/>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19221074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with Title">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2" name="Title 1">
            <a:extLst>
              <a:ext uri="{FF2B5EF4-FFF2-40B4-BE49-F238E27FC236}">
                <a16:creationId xmlns:a16="http://schemas.microsoft.com/office/drawing/2014/main" id="{0E0C906B-7F71-C546-1F6A-B1D088BF1BCA}"/>
              </a:ext>
            </a:extLst>
          </p:cNvPr>
          <p:cNvSpPr>
            <a:spLocks noGrp="1"/>
          </p:cNvSpPr>
          <p:nvPr>
            <p:ph type="title"/>
          </p:nvPr>
        </p:nvSpPr>
        <p:spPr>
          <a:xfrm>
            <a:off x="761998" y="21973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Tree>
    <p:extLst>
      <p:ext uri="{BB962C8B-B14F-4D97-AF65-F5344CB8AC3E}">
        <p14:creationId xmlns:p14="http://schemas.microsoft.com/office/powerpoint/2010/main" val="319893340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2400" b="1" i="0">
                <a:latin typeface="Arial"/>
                <a:cs typeface="Arial"/>
              </a:defRPr>
            </a:lvl1pPr>
          </a:lstStyle>
          <a:p>
            <a:r>
              <a:rPr lang="en-US"/>
              <a:t>Click to edit Master title style</a:t>
            </a:r>
            <a:endParaRPr lang="en-US" dirty="0"/>
          </a:p>
        </p:txBody>
      </p:sp>
      <p:sp>
        <p:nvSpPr>
          <p:cNvPr id="8" name="Content Placeholder 2"/>
          <p:cNvSpPr>
            <a:spLocks noGrp="1"/>
          </p:cNvSpPr>
          <p:nvPr>
            <p:ph idx="1"/>
          </p:nvPr>
        </p:nvSpPr>
        <p:spPr>
          <a:xfrm>
            <a:off x="609600" y="993236"/>
            <a:ext cx="10972800" cy="5132928"/>
          </a:xfrm>
        </p:spPr>
        <p:txBody>
          <a:bodyPr>
            <a:normAutofit/>
          </a:bodyPr>
          <a:lstStyle>
            <a:lvl1pPr>
              <a:defRPr sz="1800">
                <a:latin typeface="Arial"/>
                <a:cs typeface="Arial"/>
              </a:defRPr>
            </a:lvl1pPr>
          </a:lstStyle>
          <a:p>
            <a:r>
              <a:rPr lang="en-US" dirty="0"/>
              <a:t>Page text here. 18 pt Arial Regular recommended</a:t>
            </a:r>
          </a:p>
        </p:txBody>
      </p:sp>
    </p:spTree>
    <p:extLst>
      <p:ext uri="{BB962C8B-B14F-4D97-AF65-F5344CB8AC3E}">
        <p14:creationId xmlns:p14="http://schemas.microsoft.com/office/powerpoint/2010/main" val="346431916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3090419" y="0"/>
            <a:ext cx="9105969" cy="3749964"/>
          </a:xfrm>
          <a:prstGeom prst="rect">
            <a:avLst/>
          </a:prstGeom>
        </p:spPr>
      </p:pic>
      <p:sp>
        <p:nvSpPr>
          <p:cNvPr id="13" name="Title 1"/>
          <p:cNvSpPr>
            <a:spLocks noGrp="1"/>
          </p:cNvSpPr>
          <p:nvPr>
            <p:ph type="title" hasCustomPrompt="1"/>
          </p:nvPr>
        </p:nvSpPr>
        <p:spPr>
          <a:xfrm>
            <a:off x="493187" y="3863690"/>
            <a:ext cx="11115967" cy="999259"/>
          </a:xfrm>
          <a:prstGeom prst="rect">
            <a:avLst/>
          </a:prstGeom>
        </p:spPr>
        <p:txBody>
          <a:bodyPr/>
          <a:lstStyle>
            <a:lvl1pPr>
              <a:defRPr sz="36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2625" b="0" i="0" baseline="0">
                <a:solidFill>
                  <a:srgbClr val="003764"/>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Subheading</a:t>
            </a:r>
          </a:p>
        </p:txBody>
      </p:sp>
      <p:sp>
        <p:nvSpPr>
          <p:cNvPr id="19" name="Text Placeholder 18"/>
          <p:cNvSpPr>
            <a:spLocks noGrp="1"/>
          </p:cNvSpPr>
          <p:nvPr>
            <p:ph type="body" sz="quarter" idx="10" hasCustomPrompt="1"/>
          </p:nvPr>
        </p:nvSpPr>
        <p:spPr>
          <a:xfrm>
            <a:off x="493184" y="5769407"/>
            <a:ext cx="6153149" cy="758825"/>
          </a:xfrm>
          <a:prstGeom prst="rect">
            <a:avLst/>
          </a:prstGeom>
        </p:spPr>
        <p:txBody>
          <a:bodyPr/>
          <a:lstStyle>
            <a:lvl1pPr marL="0" indent="0">
              <a:buNone/>
              <a:defRPr sz="15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22349109"/>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4" name="Title 1"/>
          <p:cNvSpPr>
            <a:spLocks noGrp="1"/>
          </p:cNvSpPr>
          <p:nvPr>
            <p:ph type="title"/>
          </p:nvPr>
        </p:nvSpPr>
        <p:spPr>
          <a:xfrm>
            <a:off x="715816" y="1549936"/>
            <a:ext cx="11115967" cy="79707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6"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F79CB6C7-AD96-437F-A75B-A1987D8D9ACA}" type="datetime1">
              <a:rPr lang="en-US" smtClean="0"/>
              <a:t>1/13/2025</a:t>
            </a:fld>
            <a:endParaRPr lang="en-US" dirty="0"/>
          </a:p>
        </p:txBody>
      </p:sp>
      <p:sp>
        <p:nvSpPr>
          <p:cNvPr id="16"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7" name="Slide Number Placeholder 5"/>
          <p:cNvSpPr>
            <a:spLocks noGrp="1"/>
          </p:cNvSpPr>
          <p:nvPr>
            <p:ph type="sldNum" sz="quarter" idx="12"/>
          </p:nvPr>
        </p:nvSpPr>
        <p:spPr>
          <a:xfrm>
            <a:off x="11208328" y="6483931"/>
            <a:ext cx="623453" cy="237549"/>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130937462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4" name="Title 1"/>
          <p:cNvSpPr>
            <a:spLocks noGrp="1"/>
          </p:cNvSpPr>
          <p:nvPr>
            <p:ph type="title"/>
          </p:nvPr>
        </p:nvSpPr>
        <p:spPr>
          <a:xfrm>
            <a:off x="776625" y="1709749"/>
            <a:ext cx="11027451" cy="2852737"/>
          </a:xfrm>
          <a:prstGeom prst="rect">
            <a:avLst/>
          </a:prstGeom>
        </p:spPr>
        <p:txBody>
          <a:bodyPr anchor="b"/>
          <a:lstStyle>
            <a:lvl1pPr>
              <a:defRPr sz="36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5" y="4589474"/>
            <a:ext cx="11027451"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0E68BEF8-F67A-4B64-B2F2-CC4AA048128C}" type="datetime1">
              <a:rPr lang="en-US" smtClean="0"/>
              <a:t>1/13/2025</a:t>
            </a:fld>
            <a:endParaRPr lang="en-US" dirty="0"/>
          </a:p>
        </p:txBody>
      </p:sp>
      <p:sp>
        <p:nvSpPr>
          <p:cNvPr id="16"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7"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138733293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5"/>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9"/>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1001848F-E7F6-4E55-B1DE-CC691BBD4F09}" type="datetime1">
              <a:rPr lang="en-US" smtClean="0"/>
              <a:t>1/13/2025</a:t>
            </a:fld>
            <a:endParaRPr lang="en-US" dirty="0"/>
          </a:p>
        </p:txBody>
      </p:sp>
      <p:sp>
        <p:nvSpPr>
          <p:cNvPr id="18"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4201473620"/>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4068"/>
            <a:ext cx="5423608" cy="1481791"/>
          </a:xfrm>
          <a:prstGeom prst="rect">
            <a:avLst/>
          </a:prstGeom>
        </p:spPr>
      </p:pic>
      <p:sp>
        <p:nvSpPr>
          <p:cNvPr id="16" name="Title 1"/>
          <p:cNvSpPr>
            <a:spLocks noGrp="1"/>
          </p:cNvSpPr>
          <p:nvPr>
            <p:ph type="title"/>
          </p:nvPr>
        </p:nvSpPr>
        <p:spPr>
          <a:xfrm>
            <a:off x="676369" y="1485854"/>
            <a:ext cx="11113851" cy="736311"/>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9"/>
            <a:ext cx="5336504" cy="524893"/>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18" name="Content Placeholder 3"/>
          <p:cNvSpPr>
            <a:spLocks noGrp="1"/>
          </p:cNvSpPr>
          <p:nvPr>
            <p:ph sz="half" idx="2"/>
          </p:nvPr>
        </p:nvSpPr>
        <p:spPr>
          <a:xfrm>
            <a:off x="676371" y="3003845"/>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20" name="Content Placeholder 5"/>
          <p:cNvSpPr>
            <a:spLocks noGrp="1"/>
          </p:cNvSpPr>
          <p:nvPr>
            <p:ph sz="quarter" idx="4"/>
          </p:nvPr>
        </p:nvSpPr>
        <p:spPr>
          <a:xfrm>
            <a:off x="6386943" y="3003845"/>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21"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5E48A247-4D0D-4017-954A-CBEE1B524F16}" type="datetime1">
              <a:rPr lang="en-US" smtClean="0"/>
              <a:t>1/13/2025</a:t>
            </a:fld>
            <a:endParaRPr lang="en-US" dirty="0"/>
          </a:p>
        </p:txBody>
      </p:sp>
      <p:sp>
        <p:nvSpPr>
          <p:cNvPr id="22"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23"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723208335"/>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3F43D62C-E4AB-4F6C-BB6E-7C3A3BBC5E2B}" type="datetime1">
              <a:rPr lang="en-US" smtClean="0"/>
              <a:t>1/13/2025</a:t>
            </a:fld>
            <a:endParaRPr lang="en-US" dirty="0"/>
          </a:p>
        </p:txBody>
      </p:sp>
      <p:sp>
        <p:nvSpPr>
          <p:cNvPr id="14"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5"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100573469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46578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48550" y="1"/>
            <a:ext cx="4743450"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1/13/2025</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09163" cy="424977"/>
          </a:xfrm>
          <a:prstGeom prst="rect">
            <a:avLst/>
          </a:prstGeom>
        </p:spPr>
      </p:pic>
    </p:spTree>
    <p:extLst>
      <p:ext uri="{BB962C8B-B14F-4D97-AF65-F5344CB8AC3E}">
        <p14:creationId xmlns:p14="http://schemas.microsoft.com/office/powerpoint/2010/main" val="28824192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8" name="Rectangle 7"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1"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92275FF0-9E97-4E0A-B533-109FB6621FD2}" type="datetime1">
              <a:rPr lang="en-US" smtClean="0"/>
              <a:t>1/13/2025</a:t>
            </a:fld>
            <a:endParaRPr lang="en-US" dirty="0"/>
          </a:p>
        </p:txBody>
      </p:sp>
      <p:sp>
        <p:nvSpPr>
          <p:cNvPr id="12"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3"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196071179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4" name="Title 1"/>
          <p:cNvSpPr>
            <a:spLocks noGrp="1"/>
          </p:cNvSpPr>
          <p:nvPr>
            <p:ph type="title"/>
          </p:nvPr>
        </p:nvSpPr>
        <p:spPr>
          <a:xfrm>
            <a:off x="648662" y="1385541"/>
            <a:ext cx="4214287"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62" y="2888673"/>
            <a:ext cx="4214287" cy="3492378"/>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5151390" y="1569027"/>
            <a:ext cx="6721959" cy="4812024"/>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A3C062AC-1CC2-40A8-B531-F2154AC26E35}" type="datetime1">
              <a:rPr lang="en-US" smtClean="0"/>
              <a:t>1/13/2025</a:t>
            </a:fld>
            <a:endParaRPr lang="en-US" dirty="0"/>
          </a:p>
        </p:txBody>
      </p:sp>
      <p:sp>
        <p:nvSpPr>
          <p:cNvPr id="18"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2836988776"/>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14" name="Title 1"/>
          <p:cNvSpPr>
            <a:spLocks noGrp="1"/>
          </p:cNvSpPr>
          <p:nvPr>
            <p:ph type="title"/>
          </p:nvPr>
        </p:nvSpPr>
        <p:spPr>
          <a:xfrm>
            <a:off x="537830" y="1385541"/>
            <a:ext cx="4477519"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30" y="2888678"/>
            <a:ext cx="4477519" cy="3542831"/>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5365397" y="1569031"/>
            <a:ext cx="6452531" cy="4862477"/>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7"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06EA93EB-E55E-4DBB-B6AA-C54A9BA5E4A4}" type="datetime1">
              <a:rPr lang="en-US" smtClean="0"/>
              <a:t>1/13/2025</a:t>
            </a:fld>
            <a:endParaRPr lang="en-US" dirty="0"/>
          </a:p>
        </p:txBody>
      </p:sp>
      <p:sp>
        <p:nvSpPr>
          <p:cNvPr id="18"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9"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276586309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9"/>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5"/>
            <a:ext cx="5423608" cy="1481791"/>
          </a:xfrm>
          <a:prstGeom prst="rect">
            <a:avLst/>
          </a:prstGeom>
        </p:spPr>
      </p:pic>
      <p:sp>
        <p:nvSpPr>
          <p:cNvPr id="2" name="Title 1"/>
          <p:cNvSpPr>
            <a:spLocks noGrp="1"/>
          </p:cNvSpPr>
          <p:nvPr>
            <p:ph type="title"/>
          </p:nvPr>
        </p:nvSpPr>
        <p:spPr>
          <a:xfrm>
            <a:off x="831851" y="1709750"/>
            <a:ext cx="10515600" cy="2852737"/>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5"/>
            <a:ext cx="10515600" cy="1500187"/>
          </a:xfrm>
          <a:prstGeom prst="rect">
            <a:avLst/>
          </a:prstGeom>
        </p:spPr>
        <p:txBody>
          <a:bodyPr/>
          <a:lstStyle>
            <a:lvl1pPr marL="0" indent="0">
              <a:buNone/>
              <a:defRPr sz="1350">
                <a:solidFill>
                  <a:srgbClr val="003764"/>
                </a:solidFill>
              </a:defRPr>
            </a:lvl1pPr>
            <a:lvl2pPr marL="257163" indent="0">
              <a:buNone/>
              <a:defRPr sz="1125">
                <a:solidFill>
                  <a:schemeClr val="tx1">
                    <a:tint val="75000"/>
                  </a:schemeClr>
                </a:solidFill>
              </a:defRPr>
            </a:lvl2pPr>
            <a:lvl3pPr marL="514325" indent="0">
              <a:buNone/>
              <a:defRPr sz="1013">
                <a:solidFill>
                  <a:schemeClr val="tx1">
                    <a:tint val="75000"/>
                  </a:schemeClr>
                </a:solidFill>
              </a:defRPr>
            </a:lvl3pPr>
            <a:lvl4pPr marL="771487" indent="0">
              <a:buNone/>
              <a:defRPr sz="900">
                <a:solidFill>
                  <a:schemeClr val="tx1">
                    <a:tint val="75000"/>
                  </a:schemeClr>
                </a:solidFill>
              </a:defRPr>
            </a:lvl4pPr>
            <a:lvl5pPr marL="1028649" indent="0">
              <a:buNone/>
              <a:defRPr sz="900">
                <a:solidFill>
                  <a:schemeClr val="tx1">
                    <a:tint val="75000"/>
                  </a:schemeClr>
                </a:solidFill>
              </a:defRPr>
            </a:lvl5pPr>
            <a:lvl6pPr marL="1285811" indent="0">
              <a:buNone/>
              <a:defRPr sz="900">
                <a:solidFill>
                  <a:schemeClr val="tx1">
                    <a:tint val="75000"/>
                  </a:schemeClr>
                </a:solidFill>
              </a:defRPr>
            </a:lvl6pPr>
            <a:lvl7pPr marL="1542973" indent="0">
              <a:buNone/>
              <a:defRPr sz="900">
                <a:solidFill>
                  <a:schemeClr val="tx1">
                    <a:tint val="75000"/>
                  </a:schemeClr>
                </a:solidFill>
              </a:defRPr>
            </a:lvl7pPr>
            <a:lvl8pPr marL="1800135" indent="0">
              <a:buNone/>
              <a:defRPr sz="900">
                <a:solidFill>
                  <a:schemeClr val="tx1">
                    <a:tint val="75000"/>
                  </a:schemeClr>
                </a:solidFill>
              </a:defRPr>
            </a:lvl8pPr>
            <a:lvl9pPr marL="2057298" indent="0">
              <a:buNone/>
              <a:defRPr sz="9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D050C99A-C753-4499-A91D-5F42026EA8F2}" type="datetime1">
              <a:rPr lang="en-US" smtClean="0"/>
              <a:t>1/13/2025</a:t>
            </a:fld>
            <a:endParaRPr lang="en-US" dirty="0"/>
          </a:p>
        </p:txBody>
      </p:sp>
      <p:sp>
        <p:nvSpPr>
          <p:cNvPr id="11"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4"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11"/>
            <a:ext cx="2438400" cy="424977"/>
          </a:xfrm>
          <a:prstGeom prst="rect">
            <a:avLst/>
          </a:prstGeom>
        </p:spPr>
      </p:pic>
    </p:spTree>
    <p:extLst>
      <p:ext uri="{BB962C8B-B14F-4D97-AF65-F5344CB8AC3E}">
        <p14:creationId xmlns:p14="http://schemas.microsoft.com/office/powerpoint/2010/main" val="249847763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fld id="{D050C99A-C753-4499-A91D-5F42026EA8F2}" type="datetime1">
              <a:rPr lang="en-US" smtClean="0"/>
              <a:t>1/13/2025</a:t>
            </a:fld>
            <a:endParaRPr lang="en-US" dirty="0"/>
          </a:p>
        </p:txBody>
      </p:sp>
      <p:sp>
        <p:nvSpPr>
          <p:cNvPr id="11"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4"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3616612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itle 1"/>
          <p:cNvSpPr>
            <a:spLocks noGrp="1"/>
          </p:cNvSpPr>
          <p:nvPr>
            <p:ph type="title"/>
          </p:nvPr>
        </p:nvSpPr>
        <p:spPr>
          <a:xfrm>
            <a:off x="609600" y="274638"/>
            <a:ext cx="10972800" cy="547630"/>
          </a:xfrm>
        </p:spPr>
        <p:txBody>
          <a:bodyPr>
            <a:normAutofit/>
          </a:bodyPr>
          <a:lstStyle>
            <a:lvl1pPr algn="l">
              <a:defRPr sz="1800" b="1" i="0">
                <a:latin typeface="Arial"/>
                <a:cs typeface="Arial"/>
              </a:defRPr>
            </a:lvl1pPr>
          </a:lstStyle>
          <a:p>
            <a:r>
              <a:rPr lang="en-US"/>
              <a:t>Click to edit Master title style</a:t>
            </a:r>
            <a:endParaRPr lang="en-US" dirty="0"/>
          </a:p>
        </p:txBody>
      </p:sp>
      <p:sp>
        <p:nvSpPr>
          <p:cNvPr id="8" name="Content Placeholder 2"/>
          <p:cNvSpPr>
            <a:spLocks noGrp="1"/>
          </p:cNvSpPr>
          <p:nvPr>
            <p:ph idx="1"/>
          </p:nvPr>
        </p:nvSpPr>
        <p:spPr>
          <a:xfrm>
            <a:off x="609600" y="993236"/>
            <a:ext cx="10972800" cy="5132928"/>
          </a:xfrm>
        </p:spPr>
        <p:txBody>
          <a:bodyPr>
            <a:normAutofit/>
          </a:bodyPr>
          <a:lstStyle>
            <a:lvl1pPr>
              <a:defRPr sz="1350">
                <a:latin typeface="Arial"/>
                <a:cs typeface="Arial"/>
              </a:defRPr>
            </a:lvl1pPr>
          </a:lstStyle>
          <a:p>
            <a:r>
              <a:rPr lang="en-US" dirty="0"/>
              <a:t>Page text here. 18 pt Arial Regular recommended</a:t>
            </a:r>
          </a:p>
        </p:txBody>
      </p:sp>
    </p:spTree>
    <p:extLst>
      <p:ext uri="{BB962C8B-B14F-4D97-AF65-F5344CB8AC3E}">
        <p14:creationId xmlns:p14="http://schemas.microsoft.com/office/powerpoint/2010/main" val="180559085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0" name="Date Placeholder 3"/>
          <p:cNvSpPr>
            <a:spLocks noGrp="1"/>
          </p:cNvSpPr>
          <p:nvPr>
            <p:ph type="dt" sz="half" idx="10"/>
          </p:nvPr>
        </p:nvSpPr>
        <p:spPr>
          <a:xfrm>
            <a:off x="838200" y="6483931"/>
            <a:ext cx="2743200" cy="237549"/>
          </a:xfrm>
          <a:prstGeom prst="rect">
            <a:avLst/>
          </a:prstGeom>
        </p:spPr>
        <p:txBody>
          <a:bodyPr/>
          <a:lstStyle>
            <a:lvl1pPr>
              <a:defRPr sz="825"/>
            </a:lvl1pPr>
          </a:lstStyle>
          <a:p>
            <a:endParaRPr lang="en-US" dirty="0"/>
          </a:p>
        </p:txBody>
      </p:sp>
      <p:sp>
        <p:nvSpPr>
          <p:cNvPr id="11" name="Footer Placeholder 4"/>
          <p:cNvSpPr>
            <a:spLocks noGrp="1"/>
          </p:cNvSpPr>
          <p:nvPr>
            <p:ph type="ftr" sz="quarter" idx="11"/>
          </p:nvPr>
        </p:nvSpPr>
        <p:spPr>
          <a:xfrm>
            <a:off x="4038600" y="6483931"/>
            <a:ext cx="4114800" cy="237549"/>
          </a:xfrm>
          <a:prstGeom prst="rect">
            <a:avLst/>
          </a:prstGeom>
        </p:spPr>
        <p:txBody>
          <a:bodyPr/>
          <a:lstStyle>
            <a:lvl1pPr>
              <a:defRPr sz="825"/>
            </a:lvl1pPr>
          </a:lstStyle>
          <a:p>
            <a:endParaRPr lang="en-US" dirty="0"/>
          </a:p>
        </p:txBody>
      </p:sp>
      <p:sp>
        <p:nvSpPr>
          <p:cNvPr id="14" name="Slide Number Placeholder 5"/>
          <p:cNvSpPr>
            <a:spLocks noGrp="1"/>
          </p:cNvSpPr>
          <p:nvPr>
            <p:ph type="sldNum" sz="quarter" idx="12"/>
          </p:nvPr>
        </p:nvSpPr>
        <p:spPr>
          <a:xfrm>
            <a:off x="11222185" y="6529857"/>
            <a:ext cx="609599" cy="191623"/>
          </a:xfrm>
          <a:prstGeom prst="rect">
            <a:avLst/>
          </a:prstGeom>
        </p:spPr>
        <p:txBody>
          <a:bodyPr/>
          <a:lstStyle>
            <a:lvl1pPr algn="r">
              <a:defRPr sz="825"/>
            </a:lvl1pPr>
          </a:lstStyle>
          <a:p>
            <a:fld id="{DEE5BC03-7CE3-4FE3-BC0A-0ACCA8AC1F24}" type="slidenum">
              <a:rPr lang="en-US" smtClean="0"/>
              <a:pPr/>
              <a:t>‹#›</a:t>
            </a:fld>
            <a:endParaRPr lang="en-US" dirty="0"/>
          </a:p>
        </p:txBody>
      </p:sp>
      <p:sp>
        <p:nvSpPr>
          <p:cNvPr id="6" name="Title 1"/>
          <p:cNvSpPr>
            <a:spLocks noGrp="1"/>
          </p:cNvSpPr>
          <p:nvPr>
            <p:ph type="title"/>
          </p:nvPr>
        </p:nvSpPr>
        <p:spPr>
          <a:xfrm>
            <a:off x="692720" y="294203"/>
            <a:ext cx="11069783" cy="786457"/>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692723" y="1174172"/>
            <a:ext cx="11115967"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622796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AA563-DF7E-42FC-8C1E-FD288B281D79}"/>
              </a:ext>
            </a:extLst>
          </p:cNvPr>
          <p:cNvSpPr>
            <a:spLocks noGrp="1"/>
          </p:cNvSpPr>
          <p:nvPr>
            <p:ph type="title"/>
          </p:nvPr>
        </p:nvSpPr>
        <p:spPr>
          <a:xfrm>
            <a:off x="839788" y="457200"/>
            <a:ext cx="3932237" cy="1600200"/>
          </a:xfrm>
          <a:prstGeom prst="rect">
            <a:avLst/>
          </a:prstGeo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DC983F5-937D-408C-B918-34B1E6E9D088}"/>
              </a:ext>
            </a:extLst>
          </p:cNvPr>
          <p:cNvSpPr>
            <a:spLocks noGrp="1"/>
          </p:cNvSpPr>
          <p:nvPr>
            <p:ph type="pic" idx="1"/>
          </p:nvPr>
        </p:nvSpPr>
        <p:spPr>
          <a:xfrm>
            <a:off x="5183188" y="987429"/>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a:extLst>
              <a:ext uri="{FF2B5EF4-FFF2-40B4-BE49-F238E27FC236}">
                <a16:creationId xmlns:a16="http://schemas.microsoft.com/office/drawing/2014/main" id="{686DFD25-9860-4D51-B9D2-8E597D13D6BD}"/>
              </a:ext>
            </a:extLst>
          </p:cNvPr>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415057380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3090418" y="0"/>
            <a:ext cx="9105969" cy="3749964"/>
          </a:xfrm>
          <a:prstGeom prst="rect">
            <a:avLst/>
          </a:prstGeom>
        </p:spPr>
      </p:pic>
      <p:sp>
        <p:nvSpPr>
          <p:cNvPr id="13" name="Title 1"/>
          <p:cNvSpPr>
            <a:spLocks noGrp="1"/>
          </p:cNvSpPr>
          <p:nvPr>
            <p:ph type="title" hasCustomPrompt="1"/>
          </p:nvPr>
        </p:nvSpPr>
        <p:spPr>
          <a:xfrm>
            <a:off x="493185" y="3863686"/>
            <a:ext cx="11115967"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494144" y="4976665"/>
            <a:ext cx="11185237"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493184" y="5769403"/>
            <a:ext cx="6153149" cy="758825"/>
          </a:xfrm>
          <a:prstGeom prst="rect">
            <a:avLst/>
          </a:prstGeom>
        </p:spPr>
        <p:txBody>
          <a:bodyPr/>
          <a:lstStyle>
            <a:lvl1pPr marL="0" indent="0">
              <a:buNone/>
              <a:defRPr sz="2000" baseline="0">
                <a:solidFill>
                  <a:srgbClr val="003764"/>
                </a:solidFill>
              </a:defRPr>
            </a:lvl1pPr>
          </a:lstStyle>
          <a:p>
            <a:pPr lvl="0"/>
            <a:br>
              <a:rPr lang="en-US" dirty="0"/>
            </a:br>
            <a:r>
              <a:rPr lang="en-US" dirty="0"/>
              <a:t>Month Day, Year</a:t>
            </a:r>
          </a:p>
        </p:txBody>
      </p:sp>
    </p:spTree>
    <p:extLst>
      <p:ext uri="{BB962C8B-B14F-4D97-AF65-F5344CB8AC3E}">
        <p14:creationId xmlns:p14="http://schemas.microsoft.com/office/powerpoint/2010/main" val="10384310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15814" y="1549936"/>
            <a:ext cx="11115967"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715814" y="2415155"/>
            <a:ext cx="11115967"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F79CB6C7-AD96-437F-A75B-A1987D8D9ACA}" type="datetime1">
              <a:rPr lang="en-US" smtClean="0"/>
              <a:t>1/13/2025</a:t>
            </a:fld>
            <a:endParaRPr lang="en-US" dirty="0"/>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08327" y="6483927"/>
            <a:ext cx="623453" cy="237549"/>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2274983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647295"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902002" y="1"/>
            <a:ext cx="5289997"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1/13/2025</a:t>
            </a:fld>
            <a:endParaRPr lang="en-US"/>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29711" cy="424977"/>
          </a:xfrm>
          <a:prstGeom prst="rect">
            <a:avLst/>
          </a:prstGeom>
        </p:spPr>
      </p:pic>
    </p:spTree>
    <p:extLst>
      <p:ext uri="{BB962C8B-B14F-4D97-AF65-F5344CB8AC3E}">
        <p14:creationId xmlns:p14="http://schemas.microsoft.com/office/powerpoint/2010/main" val="377326867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776624" y="1709745"/>
            <a:ext cx="11027451"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776624" y="4589470"/>
            <a:ext cx="11027451"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E68BEF8-F67A-4B64-B2F2-CC4AA048128C}" type="datetime1">
              <a:rPr lang="en-US" smtClean="0"/>
              <a:t>1/13/2025</a:t>
            </a:fld>
            <a:endParaRPr lang="en-US" dirty="0"/>
          </a:p>
        </p:txBody>
      </p:sp>
      <p:sp>
        <p:nvSpPr>
          <p:cNvPr id="16"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7"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36613928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1/13/2025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2884911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4064"/>
            <a:ext cx="5423608"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1/13/2025</a:t>
            </a:fld>
            <a:endParaRPr lang="en-US" dirty="0"/>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1914703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1/13/2025</a:t>
            </a:fld>
            <a:endParaRPr lang="en-US" dirty="0"/>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295770834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1/13/2025</a:t>
            </a:fld>
            <a:endParaRPr lang="en-US" dirty="0"/>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27069215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1/13/2025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325678194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1/13/2025</a:t>
            </a:fld>
            <a:endParaRPr lang="en-US" dirty="0"/>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36253692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6" y="154005"/>
            <a:ext cx="4381861"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6768392" y="1"/>
            <a:ext cx="5423608" cy="1481791"/>
          </a:xfrm>
          <a:prstGeom prst="rect">
            <a:avLst/>
          </a:prstGeom>
        </p:spPr>
      </p:pic>
      <p:sp>
        <p:nvSpPr>
          <p:cNvPr id="2" name="Title 1"/>
          <p:cNvSpPr>
            <a:spLocks noGrp="1"/>
          </p:cNvSpPr>
          <p:nvPr>
            <p:ph type="title"/>
          </p:nvPr>
        </p:nvSpPr>
        <p:spPr>
          <a:xfrm>
            <a:off x="831851" y="1709746"/>
            <a:ext cx="105156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1851" y="4589471"/>
            <a:ext cx="105156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1/13/2025</a:t>
            </a:fld>
            <a:endParaRPr lang="en-US" dirty="0"/>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438400" cy="424977"/>
          </a:xfrm>
          <a:prstGeom prst="rect">
            <a:avLst/>
          </a:prstGeom>
        </p:spPr>
      </p:pic>
    </p:spTree>
    <p:extLst>
      <p:ext uri="{BB962C8B-B14F-4D97-AF65-F5344CB8AC3E}">
        <p14:creationId xmlns:p14="http://schemas.microsoft.com/office/powerpoint/2010/main" val="24345939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D050C99A-C753-4499-A91D-5F42026EA8F2}" type="datetime1">
              <a:rPr lang="en-US" smtClean="0"/>
              <a:t>1/13/2025</a:t>
            </a:fld>
            <a:endParaRPr lang="en-US" dirty="0"/>
          </a:p>
        </p:txBody>
      </p:sp>
      <p:sp>
        <p:nvSpPr>
          <p:cNvPr id="11"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dirty="0"/>
          </a:p>
        </p:txBody>
      </p:sp>
      <p:sp>
        <p:nvSpPr>
          <p:cNvPr id="14"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68200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53510"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467600" y="1"/>
            <a:ext cx="4724400" cy="1481791"/>
          </a:xfrm>
          <a:prstGeom prst="rect">
            <a:avLst/>
          </a:prstGeom>
        </p:spPr>
      </p:pic>
      <p:sp>
        <p:nvSpPr>
          <p:cNvPr id="15" name="Title 1"/>
          <p:cNvSpPr>
            <a:spLocks noGrp="1"/>
          </p:cNvSpPr>
          <p:nvPr>
            <p:ph type="title"/>
          </p:nvPr>
        </p:nvSpPr>
        <p:spPr>
          <a:xfrm>
            <a:off x="563415" y="1462241"/>
            <a:ext cx="11379204"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563415" y="2400301"/>
            <a:ext cx="5352476"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6345695" y="2400305"/>
            <a:ext cx="5596924"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1001848F-E7F6-4E55-B1DE-CC691BBD4F09}" type="datetime1">
              <a:rPr lang="en-US" smtClean="0"/>
              <a:t>1/13/2025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42727" cy="424977"/>
          </a:xfrm>
          <a:prstGeom prst="rect">
            <a:avLst/>
          </a:prstGeom>
        </p:spPr>
      </p:pic>
    </p:spTree>
    <p:extLst>
      <p:ext uri="{BB962C8B-B14F-4D97-AF65-F5344CB8AC3E}">
        <p14:creationId xmlns:p14="http://schemas.microsoft.com/office/powerpoint/2010/main" val="140412537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12412"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34224" y="4064"/>
            <a:ext cx="5057775" cy="1481791"/>
          </a:xfrm>
          <a:prstGeom prst="rect">
            <a:avLst/>
          </a:prstGeom>
        </p:spPr>
      </p:pic>
      <p:sp>
        <p:nvSpPr>
          <p:cNvPr id="16" name="Title 1"/>
          <p:cNvSpPr>
            <a:spLocks noGrp="1"/>
          </p:cNvSpPr>
          <p:nvPr>
            <p:ph type="title"/>
          </p:nvPr>
        </p:nvSpPr>
        <p:spPr>
          <a:xfrm>
            <a:off x="676368" y="1485854"/>
            <a:ext cx="11113851"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676371" y="2385435"/>
            <a:ext cx="5336504"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676371" y="3003841"/>
            <a:ext cx="5336504"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6386943" y="2385430"/>
            <a:ext cx="5403276"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6386943" y="3003841"/>
            <a:ext cx="5403276"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5E48A247-4D0D-4017-954A-CBEE1B524F16}" type="datetime1">
              <a:rPr lang="en-US" smtClean="0"/>
              <a:t>1/13/2025</a:t>
            </a:fld>
            <a:endParaRPr lang="en-US"/>
          </a:p>
        </p:txBody>
      </p:sp>
      <p:sp>
        <p:nvSpPr>
          <p:cNvPr id="2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1956508" cy="424977"/>
          </a:xfrm>
          <a:prstGeom prst="rect">
            <a:avLst/>
          </a:prstGeom>
        </p:spPr>
      </p:pic>
    </p:spTree>
    <p:extLst>
      <p:ext uri="{BB962C8B-B14F-4D97-AF65-F5344CB8AC3E}">
        <p14:creationId xmlns:p14="http://schemas.microsoft.com/office/powerpoint/2010/main" val="186276460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917758"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353300" y="1"/>
            <a:ext cx="4838700" cy="1481791"/>
          </a:xfrm>
          <a:prstGeom prst="rect">
            <a:avLst/>
          </a:prstGeom>
        </p:spPr>
      </p:pic>
      <p:sp>
        <p:nvSpPr>
          <p:cNvPr id="13" name="Title 1"/>
          <p:cNvSpPr>
            <a:spLocks noGrp="1"/>
          </p:cNvSpPr>
          <p:nvPr>
            <p:ph type="title"/>
          </p:nvPr>
        </p:nvSpPr>
        <p:spPr>
          <a:xfrm>
            <a:off x="720436" y="1457982"/>
            <a:ext cx="11069783"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3F43D62C-E4AB-4F6C-BB6E-7C3A3BBC5E2B}" type="datetime1">
              <a:rPr lang="en-US" smtClean="0"/>
              <a:t>1/13/2025</a:t>
            </a:fld>
            <a:endParaRPr lang="en-US"/>
          </a:p>
        </p:txBody>
      </p:sp>
      <p:sp>
        <p:nvSpPr>
          <p:cNvPr id="14"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60534" cy="424977"/>
          </a:xfrm>
          <a:prstGeom prst="rect">
            <a:avLst/>
          </a:prstGeom>
        </p:spPr>
      </p:pic>
    </p:spTree>
    <p:extLst>
      <p:ext uri="{BB962C8B-B14F-4D97-AF65-F5344CB8AC3E}">
        <p14:creationId xmlns:p14="http://schemas.microsoft.com/office/powerpoint/2010/main" val="72425740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010736" y="1"/>
            <a:ext cx="5181263" cy="1481791"/>
          </a:xfrm>
          <a:prstGeom prst="rect">
            <a:avLst/>
          </a:prstGeom>
        </p:spPr>
      </p:pic>
      <p:sp>
        <p:nvSpPr>
          <p:cNvPr id="8" name="Rectangle 7"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92275FF0-9E97-4E0A-B533-109FB6621FD2}" type="datetime1">
              <a:rPr lang="en-US" smtClean="0"/>
              <a:t>1/13/2025</a:t>
            </a:fld>
            <a:endParaRPr lang="en-US"/>
          </a:p>
        </p:txBody>
      </p:sp>
      <p:sp>
        <p:nvSpPr>
          <p:cNvPr id="12"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14" name="Picture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099383" cy="424977"/>
          </a:xfrm>
          <a:prstGeom prst="rect">
            <a:avLst/>
          </a:prstGeom>
        </p:spPr>
      </p:pic>
    </p:spTree>
    <p:extLst>
      <p:ext uri="{BB962C8B-B14F-4D97-AF65-F5344CB8AC3E}">
        <p14:creationId xmlns:p14="http://schemas.microsoft.com/office/powerpoint/2010/main" val="26040405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898204"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5168" y="1"/>
            <a:ext cx="5016831" cy="1481791"/>
          </a:xfrm>
          <a:prstGeom prst="rect">
            <a:avLst/>
          </a:prstGeom>
        </p:spPr>
      </p:pic>
      <p:sp>
        <p:nvSpPr>
          <p:cNvPr id="14" name="Title 1"/>
          <p:cNvSpPr>
            <a:spLocks noGrp="1"/>
          </p:cNvSpPr>
          <p:nvPr>
            <p:ph type="title"/>
          </p:nvPr>
        </p:nvSpPr>
        <p:spPr>
          <a:xfrm>
            <a:off x="648659" y="1385541"/>
            <a:ext cx="4214287"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648659" y="2888673"/>
            <a:ext cx="4214287"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151387" y="1569027"/>
            <a:ext cx="672195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A3C062AC-1CC2-40A8-B531-F2154AC26E35}" type="datetime1">
              <a:rPr lang="en-US" smtClean="0"/>
              <a:t>1/13/2025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3" y="528407"/>
            <a:ext cx="2166058" cy="424977"/>
          </a:xfrm>
          <a:prstGeom prst="rect">
            <a:avLst/>
          </a:prstGeom>
        </p:spPr>
      </p:pic>
    </p:spTree>
    <p:extLst>
      <p:ext uri="{BB962C8B-B14F-4D97-AF65-F5344CB8AC3E}">
        <p14:creationId xmlns:p14="http://schemas.microsoft.com/office/powerpoint/2010/main" val="47789064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40397" y="154005"/>
            <a:ext cx="370593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7176656" y="1"/>
            <a:ext cx="5015344" cy="1481791"/>
          </a:xfrm>
          <a:prstGeom prst="rect">
            <a:avLst/>
          </a:prstGeom>
        </p:spPr>
      </p:pic>
      <p:sp>
        <p:nvSpPr>
          <p:cNvPr id="14" name="Title 1"/>
          <p:cNvSpPr>
            <a:spLocks noGrp="1"/>
          </p:cNvSpPr>
          <p:nvPr>
            <p:ph type="title"/>
          </p:nvPr>
        </p:nvSpPr>
        <p:spPr>
          <a:xfrm>
            <a:off x="537827" y="1385541"/>
            <a:ext cx="447751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537827" y="2888674"/>
            <a:ext cx="447751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5365396" y="1569027"/>
            <a:ext cx="6452531"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33611"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7" name="Date Placeholder 3"/>
          <p:cNvSpPr>
            <a:spLocks noGrp="1"/>
          </p:cNvSpPr>
          <p:nvPr>
            <p:ph type="dt" sz="half" idx="10"/>
          </p:nvPr>
        </p:nvSpPr>
        <p:spPr>
          <a:xfrm>
            <a:off x="838200" y="6483927"/>
            <a:ext cx="2743200" cy="237549"/>
          </a:xfrm>
          <a:prstGeom prst="rect">
            <a:avLst/>
          </a:prstGeom>
        </p:spPr>
        <p:txBody>
          <a:bodyPr/>
          <a:lstStyle>
            <a:lvl1pPr>
              <a:defRPr sz="1100"/>
            </a:lvl1pPr>
          </a:lstStyle>
          <a:p>
            <a:fld id="{06EA93EB-E55E-4DBB-B6AA-C54A9BA5E4A4}" type="datetime1">
              <a:rPr lang="en-US" smtClean="0"/>
              <a:t>1/13/2025</a:t>
            </a:fld>
            <a:endParaRPr lang="en-US"/>
          </a:p>
        </p:txBody>
      </p:sp>
      <p:sp>
        <p:nvSpPr>
          <p:cNvPr id="18" name="Footer Placeholder 4"/>
          <p:cNvSpPr>
            <a:spLocks noGrp="1"/>
          </p:cNvSpPr>
          <p:nvPr>
            <p:ph type="ftr" sz="quarter" idx="11"/>
          </p:nvPr>
        </p:nvSpPr>
        <p:spPr>
          <a:xfrm>
            <a:off x="4038600" y="6483927"/>
            <a:ext cx="41148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11222182" y="6529853"/>
            <a:ext cx="609599" cy="191623"/>
          </a:xfrm>
          <a:prstGeom prst="rect">
            <a:avLst/>
          </a:prstGeom>
        </p:spPr>
        <p:txBody>
          <a:bodyPr/>
          <a:lstStyle>
            <a:lvl1pPr algn="r">
              <a:defRPr sz="1100"/>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29992" y="528407"/>
            <a:ext cx="2111905" cy="424977"/>
          </a:xfrm>
          <a:prstGeom prst="rect">
            <a:avLst/>
          </a:prstGeom>
        </p:spPr>
      </p:pic>
    </p:spTree>
    <p:extLst>
      <p:ext uri="{BB962C8B-B14F-4D97-AF65-F5344CB8AC3E}">
        <p14:creationId xmlns:p14="http://schemas.microsoft.com/office/powerpoint/2010/main" val="386924641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3322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2" r:id="rId13"/>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792697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481659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hyperlink" Target="https://forms.office.com/r/ZwpKqazTd5" TargetMode="Externa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hyperlink" Target="https://www.rawpixel.com/image/517813/free-illustration-vector-coming-soon-opening-soon-announcement" TargetMode="External"/><Relationship Id="rId2" Type="http://schemas.openxmlformats.org/officeDocument/2006/relationships/image" Target="../media/image5.1"/><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hyperlink" Target="https://ctclinkreferencecenter.ctclink.us/m/PMO_Info/l/1706898-touchnet-project-information-guide#college-nominations-completed" TargetMode="External"/><Relationship Id="rId2" Type="http://schemas.openxmlformats.org/officeDocument/2006/relationships/hyperlink" Target="https://ctclinkreferencecenter.ctclink.us/m/98421/c/346707" TargetMode="External"/><Relationship Id="rId1" Type="http://schemas.openxmlformats.org/officeDocument/2006/relationships/slideLayout" Target="../slideLayouts/slideLayout2.xml"/><Relationship Id="rId6" Type="http://schemas.openxmlformats.org/officeDocument/2006/relationships/hyperlink" Target="mailto:Cdawson@sbctc.edu" TargetMode="External"/><Relationship Id="rId5" Type="http://schemas.openxmlformats.org/officeDocument/2006/relationships/hyperlink" Target="mailto:pmoteam@sbctc.edu" TargetMode="External"/><Relationship Id="rId4" Type="http://schemas.openxmlformats.org/officeDocument/2006/relationships/hyperlink" Target="https://ctclinkreferencecenter.ctclink.us/m/PMO_Info"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PMOteam@sbctc.edu" TargetMode="External"/><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PBCS &amp; TouchNet update</a:t>
            </a:r>
          </a:p>
        </p:txBody>
      </p:sp>
      <p:sp>
        <p:nvSpPr>
          <p:cNvPr id="3" name="Subtitle 2"/>
          <p:cNvSpPr>
            <a:spLocks noGrp="1"/>
          </p:cNvSpPr>
          <p:nvPr>
            <p:ph type="subTitle" idx="1"/>
          </p:nvPr>
        </p:nvSpPr>
        <p:spPr>
          <a:xfrm>
            <a:off x="494144" y="4623758"/>
            <a:ext cx="11185237" cy="1031923"/>
          </a:xfrm>
        </p:spPr>
        <p:txBody>
          <a:bodyPr/>
          <a:lstStyle/>
          <a:p>
            <a:r>
              <a:rPr lang="en-US" dirty="0"/>
              <a:t>Project Management Office</a:t>
            </a:r>
          </a:p>
        </p:txBody>
      </p:sp>
      <p:sp>
        <p:nvSpPr>
          <p:cNvPr id="4" name="Text Placeholder 3"/>
          <p:cNvSpPr>
            <a:spLocks noGrp="1"/>
          </p:cNvSpPr>
          <p:nvPr>
            <p:ph type="body" sz="quarter" idx="10"/>
          </p:nvPr>
        </p:nvSpPr>
        <p:spPr>
          <a:xfrm>
            <a:off x="493185" y="5769403"/>
            <a:ext cx="6247858" cy="646350"/>
          </a:xfrm>
        </p:spPr>
        <p:txBody>
          <a:bodyPr/>
          <a:lstStyle/>
          <a:p>
            <a:r>
              <a:rPr lang="en-US" dirty="0"/>
              <a:t>Christyanna Dawson, Project Manager, ctcLink Project Management Office</a:t>
            </a:r>
          </a:p>
        </p:txBody>
      </p:sp>
    </p:spTree>
    <p:extLst>
      <p:ext uri="{BB962C8B-B14F-4D97-AF65-F5344CB8AC3E}">
        <p14:creationId xmlns:p14="http://schemas.microsoft.com/office/powerpoint/2010/main" val="3929591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185D1-269B-C3DB-B8E5-557EE1F665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45FEED-8DA5-3DDA-3D8D-FAD7EAF22BCD}"/>
              </a:ext>
            </a:extLst>
          </p:cNvPr>
          <p:cNvSpPr>
            <a:spLocks noGrp="1"/>
          </p:cNvSpPr>
          <p:nvPr>
            <p:ph type="title"/>
          </p:nvPr>
        </p:nvSpPr>
        <p:spPr>
          <a:xfrm>
            <a:off x="404086" y="1162114"/>
            <a:ext cx="11115967" cy="626929"/>
          </a:xfrm>
        </p:spPr>
        <p:txBody>
          <a:bodyPr/>
          <a:lstStyle/>
          <a:p>
            <a:r>
              <a:rPr lang="en-US" dirty="0"/>
              <a:t>PBCS trainings</a:t>
            </a:r>
          </a:p>
        </p:txBody>
      </p:sp>
      <p:sp>
        <p:nvSpPr>
          <p:cNvPr id="3" name="Content Placeholder 2">
            <a:extLst>
              <a:ext uri="{FF2B5EF4-FFF2-40B4-BE49-F238E27FC236}">
                <a16:creationId xmlns:a16="http://schemas.microsoft.com/office/drawing/2014/main" id="{61AEE892-E619-FFF7-50EC-86496EAE00E7}"/>
              </a:ext>
            </a:extLst>
          </p:cNvPr>
          <p:cNvSpPr>
            <a:spLocks noGrp="1"/>
          </p:cNvSpPr>
          <p:nvPr>
            <p:ph idx="1"/>
          </p:nvPr>
        </p:nvSpPr>
        <p:spPr>
          <a:xfrm>
            <a:off x="516836" y="1900362"/>
            <a:ext cx="10755641" cy="1528638"/>
          </a:xfrm>
        </p:spPr>
        <p:txBody>
          <a:bodyPr/>
          <a:lstStyle/>
          <a:p>
            <a:r>
              <a:rPr lang="en-US" sz="2000" dirty="0"/>
              <a:t>Every year in January PBCS Training is provided for the new schools adopting the tool and those schools that might need a refresher </a:t>
            </a:r>
          </a:p>
          <a:p>
            <a:r>
              <a:rPr lang="en-US" sz="2000" dirty="0"/>
              <a:t>Training was held January 14</a:t>
            </a:r>
            <a:r>
              <a:rPr lang="en-US" sz="2000" baseline="30000" dirty="0"/>
              <a:t>th</a:t>
            </a:r>
            <a:r>
              <a:rPr lang="en-US" sz="2000" dirty="0"/>
              <a:t> and 15</a:t>
            </a:r>
            <a:r>
              <a:rPr lang="en-US" sz="2000" baseline="30000" dirty="0"/>
              <a:t>th</a:t>
            </a:r>
            <a:r>
              <a:rPr lang="en-US" sz="2000" dirty="0"/>
              <a:t> this training was a 2-day training (2 hours each day)</a:t>
            </a:r>
          </a:p>
          <a:p>
            <a:r>
              <a:rPr lang="en-US" sz="2000" dirty="0"/>
              <a:t>The following schools participated:</a:t>
            </a:r>
          </a:p>
          <a:p>
            <a:endParaRPr lang="en-US" sz="2400" dirty="0"/>
          </a:p>
          <a:p>
            <a:endParaRPr lang="en-US" dirty="0"/>
          </a:p>
        </p:txBody>
      </p:sp>
      <p:sp>
        <p:nvSpPr>
          <p:cNvPr id="4" name="Slide Number Placeholder 3">
            <a:extLst>
              <a:ext uri="{FF2B5EF4-FFF2-40B4-BE49-F238E27FC236}">
                <a16:creationId xmlns:a16="http://schemas.microsoft.com/office/drawing/2014/main" id="{B05F5519-397F-B2BB-2568-8E3697E61085}"/>
              </a:ext>
            </a:extLst>
          </p:cNvPr>
          <p:cNvSpPr>
            <a:spLocks noGrp="1"/>
          </p:cNvSpPr>
          <p:nvPr>
            <p:ph type="sldNum" sz="quarter" idx="12"/>
          </p:nvPr>
        </p:nvSpPr>
        <p:spPr/>
        <p:txBody>
          <a:bodyPr/>
          <a:lstStyle/>
          <a:p>
            <a:fld id="{DEE5BC03-7CE3-4FE3-BC0A-0ACCA8AC1F24}" type="slidenum">
              <a:rPr lang="en-US" smtClean="0"/>
              <a:pPr/>
              <a:t>10</a:t>
            </a:fld>
            <a:endParaRPr lang="en-US" dirty="0"/>
          </a:p>
        </p:txBody>
      </p:sp>
      <p:sp>
        <p:nvSpPr>
          <p:cNvPr id="5" name="TextBox 4">
            <a:extLst>
              <a:ext uri="{FF2B5EF4-FFF2-40B4-BE49-F238E27FC236}">
                <a16:creationId xmlns:a16="http://schemas.microsoft.com/office/drawing/2014/main" id="{2B7AF515-F805-E258-85C0-6A9C4FC74EE3}"/>
              </a:ext>
            </a:extLst>
          </p:cNvPr>
          <p:cNvSpPr txBox="1"/>
          <p:nvPr/>
        </p:nvSpPr>
        <p:spPr>
          <a:xfrm>
            <a:off x="525343" y="3550709"/>
            <a:ext cx="3960931" cy="2876685"/>
          </a:xfrm>
          <a:prstGeom prst="rect">
            <a:avLst/>
          </a:prstGeom>
          <a:noFill/>
        </p:spPr>
        <p:txBody>
          <a:bodyPr wrap="square" rtlCol="0">
            <a:spAutoFit/>
          </a:bodyPr>
          <a:lstStyle/>
          <a:p>
            <a:pPr marL="742950" lvl="1" indent="-285750">
              <a:lnSpc>
                <a:spcPct val="90000"/>
              </a:lnSpc>
              <a:spcBef>
                <a:spcPts val="500"/>
              </a:spcBef>
              <a:buFont typeface="Arial" panose="020B0604020202020204" pitchFamily="34" charset="0"/>
              <a:buChar char="•"/>
            </a:pPr>
            <a:r>
              <a:rPr lang="en-US" sz="1600" dirty="0">
                <a:solidFill>
                  <a:srgbClr val="003764"/>
                </a:solidFill>
              </a:rPr>
              <a:t>Everett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Yakima Valley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Lake Washington Technical College </a:t>
            </a:r>
          </a:p>
          <a:p>
            <a:pPr marL="742950" lvl="1" indent="-285750">
              <a:lnSpc>
                <a:spcPct val="90000"/>
              </a:lnSpc>
              <a:spcBef>
                <a:spcPts val="500"/>
              </a:spcBef>
              <a:buFont typeface="Arial" panose="020B0604020202020204" pitchFamily="34" charset="0"/>
              <a:buChar char="•"/>
            </a:pPr>
            <a:r>
              <a:rPr lang="en-US" sz="1600" dirty="0">
                <a:solidFill>
                  <a:srgbClr val="003764"/>
                </a:solidFill>
              </a:rPr>
              <a:t>Shoreline Community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Peninsula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Olympic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Big Bend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Wenatchee Valley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Pierce College</a:t>
            </a:r>
          </a:p>
          <a:p>
            <a:endParaRPr lang="en-US" dirty="0"/>
          </a:p>
        </p:txBody>
      </p:sp>
      <p:sp>
        <p:nvSpPr>
          <p:cNvPr id="6" name="TextBox 5">
            <a:extLst>
              <a:ext uri="{FF2B5EF4-FFF2-40B4-BE49-F238E27FC236}">
                <a16:creationId xmlns:a16="http://schemas.microsoft.com/office/drawing/2014/main" id="{BD52C9A4-413E-4E78-2B6D-6AAE77B77BC0}"/>
              </a:ext>
            </a:extLst>
          </p:cNvPr>
          <p:cNvSpPr txBox="1"/>
          <p:nvPr/>
        </p:nvSpPr>
        <p:spPr>
          <a:xfrm>
            <a:off x="4879006" y="3540319"/>
            <a:ext cx="4504276" cy="2305246"/>
          </a:xfrm>
          <a:prstGeom prst="rect">
            <a:avLst/>
          </a:prstGeom>
          <a:noFill/>
        </p:spPr>
        <p:txBody>
          <a:bodyPr wrap="square" rtlCol="0">
            <a:spAutoFit/>
          </a:bodyPr>
          <a:lstStyle/>
          <a:p>
            <a:pPr marL="742950" lvl="1" indent="-285750">
              <a:lnSpc>
                <a:spcPct val="90000"/>
              </a:lnSpc>
              <a:spcBef>
                <a:spcPts val="500"/>
              </a:spcBef>
              <a:buFont typeface="Arial" panose="020B0604020202020204" pitchFamily="34" charset="0"/>
              <a:buChar char="•"/>
            </a:pPr>
            <a:r>
              <a:rPr lang="en-US" sz="1600" dirty="0">
                <a:solidFill>
                  <a:srgbClr val="003764"/>
                </a:solidFill>
              </a:rPr>
              <a:t>Lower Columbia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Bellingham Technical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Spokane Community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Green River College </a:t>
            </a:r>
          </a:p>
          <a:p>
            <a:pPr marL="742950" lvl="1" indent="-285750">
              <a:lnSpc>
                <a:spcPct val="90000"/>
              </a:lnSpc>
              <a:spcBef>
                <a:spcPts val="500"/>
              </a:spcBef>
              <a:buFont typeface="Arial" panose="020B0604020202020204" pitchFamily="34" charset="0"/>
              <a:buChar char="•"/>
            </a:pPr>
            <a:r>
              <a:rPr lang="en-US" sz="1600" dirty="0">
                <a:solidFill>
                  <a:srgbClr val="003764"/>
                </a:solidFill>
              </a:rPr>
              <a:t>Skagit Valley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Bellevue College</a:t>
            </a:r>
          </a:p>
          <a:p>
            <a:pPr marL="742950" lvl="1" indent="-285750">
              <a:lnSpc>
                <a:spcPct val="90000"/>
              </a:lnSpc>
              <a:spcBef>
                <a:spcPts val="500"/>
              </a:spcBef>
              <a:buFont typeface="Arial" panose="020B0604020202020204" pitchFamily="34" charset="0"/>
              <a:buChar char="•"/>
            </a:pPr>
            <a:r>
              <a:rPr lang="en-US" sz="1600" dirty="0">
                <a:solidFill>
                  <a:srgbClr val="003764"/>
                </a:solidFill>
              </a:rPr>
              <a:t>South Puget Sound Community College</a:t>
            </a:r>
          </a:p>
          <a:p>
            <a:endParaRPr lang="en-US" dirty="0"/>
          </a:p>
        </p:txBody>
      </p:sp>
    </p:spTree>
    <p:extLst>
      <p:ext uri="{BB962C8B-B14F-4D97-AF65-F5344CB8AC3E}">
        <p14:creationId xmlns:p14="http://schemas.microsoft.com/office/powerpoint/2010/main" val="404188713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F864E1-7E15-F60F-CB7D-D0CA1FBCAD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F70736-6B44-C412-AAC5-83F6E2E92193}"/>
              </a:ext>
            </a:extLst>
          </p:cNvPr>
          <p:cNvSpPr>
            <a:spLocks noGrp="1"/>
          </p:cNvSpPr>
          <p:nvPr>
            <p:ph type="title"/>
          </p:nvPr>
        </p:nvSpPr>
        <p:spPr>
          <a:xfrm>
            <a:off x="715813" y="3030465"/>
            <a:ext cx="11115967" cy="797070"/>
          </a:xfrm>
        </p:spPr>
        <p:txBody>
          <a:bodyPr/>
          <a:lstStyle/>
          <a:p>
            <a:r>
              <a:rPr lang="en-US" dirty="0"/>
              <a:t>TouchNet</a:t>
            </a:r>
          </a:p>
        </p:txBody>
      </p:sp>
      <p:sp>
        <p:nvSpPr>
          <p:cNvPr id="4" name="Slide Number Placeholder 3">
            <a:extLst>
              <a:ext uri="{FF2B5EF4-FFF2-40B4-BE49-F238E27FC236}">
                <a16:creationId xmlns:a16="http://schemas.microsoft.com/office/drawing/2014/main" id="{200E5642-F470-6A96-B0AC-25FE0BF82A5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prstClr val="black"/>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100" b="0" i="0" u="none" strike="noStrike" kern="1200" cap="none" spc="0" normalizeH="0" baseline="0" noProof="0" dirty="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171849738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E8AAD-B39C-6828-3258-BF84142AD1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410959-030A-AC25-F930-64284E413443}"/>
              </a:ext>
            </a:extLst>
          </p:cNvPr>
          <p:cNvSpPr>
            <a:spLocks noGrp="1"/>
          </p:cNvSpPr>
          <p:nvPr>
            <p:ph type="title"/>
          </p:nvPr>
        </p:nvSpPr>
        <p:spPr>
          <a:xfrm>
            <a:off x="441785" y="1269665"/>
            <a:ext cx="8493929" cy="470453"/>
          </a:xfrm>
          <a:ln>
            <a:noFill/>
          </a:ln>
        </p:spPr>
        <p:style>
          <a:lnRef idx="2">
            <a:schemeClr val="dk1"/>
          </a:lnRef>
          <a:fillRef idx="1">
            <a:schemeClr val="lt1"/>
          </a:fillRef>
          <a:effectRef idx="0">
            <a:schemeClr val="dk1"/>
          </a:effectRef>
          <a:fontRef idx="minor">
            <a:schemeClr val="dk1"/>
          </a:fontRef>
        </p:style>
        <p:txBody>
          <a:bodyPr/>
          <a:lstStyle/>
          <a:p>
            <a:r>
              <a:rPr lang="en-US" dirty="0">
                <a:latin typeface="Franklin Gothic Medium" panose="020B0603020102020204" pitchFamily="34" charset="0"/>
                <a:ea typeface="+mj-ea"/>
                <a:cs typeface="+mj-cs"/>
              </a:rPr>
              <a:t>History</a:t>
            </a:r>
          </a:p>
        </p:txBody>
      </p:sp>
      <p:sp>
        <p:nvSpPr>
          <p:cNvPr id="4" name="Slide Number Placeholder 3">
            <a:extLst>
              <a:ext uri="{FF2B5EF4-FFF2-40B4-BE49-F238E27FC236}">
                <a16:creationId xmlns:a16="http://schemas.microsoft.com/office/drawing/2014/main" id="{1029DBCC-7C74-BBFC-B0E2-5AEA07A444E7}"/>
              </a:ext>
            </a:extLst>
          </p:cNvPr>
          <p:cNvSpPr>
            <a:spLocks noGrp="1"/>
          </p:cNvSpPr>
          <p:nvPr>
            <p:ph type="sldNum" sz="quarter" idx="12"/>
          </p:nvPr>
        </p:nvSpPr>
        <p:spPr/>
        <p:txBody>
          <a:bodyPr/>
          <a:lstStyle/>
          <a:p>
            <a:pPr defTabSz="457200"/>
            <a:fld id="{DEE5BC03-7CE3-4FE3-BC0A-0ACCA8AC1F24}" type="slidenum">
              <a:rPr lang="en-US">
                <a:solidFill>
                  <a:prstClr val="black"/>
                </a:solidFill>
                <a:latin typeface="Franklin Gothic Book"/>
              </a:rPr>
              <a:pPr defTabSz="457200"/>
              <a:t>12</a:t>
            </a:fld>
            <a:endParaRPr lang="en-US" dirty="0">
              <a:solidFill>
                <a:prstClr val="black"/>
              </a:solidFill>
              <a:latin typeface="Franklin Gothic Book"/>
            </a:endParaRPr>
          </a:p>
        </p:txBody>
      </p:sp>
      <p:sp>
        <p:nvSpPr>
          <p:cNvPr id="3" name="Content Placeholder 2">
            <a:extLst>
              <a:ext uri="{FF2B5EF4-FFF2-40B4-BE49-F238E27FC236}">
                <a16:creationId xmlns:a16="http://schemas.microsoft.com/office/drawing/2014/main" id="{30165E97-BBAA-6272-BDC7-A0B153771F0D}"/>
              </a:ext>
            </a:extLst>
          </p:cNvPr>
          <p:cNvSpPr>
            <a:spLocks noGrp="1"/>
          </p:cNvSpPr>
          <p:nvPr>
            <p:ph idx="1"/>
          </p:nvPr>
        </p:nvSpPr>
        <p:spPr>
          <a:xfrm>
            <a:off x="534065" y="2005533"/>
            <a:ext cx="10768935" cy="4656205"/>
          </a:xfrm>
        </p:spPr>
        <p:txBody>
          <a:bodyPr/>
          <a:lstStyle/>
          <a:p>
            <a:r>
              <a:rPr lang="en-US" sz="2400" dirty="0"/>
              <a:t>Enhancement Request 41 was submitted to the Work Group to resolve the issue that colleges were not in compliance with PCI (Payment Card Industry) requirements for accepting credit cards</a:t>
            </a:r>
          </a:p>
          <a:p>
            <a:r>
              <a:rPr lang="en-US" sz="2400" dirty="0"/>
              <a:t>May 1, 2019, the Working Group approved this request</a:t>
            </a:r>
          </a:p>
          <a:p>
            <a:r>
              <a:rPr lang="en-US" sz="2400" dirty="0"/>
              <a:t>A vendor was selected on October 1, 2020, TouchNet was the selected vendor from the three vendors that responded</a:t>
            </a:r>
          </a:p>
          <a:p>
            <a:r>
              <a:rPr lang="en-US" sz="2400" dirty="0"/>
              <a:t>December 2022 the contract from TouchNet was signed</a:t>
            </a:r>
          </a:p>
          <a:p>
            <a:r>
              <a:rPr lang="en-US" sz="2400" dirty="0"/>
              <a:t>December 2024</a:t>
            </a:r>
            <a:r>
              <a:rPr lang="en-US" sz="2400" b="1" dirty="0"/>
              <a:t> </a:t>
            </a:r>
            <a:r>
              <a:rPr lang="en-US" sz="2400" dirty="0"/>
              <a:t>Leadership decided to place the TouchNet project on hold until Fall of 2025</a:t>
            </a:r>
          </a:p>
          <a:p>
            <a:endParaRPr lang="en-US" sz="2400" dirty="0"/>
          </a:p>
          <a:p>
            <a:endParaRPr lang="en-US" sz="2400" dirty="0"/>
          </a:p>
          <a:p>
            <a:endParaRPr lang="en-US" sz="2400" dirty="0"/>
          </a:p>
        </p:txBody>
      </p:sp>
    </p:spTree>
    <p:extLst>
      <p:ext uri="{BB962C8B-B14F-4D97-AF65-F5344CB8AC3E}">
        <p14:creationId xmlns:p14="http://schemas.microsoft.com/office/powerpoint/2010/main" val="3511953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8AC35-3D42-BB8C-A11B-DEC2855BCF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E82A16E-00BC-070B-3CCB-5D807195B57A}"/>
              </a:ext>
            </a:extLst>
          </p:cNvPr>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TimeLine of TouchNet</a:t>
            </a:r>
            <a:endParaRPr lang="en-US" dirty="0"/>
          </a:p>
        </p:txBody>
      </p:sp>
      <p:sp>
        <p:nvSpPr>
          <p:cNvPr id="3" name="Content Placeholder 2">
            <a:extLst>
              <a:ext uri="{FF2B5EF4-FFF2-40B4-BE49-F238E27FC236}">
                <a16:creationId xmlns:a16="http://schemas.microsoft.com/office/drawing/2014/main" id="{E4265A07-2D5C-EA73-394E-1B9B0D9F5011}"/>
              </a:ext>
            </a:extLst>
          </p:cNvPr>
          <p:cNvSpPr>
            <a:spLocks noGrp="1"/>
          </p:cNvSpPr>
          <p:nvPr>
            <p:ph idx="1"/>
          </p:nvPr>
        </p:nvSpPr>
        <p:spPr>
          <a:xfrm>
            <a:off x="715814" y="1989667"/>
            <a:ext cx="11279690" cy="4533130"/>
          </a:xfrm>
        </p:spPr>
        <p:txBody>
          <a:bodyPr/>
          <a:lstStyle/>
          <a:p>
            <a:r>
              <a:rPr lang="en-US" sz="2400" b="1" dirty="0"/>
              <a:t>May 2019</a:t>
            </a:r>
            <a:r>
              <a:rPr lang="en-US" sz="2400" dirty="0"/>
              <a:t>- ER was approved at Working Group to proceed to a Request for Proposal (RFP)</a:t>
            </a:r>
          </a:p>
          <a:p>
            <a:r>
              <a:rPr lang="en-US" sz="2400" b="1" dirty="0"/>
              <a:t>October 2020- </a:t>
            </a:r>
            <a:r>
              <a:rPr lang="en-US" sz="2400" dirty="0"/>
              <a:t>Vendor selection results presented to Steering Committee</a:t>
            </a:r>
          </a:p>
          <a:p>
            <a:r>
              <a:rPr lang="en-US" sz="2400" b="1" dirty="0"/>
              <a:t>December 2022</a:t>
            </a:r>
            <a:r>
              <a:rPr lang="en-US" sz="2400" dirty="0"/>
              <a:t>- Contract agreement with TouchNet was signed</a:t>
            </a:r>
          </a:p>
          <a:p>
            <a:r>
              <a:rPr lang="en-US" sz="2400" b="1" dirty="0"/>
              <a:t>January 2023- </a:t>
            </a:r>
            <a:r>
              <a:rPr lang="en-US" sz="2400" dirty="0"/>
              <a:t>PMO involvement:(consolidate contract information, accessibility review, product understanding, and approach development)</a:t>
            </a:r>
          </a:p>
          <a:p>
            <a:r>
              <a:rPr lang="en-US" sz="2400" b="1" dirty="0"/>
              <a:t>July 2023</a:t>
            </a:r>
            <a:r>
              <a:rPr lang="en-US" sz="2400" dirty="0"/>
              <a:t>- Demonstration provided by TouchNet for all colleges (over 160 people in attendance), College Advisory Group Nominations, group selected on 08/10/23</a:t>
            </a:r>
          </a:p>
          <a:p>
            <a:r>
              <a:rPr lang="en-US" sz="2400" b="1" dirty="0"/>
              <a:t>September - October 2023</a:t>
            </a:r>
            <a:r>
              <a:rPr lang="en-US" sz="2400" dirty="0"/>
              <a:t>- Demo to College Advisory Group, TouchNet Conference attended (4 college staff members and 2 SBCTC staff members)  </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F0E3D3B1-D447-0C38-7371-3019DE510296}"/>
              </a:ext>
            </a:extLst>
          </p:cNvPr>
          <p:cNvSpPr>
            <a:spLocks noGrp="1"/>
          </p:cNvSpPr>
          <p:nvPr>
            <p:ph type="sldNum" sz="quarter" idx="12"/>
          </p:nvPr>
        </p:nvSpPr>
        <p:spPr/>
        <p:txBody>
          <a:bodyPr/>
          <a:lstStyle/>
          <a:p>
            <a:fld id="{DEE5BC03-7CE3-4FE3-BC0A-0ACCA8AC1F24}" type="slidenum">
              <a:rPr lang="en-US" smtClean="0"/>
              <a:pPr/>
              <a:t>13</a:t>
            </a:fld>
            <a:endParaRPr lang="en-US" dirty="0"/>
          </a:p>
        </p:txBody>
      </p:sp>
    </p:spTree>
    <p:extLst>
      <p:ext uri="{BB962C8B-B14F-4D97-AF65-F5344CB8AC3E}">
        <p14:creationId xmlns:p14="http://schemas.microsoft.com/office/powerpoint/2010/main" val="364304477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F93EB-7A2C-1E45-47F8-101B65CDE4E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88A11F-386E-13EE-4C61-DA88163C2231}"/>
              </a:ext>
            </a:extLst>
          </p:cNvPr>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TimeLine of TouchNet</a:t>
            </a:r>
            <a:endParaRPr lang="en-US" dirty="0"/>
          </a:p>
        </p:txBody>
      </p:sp>
      <p:sp>
        <p:nvSpPr>
          <p:cNvPr id="3" name="Content Placeholder 2">
            <a:extLst>
              <a:ext uri="{FF2B5EF4-FFF2-40B4-BE49-F238E27FC236}">
                <a16:creationId xmlns:a16="http://schemas.microsoft.com/office/drawing/2014/main" id="{52AB1EBE-C57A-C088-545D-ABAC1304BD3A}"/>
              </a:ext>
            </a:extLst>
          </p:cNvPr>
          <p:cNvSpPr>
            <a:spLocks noGrp="1"/>
          </p:cNvSpPr>
          <p:nvPr>
            <p:ph idx="1"/>
          </p:nvPr>
        </p:nvSpPr>
        <p:spPr>
          <a:xfrm>
            <a:off x="715814" y="1989667"/>
            <a:ext cx="11279690" cy="4533130"/>
          </a:xfrm>
        </p:spPr>
        <p:txBody>
          <a:bodyPr/>
          <a:lstStyle/>
          <a:p>
            <a:r>
              <a:rPr lang="en-US" sz="2400" b="1" dirty="0"/>
              <a:t>November 2023- </a:t>
            </a:r>
            <a:r>
              <a:rPr lang="en-US" sz="2400" dirty="0"/>
              <a:t>Colleges from Advisory group were asked to volunteer their data to test the product in a Proof of Concept (POC) Environment</a:t>
            </a:r>
          </a:p>
          <a:p>
            <a:r>
              <a:rPr lang="en-US" sz="2400" b="1" dirty="0"/>
              <a:t>January 2024- May 2024- </a:t>
            </a:r>
            <a:r>
              <a:rPr lang="en-US" sz="2400" dirty="0"/>
              <a:t>SBCTC designated an environment for TouchNet to connect to for a POC (Jan), Meetings with TouchNet back and forth on the connection approach</a:t>
            </a:r>
          </a:p>
          <a:p>
            <a:r>
              <a:rPr lang="en-US" sz="2400" b="1" dirty="0"/>
              <a:t>June 2024</a:t>
            </a:r>
            <a:r>
              <a:rPr lang="en-US" sz="2400" dirty="0"/>
              <a:t>- SBCTC sends letter inquiring on when they are updating their connectivity method</a:t>
            </a:r>
          </a:p>
          <a:p>
            <a:r>
              <a:rPr lang="en-US" sz="2400" b="1" dirty="0"/>
              <a:t>November 2024</a:t>
            </a:r>
            <a:r>
              <a:rPr lang="en-US" sz="2400" dirty="0"/>
              <a:t>- TouchNet shares that the new connectivity approach will be released in October 2025</a:t>
            </a:r>
          </a:p>
          <a:p>
            <a:r>
              <a:rPr lang="en-US" sz="2400" b="1" dirty="0"/>
              <a:t>December 2024-</a:t>
            </a:r>
            <a:r>
              <a:rPr lang="en-US" sz="2400" dirty="0"/>
              <a:t> Leadership decided to place the TouchNet project on hold until Fall of 2025</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6692287-2D17-EA7C-5AE7-017F9F680F94}"/>
              </a:ext>
            </a:extLst>
          </p:cNvPr>
          <p:cNvSpPr>
            <a:spLocks noGrp="1"/>
          </p:cNvSpPr>
          <p:nvPr>
            <p:ph type="sldNum" sz="quarter" idx="12"/>
          </p:nvPr>
        </p:nvSpPr>
        <p:spPr/>
        <p:txBody>
          <a:bodyPr/>
          <a:lstStyle/>
          <a:p>
            <a:fld id="{DEE5BC03-7CE3-4FE3-BC0A-0ACCA8AC1F24}" type="slidenum">
              <a:rPr lang="en-US" smtClean="0"/>
              <a:pPr/>
              <a:t>14</a:t>
            </a:fld>
            <a:endParaRPr lang="en-US" dirty="0"/>
          </a:p>
        </p:txBody>
      </p:sp>
    </p:spTree>
    <p:extLst>
      <p:ext uri="{BB962C8B-B14F-4D97-AF65-F5344CB8AC3E}">
        <p14:creationId xmlns:p14="http://schemas.microsoft.com/office/powerpoint/2010/main" val="1260049213"/>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9C647A-5AF5-8417-DD18-CC06289882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4BA5C0-A36E-4AB2-F0F3-DCFDDF604918}"/>
              </a:ext>
            </a:extLst>
          </p:cNvPr>
          <p:cNvSpPr>
            <a:spLocks noGrp="1"/>
          </p:cNvSpPr>
          <p:nvPr>
            <p:ph type="title"/>
          </p:nvPr>
        </p:nvSpPr>
        <p:spPr>
          <a:xfrm>
            <a:off x="441785" y="1241956"/>
            <a:ext cx="8493929" cy="470453"/>
          </a:xfrm>
          <a:ln>
            <a:noFill/>
          </a:ln>
        </p:spPr>
        <p:style>
          <a:lnRef idx="2">
            <a:schemeClr val="dk1"/>
          </a:lnRef>
          <a:fillRef idx="1">
            <a:schemeClr val="lt1"/>
          </a:fillRef>
          <a:effectRef idx="0">
            <a:schemeClr val="dk1"/>
          </a:effectRef>
          <a:fontRef idx="minor">
            <a:schemeClr val="dk1"/>
          </a:fontRef>
        </p:style>
        <p:txBody>
          <a:bodyPr/>
          <a:lstStyle/>
          <a:p>
            <a:r>
              <a:rPr lang="en-US" dirty="0">
                <a:latin typeface="Franklin Gothic Medium" panose="020B0603020102020204" pitchFamily="34" charset="0"/>
                <a:ea typeface="+mj-ea"/>
                <a:cs typeface="+mj-cs"/>
              </a:rPr>
              <a:t>TouchNet Features</a:t>
            </a:r>
          </a:p>
        </p:txBody>
      </p:sp>
      <p:sp>
        <p:nvSpPr>
          <p:cNvPr id="4" name="Slide Number Placeholder 3">
            <a:extLst>
              <a:ext uri="{FF2B5EF4-FFF2-40B4-BE49-F238E27FC236}">
                <a16:creationId xmlns:a16="http://schemas.microsoft.com/office/drawing/2014/main" id="{9283B4D1-FCD4-1711-F028-6A30FDECB347}"/>
              </a:ext>
            </a:extLst>
          </p:cNvPr>
          <p:cNvSpPr>
            <a:spLocks noGrp="1"/>
          </p:cNvSpPr>
          <p:nvPr>
            <p:ph type="sldNum" sz="quarter" idx="12"/>
          </p:nvPr>
        </p:nvSpPr>
        <p:spPr/>
        <p:txBody>
          <a:bodyPr/>
          <a:lstStyle/>
          <a:p>
            <a:pPr defTabSz="457200"/>
            <a:fld id="{DEE5BC03-7CE3-4FE3-BC0A-0ACCA8AC1F24}" type="slidenum">
              <a:rPr lang="en-US">
                <a:solidFill>
                  <a:prstClr val="black"/>
                </a:solidFill>
                <a:latin typeface="Franklin Gothic Book"/>
              </a:rPr>
              <a:pPr defTabSz="457200"/>
              <a:t>15</a:t>
            </a:fld>
            <a:endParaRPr lang="en-US" dirty="0">
              <a:solidFill>
                <a:prstClr val="black"/>
              </a:solidFill>
              <a:latin typeface="Franklin Gothic Book"/>
            </a:endParaRPr>
          </a:p>
        </p:txBody>
      </p:sp>
      <p:sp>
        <p:nvSpPr>
          <p:cNvPr id="3" name="Content Placeholder 2">
            <a:extLst>
              <a:ext uri="{FF2B5EF4-FFF2-40B4-BE49-F238E27FC236}">
                <a16:creationId xmlns:a16="http://schemas.microsoft.com/office/drawing/2014/main" id="{F811777E-591A-D6AE-6207-936AF9AEED4C}"/>
              </a:ext>
            </a:extLst>
          </p:cNvPr>
          <p:cNvSpPr>
            <a:spLocks noGrp="1"/>
          </p:cNvSpPr>
          <p:nvPr>
            <p:ph idx="1"/>
          </p:nvPr>
        </p:nvSpPr>
        <p:spPr>
          <a:xfrm>
            <a:off x="360220" y="2041238"/>
            <a:ext cx="6123707" cy="4590471"/>
          </a:xfrm>
        </p:spPr>
        <p:txBody>
          <a:bodyPr/>
          <a:lstStyle/>
          <a:p>
            <a:r>
              <a:rPr lang="en-US" sz="2400" dirty="0"/>
              <a:t>TouchNet Payment Center:</a:t>
            </a:r>
          </a:p>
          <a:p>
            <a:pPr marL="457200" lvl="1">
              <a:spcBef>
                <a:spcPts val="0"/>
              </a:spcBef>
            </a:pPr>
            <a:r>
              <a:rPr lang="en-US" sz="2000" dirty="0"/>
              <a:t>Student Account Center, Current Activity Statement, Real-time Post &amp; Lookup by Business Unit</a:t>
            </a:r>
          </a:p>
          <a:p>
            <a:pPr marL="457200" lvl="1">
              <a:spcBef>
                <a:spcPts val="0"/>
              </a:spcBef>
            </a:pPr>
            <a:r>
              <a:rPr lang="en-US" sz="2000" dirty="0"/>
              <a:t>eConsents, Credit Card, Electronic Check, International Wires, </a:t>
            </a:r>
          </a:p>
          <a:p>
            <a:pPr marL="457200" lvl="1">
              <a:spcBef>
                <a:spcPts val="0"/>
              </a:spcBef>
            </a:pPr>
            <a:r>
              <a:rPr lang="en-US" sz="2000" dirty="0"/>
              <a:t>Mobile/Texting, Single Sign On, Third-party Payor2, AAWS Payment Point </a:t>
            </a:r>
          </a:p>
          <a:p>
            <a:r>
              <a:rPr lang="en-US" sz="2400" dirty="0"/>
              <a:t>POS Client (Cashiering Point of Sale-integrates to PeopleSoft Cashiering.) </a:t>
            </a:r>
          </a:p>
          <a:p>
            <a:pPr lvl="1"/>
            <a:r>
              <a:rPr lang="en-US" sz="2000" dirty="0"/>
              <a:t>Devices required (colleges purchase devices)</a:t>
            </a:r>
          </a:p>
          <a:p>
            <a:pPr lvl="1"/>
            <a:r>
              <a:rPr lang="en-US" sz="2000" dirty="0"/>
              <a:t>PayPath Service Fee Program (Credit Card) </a:t>
            </a:r>
          </a:p>
          <a:p>
            <a:pPr lvl="1"/>
            <a:r>
              <a:rPr lang="en-US" sz="2000" dirty="0"/>
              <a:t>TouchNet Transaction Services ACH Processing (optional) Includes ACH Validation</a:t>
            </a:r>
          </a:p>
          <a:p>
            <a:pPr marL="0" indent="0">
              <a:buNone/>
            </a:pPr>
            <a:r>
              <a:rPr lang="en-US" sz="2400" dirty="0"/>
              <a:t>. </a:t>
            </a:r>
          </a:p>
        </p:txBody>
      </p:sp>
      <p:sp>
        <p:nvSpPr>
          <p:cNvPr id="5" name="Content Placeholder 2">
            <a:extLst>
              <a:ext uri="{FF2B5EF4-FFF2-40B4-BE49-F238E27FC236}">
                <a16:creationId xmlns:a16="http://schemas.microsoft.com/office/drawing/2014/main" id="{FF1F2E44-2958-331B-BFE5-989B03EC497B}"/>
              </a:ext>
            </a:extLst>
          </p:cNvPr>
          <p:cNvSpPr txBox="1">
            <a:spLocks/>
          </p:cNvSpPr>
          <p:nvPr/>
        </p:nvSpPr>
        <p:spPr>
          <a:xfrm>
            <a:off x="6788728" y="2041238"/>
            <a:ext cx="5107709" cy="440574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Payment Plans PLUS (globally activated)</a:t>
            </a:r>
          </a:p>
          <a:p>
            <a:pPr lvl="1"/>
            <a:r>
              <a:rPr lang="en-US" sz="2000" dirty="0"/>
              <a:t>Managed Payment Plans (term based)</a:t>
            </a:r>
          </a:p>
          <a:p>
            <a:pPr lvl="1"/>
            <a:r>
              <a:rPr lang="en-US" sz="2000" dirty="0"/>
              <a:t>Fee for Student of $25 per term</a:t>
            </a:r>
          </a:p>
          <a:p>
            <a:r>
              <a:rPr lang="en-US" sz="2400" dirty="0"/>
              <a:t>Optional Use for Additional Costs:</a:t>
            </a:r>
          </a:p>
          <a:p>
            <a:pPr lvl="1"/>
            <a:r>
              <a:rPr lang="en-US" sz="2000" dirty="0"/>
              <a:t>TouchNet Marketplace (Online store) </a:t>
            </a:r>
          </a:p>
          <a:p>
            <a:pPr lvl="1"/>
            <a:r>
              <a:rPr lang="en-US" sz="2000" dirty="0"/>
              <a:t>TouchNet Ready Partners (e.g. CampusCE)</a:t>
            </a:r>
          </a:p>
          <a:p>
            <a:pPr lvl="1"/>
            <a:r>
              <a:rPr lang="en-US" sz="2000" dirty="0"/>
              <a:t>PayPath Service Fee Program (Credit Card) </a:t>
            </a:r>
          </a:p>
          <a:p>
            <a:pPr lvl="1"/>
            <a:r>
              <a:rPr lang="en-US" sz="2000" dirty="0"/>
              <a:t>TouchNet Transaction Services ACH Processing (optional) Includes ACH Validation</a:t>
            </a:r>
          </a:p>
          <a:p>
            <a:pPr marL="0" indent="0">
              <a:buNone/>
            </a:pPr>
            <a:endParaRPr lang="en-US" sz="2400" dirty="0"/>
          </a:p>
        </p:txBody>
      </p:sp>
    </p:spTree>
    <p:extLst>
      <p:ext uri="{BB962C8B-B14F-4D97-AF65-F5344CB8AC3E}">
        <p14:creationId xmlns:p14="http://schemas.microsoft.com/office/powerpoint/2010/main" val="17393511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1706B-2D93-2FD1-1895-3967888560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30A0C4-128E-22C7-2117-3A5199F485BE}"/>
              </a:ext>
            </a:extLst>
          </p:cNvPr>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Enhancement Request (ER) 41, Approved May 2019</a:t>
            </a:r>
            <a:endParaRPr lang="en-US" dirty="0"/>
          </a:p>
        </p:txBody>
      </p:sp>
      <p:sp>
        <p:nvSpPr>
          <p:cNvPr id="3" name="Content Placeholder 2">
            <a:extLst>
              <a:ext uri="{FF2B5EF4-FFF2-40B4-BE49-F238E27FC236}">
                <a16:creationId xmlns:a16="http://schemas.microsoft.com/office/drawing/2014/main" id="{6BBCADB4-9528-536C-BFDC-352894CA3D2C}"/>
              </a:ext>
            </a:extLst>
          </p:cNvPr>
          <p:cNvSpPr>
            <a:spLocks noGrp="1"/>
          </p:cNvSpPr>
          <p:nvPr>
            <p:ph idx="1"/>
          </p:nvPr>
        </p:nvSpPr>
        <p:spPr>
          <a:xfrm>
            <a:off x="715814" y="2028537"/>
            <a:ext cx="11115967" cy="4533130"/>
          </a:xfrm>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3C8A3FB2-4635-D25B-0856-BD3AFE8D8724}"/>
              </a:ext>
            </a:extLst>
          </p:cNvPr>
          <p:cNvSpPr>
            <a:spLocks noGrp="1"/>
          </p:cNvSpPr>
          <p:nvPr>
            <p:ph type="sldNum" sz="quarter" idx="12"/>
          </p:nvPr>
        </p:nvSpPr>
        <p:spPr/>
        <p:txBody>
          <a:bodyPr/>
          <a:lstStyle/>
          <a:p>
            <a:fld id="{DEE5BC03-7CE3-4FE3-BC0A-0ACCA8AC1F24}" type="slidenum">
              <a:rPr lang="en-US" smtClean="0"/>
              <a:pPr/>
              <a:t>16</a:t>
            </a:fld>
            <a:endParaRPr lang="en-US" dirty="0"/>
          </a:p>
        </p:txBody>
      </p:sp>
      <p:sp>
        <p:nvSpPr>
          <p:cNvPr id="5" name="Content Placeholder 2">
            <a:extLst>
              <a:ext uri="{FF2B5EF4-FFF2-40B4-BE49-F238E27FC236}">
                <a16:creationId xmlns:a16="http://schemas.microsoft.com/office/drawing/2014/main" id="{89CC3C25-2394-6A29-19B1-11B6242C872F}"/>
              </a:ext>
            </a:extLst>
          </p:cNvPr>
          <p:cNvSpPr txBox="1">
            <a:spLocks/>
          </p:cNvSpPr>
          <p:nvPr/>
        </p:nvSpPr>
        <p:spPr>
          <a:xfrm>
            <a:off x="538016" y="1952019"/>
            <a:ext cx="11115967" cy="46773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100" dirty="0"/>
              <a:t>“Colleges are requesting the ability to accept credit card payments at the cashier window that integrates with ctcLink student and customer accounts.”</a:t>
            </a:r>
          </a:p>
          <a:p>
            <a:r>
              <a:rPr lang="en-US" sz="2100" dirty="0"/>
              <a:t>“The solution must automatically post payments to the accounts and must permit refunds/returns back to the original card used for payment. The system must meet all </a:t>
            </a:r>
            <a:r>
              <a:rPr lang="en-US" sz="2100" b="1" dirty="0"/>
              <a:t>PCI compliance </a:t>
            </a:r>
            <a:r>
              <a:rPr lang="en-US" sz="2100" dirty="0"/>
              <a:t>requirements and support </a:t>
            </a:r>
            <a:r>
              <a:rPr lang="en-US" sz="2100" b="1" dirty="0"/>
              <a:t>PCI Point-to-Point Encryption </a:t>
            </a:r>
            <a:r>
              <a:rPr lang="en-US" sz="2100" dirty="0"/>
              <a:t>(P2PE).”</a:t>
            </a:r>
          </a:p>
          <a:p>
            <a:r>
              <a:rPr lang="en-US" sz="2100" dirty="0"/>
              <a:t>“Current options in ctcLink only allow online credit card payments through CyberSource or stand-alone credit card devices for cashiers then use an Item Type to enter the payment on the student account. This method does not allow direct refunds back to the original credit card (Note: these refunds have oftentimes gone to the student, who may or may not be the cardholder).”</a:t>
            </a:r>
          </a:p>
          <a:p>
            <a:r>
              <a:rPr lang="en-US" sz="2100" dirty="0"/>
              <a:t>“Alternately, the cashier may log into the processor website to search for the credit card/reference number and refund through this secondary method.”</a:t>
            </a:r>
          </a:p>
          <a:p>
            <a:r>
              <a:rPr lang="en-US" sz="2100" dirty="0"/>
              <a:t>“Both of the alternate methods may not be PCI compliant and may lead to sanctions by the credit card processor.”</a:t>
            </a:r>
          </a:p>
          <a:p>
            <a:endParaRPr lang="en-US" dirty="0"/>
          </a:p>
          <a:p>
            <a:endParaRPr lang="en-US" dirty="0"/>
          </a:p>
          <a:p>
            <a:endParaRPr lang="en-US" dirty="0"/>
          </a:p>
        </p:txBody>
      </p:sp>
    </p:spTree>
    <p:extLst>
      <p:ext uri="{BB962C8B-B14F-4D97-AF65-F5344CB8AC3E}">
        <p14:creationId xmlns:p14="http://schemas.microsoft.com/office/powerpoint/2010/main" val="2941877434"/>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4A49B0-5368-DB5A-B35A-23AF6F233F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C63BA0-F8F0-6524-DDAB-4AE017FB3ABD}"/>
              </a:ext>
            </a:extLst>
          </p:cNvPr>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Today’s Thoughts on (ER) 41</a:t>
            </a:r>
            <a:endParaRPr lang="en-US" dirty="0"/>
          </a:p>
        </p:txBody>
      </p:sp>
      <p:sp>
        <p:nvSpPr>
          <p:cNvPr id="3" name="Content Placeholder 2">
            <a:extLst>
              <a:ext uri="{FF2B5EF4-FFF2-40B4-BE49-F238E27FC236}">
                <a16:creationId xmlns:a16="http://schemas.microsoft.com/office/drawing/2014/main" id="{8AA07483-31F9-CBAA-D211-F37F4CFEB5CD}"/>
              </a:ext>
            </a:extLst>
          </p:cNvPr>
          <p:cNvSpPr>
            <a:spLocks noGrp="1"/>
          </p:cNvSpPr>
          <p:nvPr>
            <p:ph idx="1"/>
          </p:nvPr>
        </p:nvSpPr>
        <p:spPr>
          <a:xfrm>
            <a:off x="457200" y="1955800"/>
            <a:ext cx="11374581" cy="4605867"/>
          </a:xfrm>
        </p:spPr>
        <p:txBody>
          <a:bodyPr/>
          <a:lstStyle/>
          <a:p>
            <a:r>
              <a:rPr lang="en-US" sz="2400" dirty="0"/>
              <a:t>Do you currently have a solution for taking a credit card at the cashier window and are able to return the funds to that credit card? </a:t>
            </a:r>
          </a:p>
          <a:p>
            <a:pPr lvl="1"/>
            <a:r>
              <a:rPr lang="en-US" sz="2000" b="1" dirty="0"/>
              <a:t>Option A:</a:t>
            </a:r>
            <a:r>
              <a:rPr lang="en-US" sz="2000" dirty="0"/>
              <a:t> Yes, We are currently using a 3</a:t>
            </a:r>
            <a:r>
              <a:rPr lang="en-US" sz="2000" baseline="30000" dirty="0"/>
              <a:t>rd</a:t>
            </a:r>
            <a:r>
              <a:rPr lang="en-US" sz="2000" dirty="0"/>
              <a:t> party vendor</a:t>
            </a:r>
          </a:p>
          <a:p>
            <a:pPr lvl="1"/>
            <a:r>
              <a:rPr lang="en-US" sz="2000" b="1" dirty="0"/>
              <a:t>Option B:</a:t>
            </a:r>
            <a:r>
              <a:rPr lang="en-US" sz="2000" dirty="0"/>
              <a:t> Yes, We have a mitigation strategy (example using a kiosk)</a:t>
            </a:r>
          </a:p>
          <a:p>
            <a:pPr lvl="1"/>
            <a:r>
              <a:rPr lang="en-US" sz="2000" b="1" dirty="0"/>
              <a:t>Option C:</a:t>
            </a:r>
            <a:r>
              <a:rPr lang="en-US" sz="2000" dirty="0"/>
              <a:t> No Solution</a:t>
            </a:r>
            <a:br>
              <a:rPr lang="en-US" sz="2000" dirty="0"/>
            </a:br>
            <a:endParaRPr lang="en-US" sz="2000" dirty="0"/>
          </a:p>
          <a:p>
            <a:r>
              <a:rPr lang="en-US" sz="2400" dirty="0"/>
              <a:t>Please rate on a scale 1-5 (5 being highest) the priority for ER 41 in the cashier's office</a:t>
            </a:r>
            <a:br>
              <a:rPr lang="en-US" sz="2400" dirty="0"/>
            </a:br>
            <a:endParaRPr lang="en-US" sz="2400" dirty="0"/>
          </a:p>
          <a:p>
            <a:r>
              <a:rPr lang="en-US" sz="2400" dirty="0"/>
              <a:t>Do you believe any items are missing from this request, or are no longer correct?</a:t>
            </a:r>
          </a:p>
          <a:p>
            <a:endParaRPr lang="en-US" sz="2400" dirty="0"/>
          </a:p>
          <a:p>
            <a:r>
              <a:rPr lang="en-US" sz="2400" dirty="0"/>
              <a:t>Please use the </a:t>
            </a:r>
            <a:r>
              <a:rPr lang="en-US" sz="2400" dirty="0">
                <a:hlinkClick r:id="rId2"/>
              </a:rPr>
              <a:t>Link to Survey </a:t>
            </a:r>
            <a:r>
              <a:rPr lang="en-US" sz="2400" dirty="0"/>
              <a:t>in the chat</a:t>
            </a:r>
          </a:p>
          <a:p>
            <a:endParaRPr lang="en-US"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4E165F5-DA78-7800-81BF-ABCEDC387140}"/>
              </a:ext>
            </a:extLst>
          </p:cNvPr>
          <p:cNvSpPr>
            <a:spLocks noGrp="1"/>
          </p:cNvSpPr>
          <p:nvPr>
            <p:ph type="sldNum" sz="quarter" idx="12"/>
          </p:nvPr>
        </p:nvSpPr>
        <p:spPr/>
        <p:txBody>
          <a:bodyPr/>
          <a:lstStyle/>
          <a:p>
            <a:fld id="{DEE5BC03-7CE3-4FE3-BC0A-0ACCA8AC1F24}" type="slidenum">
              <a:rPr lang="en-US" smtClean="0"/>
              <a:pPr/>
              <a:t>17</a:t>
            </a:fld>
            <a:endParaRPr lang="en-US" dirty="0"/>
          </a:p>
        </p:txBody>
      </p:sp>
    </p:spTree>
    <p:extLst>
      <p:ext uri="{BB962C8B-B14F-4D97-AF65-F5344CB8AC3E}">
        <p14:creationId xmlns:p14="http://schemas.microsoft.com/office/powerpoint/2010/main" val="2666501859"/>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A097C-476B-ED4C-6C27-D05704096B7E}"/>
            </a:ext>
          </a:extLst>
        </p:cNvPr>
        <p:cNvGrpSpPr/>
        <p:nvPr/>
      </p:nvGrpSpPr>
      <p:grpSpPr>
        <a:xfrm>
          <a:off x="0" y="0"/>
          <a:ext cx="0" cy="0"/>
          <a:chOff x="0" y="0"/>
          <a:chExt cx="0" cy="0"/>
        </a:xfrm>
      </p:grpSpPr>
      <p:pic>
        <p:nvPicPr>
          <p:cNvPr id="7" name="Picture 6" descr="A black text with words Thank you and pink leaves&#10;&#10;">
            <a:extLst>
              <a:ext uri="{FF2B5EF4-FFF2-40B4-BE49-F238E27FC236}">
                <a16:creationId xmlns:a16="http://schemas.microsoft.com/office/drawing/2014/main" id="{01D29061-C2A7-BA1F-E07D-21E1C4608B8D}"/>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4419601" y="3087832"/>
            <a:ext cx="2336799" cy="2336799"/>
          </a:xfrm>
          <a:prstGeom prst="rect">
            <a:avLst/>
          </a:prstGeom>
        </p:spPr>
      </p:pic>
      <p:sp>
        <p:nvSpPr>
          <p:cNvPr id="2" name="Title 1">
            <a:extLst>
              <a:ext uri="{FF2B5EF4-FFF2-40B4-BE49-F238E27FC236}">
                <a16:creationId xmlns:a16="http://schemas.microsoft.com/office/drawing/2014/main" id="{82CAB96C-0224-E43A-739D-FD1D7978654D}"/>
              </a:ext>
            </a:extLst>
          </p:cNvPr>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Thank You to Our College Advisory Group!!</a:t>
            </a:r>
            <a:endParaRPr lang="en-US" dirty="0"/>
          </a:p>
        </p:txBody>
      </p:sp>
      <p:sp>
        <p:nvSpPr>
          <p:cNvPr id="3" name="Content Placeholder 2">
            <a:extLst>
              <a:ext uri="{FF2B5EF4-FFF2-40B4-BE49-F238E27FC236}">
                <a16:creationId xmlns:a16="http://schemas.microsoft.com/office/drawing/2014/main" id="{0C83AD79-9AD8-139C-5574-F4873F77C34B}"/>
              </a:ext>
            </a:extLst>
          </p:cNvPr>
          <p:cNvSpPr>
            <a:spLocks noGrp="1"/>
          </p:cNvSpPr>
          <p:nvPr>
            <p:ph idx="1"/>
          </p:nvPr>
        </p:nvSpPr>
        <p:spPr>
          <a:xfrm>
            <a:off x="448734" y="2252133"/>
            <a:ext cx="4555067" cy="4605867"/>
          </a:xfrm>
        </p:spPr>
        <p:txBody>
          <a:bodyPr/>
          <a:lstStyle/>
          <a:p>
            <a:pPr marL="0" indent="0">
              <a:buNone/>
            </a:pPr>
            <a:r>
              <a:rPr lang="en-US" sz="1800" b="1" dirty="0"/>
              <a:t>Representing Finance Administrator</a:t>
            </a:r>
          </a:p>
          <a:p>
            <a:r>
              <a:rPr lang="en-US" sz="1400" dirty="0"/>
              <a:t>Carrisa Brown- Centralia College</a:t>
            </a:r>
          </a:p>
          <a:p>
            <a:r>
              <a:rPr lang="en-US" sz="1400" dirty="0"/>
              <a:t>Christy Campbell- Clark College</a:t>
            </a:r>
          </a:p>
          <a:p>
            <a:r>
              <a:rPr lang="en-US" sz="1400" dirty="0"/>
              <a:t>Deanna Shedley- Grays Harbor College</a:t>
            </a:r>
          </a:p>
          <a:p>
            <a:r>
              <a:rPr lang="en-US" sz="1400" dirty="0"/>
              <a:t>Dexter Smith- Lake Washington Institute of Technology</a:t>
            </a:r>
          </a:p>
          <a:p>
            <a:pPr marL="0" indent="0">
              <a:buNone/>
            </a:pPr>
            <a:r>
              <a:rPr lang="en-US" sz="1800" b="1" dirty="0"/>
              <a:t>Representing Head Cashier</a:t>
            </a:r>
          </a:p>
          <a:p>
            <a:r>
              <a:rPr lang="en-US" sz="1400" dirty="0"/>
              <a:t>Colleen Cooper- Pierce College District</a:t>
            </a:r>
          </a:p>
          <a:p>
            <a:r>
              <a:rPr lang="en-US" sz="1400" dirty="0"/>
              <a:t>Kristin Gamez-Metivier- Renton Technical College</a:t>
            </a:r>
          </a:p>
          <a:p>
            <a:pPr marL="0" indent="0">
              <a:buNone/>
            </a:pPr>
            <a:r>
              <a:rPr lang="en-US" sz="1800" b="1" dirty="0"/>
              <a:t>Representing Cashier</a:t>
            </a:r>
          </a:p>
          <a:p>
            <a:r>
              <a:rPr lang="en-US" sz="1400" dirty="0"/>
              <a:t>Brooke Sackman- Community Colleges of Spokane</a:t>
            </a:r>
          </a:p>
          <a:p>
            <a:r>
              <a:rPr lang="en-US" sz="1400" dirty="0"/>
              <a:t>Kendra Ferrer-Highline College</a:t>
            </a:r>
          </a:p>
          <a:p>
            <a:r>
              <a:rPr lang="en-US" sz="1400" dirty="0"/>
              <a:t>Sophia Santos- South Puget Sound Community College</a:t>
            </a:r>
          </a:p>
          <a:p>
            <a:endParaRPr lang="en-US" sz="2400" dirty="0"/>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8D2A80A7-0A9A-5388-1557-DD997AE393B6}"/>
              </a:ext>
            </a:extLst>
          </p:cNvPr>
          <p:cNvSpPr>
            <a:spLocks noGrp="1"/>
          </p:cNvSpPr>
          <p:nvPr>
            <p:ph type="sldNum" sz="quarter" idx="12"/>
          </p:nvPr>
        </p:nvSpPr>
        <p:spPr/>
        <p:txBody>
          <a:bodyPr/>
          <a:lstStyle/>
          <a:p>
            <a:fld id="{DEE5BC03-7CE3-4FE3-BC0A-0ACCA8AC1F24}" type="slidenum">
              <a:rPr lang="en-US" smtClean="0"/>
              <a:pPr/>
              <a:t>18</a:t>
            </a:fld>
            <a:endParaRPr lang="en-US" dirty="0"/>
          </a:p>
        </p:txBody>
      </p:sp>
      <p:sp>
        <p:nvSpPr>
          <p:cNvPr id="5" name="Content Placeholder 2">
            <a:extLst>
              <a:ext uri="{FF2B5EF4-FFF2-40B4-BE49-F238E27FC236}">
                <a16:creationId xmlns:a16="http://schemas.microsoft.com/office/drawing/2014/main" id="{3DA16E5B-E53F-F670-A12D-FF8333A9A4FC}"/>
              </a:ext>
            </a:extLst>
          </p:cNvPr>
          <p:cNvSpPr txBox="1">
            <a:spLocks/>
          </p:cNvSpPr>
          <p:nvPr/>
        </p:nvSpPr>
        <p:spPr>
          <a:xfrm>
            <a:off x="6756400" y="2269066"/>
            <a:ext cx="4555067" cy="46058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buNone/>
            </a:pPr>
            <a:r>
              <a:rPr lang="en-US" sz="1800" b="1" dirty="0"/>
              <a:t>Representing Enrollment Services</a:t>
            </a:r>
          </a:p>
          <a:p>
            <a:pPr algn="l">
              <a:buFont typeface="Arial" panose="020B0604020202020204" pitchFamily="34" charset="0"/>
              <a:buChar char="•"/>
            </a:pPr>
            <a:r>
              <a:rPr lang="en-US" sz="1400" dirty="0"/>
              <a:t>Gladys Monroy- Columbia Basin College</a:t>
            </a:r>
          </a:p>
          <a:p>
            <a:pPr marL="0" indent="0" algn="l">
              <a:buNone/>
            </a:pPr>
            <a:r>
              <a:rPr lang="en-US" sz="1800" b="1" dirty="0"/>
              <a:t>Representing Business Analyst</a:t>
            </a:r>
          </a:p>
          <a:p>
            <a:pPr algn="l">
              <a:buFont typeface="Arial" panose="020B0604020202020204" pitchFamily="34" charset="0"/>
              <a:buChar char="•"/>
            </a:pPr>
            <a:r>
              <a:rPr lang="en-US" sz="1400" dirty="0"/>
              <a:t>Carol McCarthy- Everett Community College</a:t>
            </a:r>
          </a:p>
          <a:p>
            <a:pPr algn="l">
              <a:buFont typeface="Arial" panose="020B0604020202020204" pitchFamily="34" charset="0"/>
              <a:buChar char="•"/>
            </a:pPr>
            <a:r>
              <a:rPr lang="en-US" sz="1400" dirty="0"/>
              <a:t>Wright Harrison- Green River College</a:t>
            </a:r>
          </a:p>
          <a:p>
            <a:pPr marL="0" indent="0" algn="l">
              <a:buNone/>
            </a:pPr>
            <a:r>
              <a:rPr lang="en-US" sz="1800" b="1" dirty="0"/>
              <a:t>Representing Data or Reporting</a:t>
            </a:r>
          </a:p>
          <a:p>
            <a:pPr algn="l">
              <a:buFont typeface="Arial" panose="020B0604020202020204" pitchFamily="34" charset="0"/>
              <a:buChar char="•"/>
            </a:pPr>
            <a:r>
              <a:rPr lang="en-US" sz="1400" dirty="0"/>
              <a:t>Brandi Sutton- Tacoma Community College</a:t>
            </a:r>
          </a:p>
          <a:p>
            <a:pPr marL="0" indent="0" algn="l">
              <a:buNone/>
            </a:pPr>
            <a:r>
              <a:rPr lang="en-US" sz="1800" b="1" dirty="0"/>
              <a:t>Representing IT with an Integration Perspective</a:t>
            </a:r>
          </a:p>
          <a:p>
            <a:pPr algn="l">
              <a:buFont typeface="Arial" panose="020B0604020202020204" pitchFamily="34" charset="0"/>
              <a:buChar char="•"/>
            </a:pPr>
            <a:r>
              <a:rPr lang="en-US" sz="1400" dirty="0"/>
              <a:t>Leon Morrow- Wenatchee Valley College</a:t>
            </a:r>
          </a:p>
          <a:p>
            <a:endParaRPr lang="en-US" sz="2400"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250588819"/>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FAC6D-9148-659E-1D75-17F4EF91F26D}"/>
              </a:ext>
            </a:extLst>
          </p:cNvPr>
          <p:cNvSpPr>
            <a:spLocks noGrp="1"/>
          </p:cNvSpPr>
          <p:nvPr>
            <p:ph type="title"/>
          </p:nvPr>
        </p:nvSpPr>
        <p:spPr>
          <a:xfrm>
            <a:off x="404087" y="1152959"/>
            <a:ext cx="11115967" cy="797070"/>
          </a:xfrm>
        </p:spPr>
        <p:txBody>
          <a:bodyPr/>
          <a:lstStyle/>
          <a:p>
            <a:r>
              <a:rPr lang="en-US" dirty="0"/>
              <a:t>Resources</a:t>
            </a:r>
          </a:p>
        </p:txBody>
      </p:sp>
      <p:sp>
        <p:nvSpPr>
          <p:cNvPr id="3" name="Content Placeholder 2">
            <a:extLst>
              <a:ext uri="{FF2B5EF4-FFF2-40B4-BE49-F238E27FC236}">
                <a16:creationId xmlns:a16="http://schemas.microsoft.com/office/drawing/2014/main" id="{7BD5FA75-A3E6-3023-3C21-B9918391991A}"/>
              </a:ext>
            </a:extLst>
          </p:cNvPr>
          <p:cNvSpPr>
            <a:spLocks noGrp="1"/>
          </p:cNvSpPr>
          <p:nvPr>
            <p:ph idx="1"/>
          </p:nvPr>
        </p:nvSpPr>
        <p:spPr>
          <a:xfrm>
            <a:off x="489005" y="1907817"/>
            <a:ext cx="11031048" cy="4694884"/>
          </a:xfrm>
        </p:spPr>
        <p:txBody>
          <a:bodyPr/>
          <a:lstStyle/>
          <a:p>
            <a:endParaRPr lang="en-US" dirty="0">
              <a:hlinkClick r:id="rId2"/>
            </a:endParaRPr>
          </a:p>
          <a:p>
            <a:r>
              <a:rPr lang="en-US" dirty="0">
                <a:hlinkClick r:id="rId2"/>
              </a:rPr>
              <a:t>PBCS Information </a:t>
            </a:r>
            <a:endParaRPr lang="en-US" dirty="0"/>
          </a:p>
          <a:p>
            <a:r>
              <a:rPr lang="en-US" dirty="0">
                <a:hlinkClick r:id="rId3"/>
              </a:rPr>
              <a:t>TouchNet Information</a:t>
            </a:r>
            <a:endParaRPr lang="en-US" dirty="0"/>
          </a:p>
          <a:p>
            <a:r>
              <a:rPr lang="en-US" dirty="0">
                <a:hlinkClick r:id="rId4"/>
              </a:rPr>
              <a:t>Projects</a:t>
            </a:r>
            <a:r>
              <a:rPr lang="en-US" dirty="0"/>
              <a:t> that the PMO team is currently working </a:t>
            </a:r>
          </a:p>
          <a:p>
            <a:r>
              <a:rPr lang="en-US" dirty="0"/>
              <a:t>PMO email- </a:t>
            </a:r>
            <a:r>
              <a:rPr lang="en-US" dirty="0">
                <a:hlinkClick r:id="rId5"/>
              </a:rPr>
              <a:t>PMOteam@sbctc.edu </a:t>
            </a:r>
            <a:endParaRPr lang="en-US" dirty="0">
              <a:hlinkClick r:id="rId2"/>
            </a:endParaRPr>
          </a:p>
          <a:p>
            <a:r>
              <a:rPr lang="en-US" dirty="0"/>
              <a:t>Christyanna Dawson </a:t>
            </a:r>
            <a:r>
              <a:rPr lang="en-US" dirty="0">
                <a:hlinkClick r:id="rId6"/>
              </a:rPr>
              <a:t>Cdawson@sbctc.edu</a:t>
            </a:r>
            <a:r>
              <a:rPr lang="en-US" dirty="0"/>
              <a:t> </a:t>
            </a:r>
          </a:p>
          <a:p>
            <a:endParaRPr lang="en-US" dirty="0"/>
          </a:p>
        </p:txBody>
      </p:sp>
      <p:sp>
        <p:nvSpPr>
          <p:cNvPr id="4" name="Slide Number Placeholder 3">
            <a:extLst>
              <a:ext uri="{FF2B5EF4-FFF2-40B4-BE49-F238E27FC236}">
                <a16:creationId xmlns:a16="http://schemas.microsoft.com/office/drawing/2014/main" id="{2CC7C04F-AA05-2E29-C4D1-4CA59184841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prstClr val="black"/>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100" b="0" i="0" u="none" strike="noStrike" kern="1200" cap="none" spc="0" normalizeH="0" baseline="0" noProof="0" dirty="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30656644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016" y="1132934"/>
            <a:ext cx="11115967" cy="553489"/>
          </a:xfrm>
        </p:spPr>
        <p:txBody>
          <a:bodyPr/>
          <a:lstStyle/>
          <a:p>
            <a:r>
              <a:rPr lang="en-US" sz="4000" dirty="0"/>
              <a:t>Introduction</a:t>
            </a:r>
          </a:p>
        </p:txBody>
      </p:sp>
      <p:sp>
        <p:nvSpPr>
          <p:cNvPr id="3" name="Content Placeholder 2"/>
          <p:cNvSpPr>
            <a:spLocks noGrp="1"/>
          </p:cNvSpPr>
          <p:nvPr>
            <p:ph idx="1"/>
          </p:nvPr>
        </p:nvSpPr>
        <p:spPr>
          <a:xfrm>
            <a:off x="369586" y="2962489"/>
            <a:ext cx="5557984" cy="2866293"/>
          </a:xfrm>
        </p:spPr>
        <p:txBody>
          <a:bodyPr/>
          <a:lstStyle/>
          <a:p>
            <a:r>
              <a:rPr lang="en-US" dirty="0"/>
              <a:t>Tara Keen, ctcLink Project Management Office Director</a:t>
            </a:r>
          </a:p>
          <a:p>
            <a:r>
              <a:rPr lang="en-US" dirty="0"/>
              <a:t>Christyanna Dawson, Project Manager </a:t>
            </a:r>
          </a:p>
          <a:p>
            <a:r>
              <a:rPr lang="en-US" dirty="0"/>
              <a:t>Kevin Bouwman, Project Manager</a:t>
            </a:r>
          </a:p>
          <a:p>
            <a:r>
              <a:rPr lang="en-US" dirty="0"/>
              <a:t>Carrie Powell, Project Manager </a:t>
            </a:r>
          </a:p>
          <a:p>
            <a:r>
              <a:rPr lang="en-US" dirty="0"/>
              <a:t>Bhuvana Samraj, Technical Project Manager</a:t>
            </a:r>
          </a:p>
          <a:p>
            <a:r>
              <a:rPr lang="en-US" dirty="0"/>
              <a:t>Amy MacNeill, Project Coordinator</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a:solidFill>
                  <a:prstClr val="black"/>
                </a:solidFill>
                <a:latin typeface="Franklin Gothic Book"/>
              </a:rPr>
              <a:pPr/>
              <a:t>2</a:t>
            </a:fld>
            <a:endParaRPr lang="en-US" dirty="0">
              <a:solidFill>
                <a:prstClr val="black"/>
              </a:solidFill>
              <a:latin typeface="Franklin Gothic Book"/>
            </a:endParaRPr>
          </a:p>
        </p:txBody>
      </p:sp>
      <p:sp>
        <p:nvSpPr>
          <p:cNvPr id="5" name="TextBox 4">
            <a:extLst>
              <a:ext uri="{FF2B5EF4-FFF2-40B4-BE49-F238E27FC236}">
                <a16:creationId xmlns:a16="http://schemas.microsoft.com/office/drawing/2014/main" id="{3417F3BF-86B2-4765-E0BC-1B67F97BA273}"/>
              </a:ext>
            </a:extLst>
          </p:cNvPr>
          <p:cNvSpPr txBox="1"/>
          <p:nvPr/>
        </p:nvSpPr>
        <p:spPr>
          <a:xfrm>
            <a:off x="501698" y="5956374"/>
            <a:ext cx="5627653" cy="646331"/>
          </a:xfrm>
          <a:prstGeom prst="rect">
            <a:avLst/>
          </a:prstGeom>
          <a:noFill/>
        </p:spPr>
        <p:txBody>
          <a:bodyPr wrap="square" rtlCol="0">
            <a:spAutoFit/>
          </a:bodyPr>
          <a:lstStyle/>
          <a:p>
            <a:r>
              <a:rPr lang="en-US" dirty="0"/>
              <a:t>Please email the </a:t>
            </a:r>
            <a:r>
              <a:rPr lang="en-US" dirty="0">
                <a:hlinkClick r:id="rId3"/>
              </a:rPr>
              <a:t>PMO team </a:t>
            </a:r>
            <a:r>
              <a:rPr lang="en-US" dirty="0"/>
              <a:t>if you have any questions </a:t>
            </a:r>
            <a:r>
              <a:rPr lang="en-US" dirty="0">
                <a:sym typeface="Wingdings" panose="05000000000000000000" pitchFamily="2" charset="2"/>
              </a:rPr>
              <a:t></a:t>
            </a:r>
            <a:endParaRPr lang="en-US" dirty="0"/>
          </a:p>
          <a:p>
            <a:endParaRPr lang="en-US" dirty="0"/>
          </a:p>
        </p:txBody>
      </p:sp>
      <p:sp>
        <p:nvSpPr>
          <p:cNvPr id="7" name="TextBox 6">
            <a:extLst>
              <a:ext uri="{FF2B5EF4-FFF2-40B4-BE49-F238E27FC236}">
                <a16:creationId xmlns:a16="http://schemas.microsoft.com/office/drawing/2014/main" id="{ED82AC34-64B4-26FC-C1A4-4AF687716371}"/>
              </a:ext>
            </a:extLst>
          </p:cNvPr>
          <p:cNvSpPr txBox="1"/>
          <p:nvPr/>
        </p:nvSpPr>
        <p:spPr>
          <a:xfrm>
            <a:off x="369586" y="1885271"/>
            <a:ext cx="5891878" cy="1077218"/>
          </a:xfrm>
          <a:prstGeom prst="rect">
            <a:avLst/>
          </a:prstGeom>
          <a:noFill/>
        </p:spPr>
        <p:txBody>
          <a:bodyPr wrap="square" rtlCol="0">
            <a:spAutoFit/>
          </a:bodyPr>
          <a:lstStyle/>
          <a:p>
            <a:r>
              <a:rPr lang="en-US" sz="3200" dirty="0">
                <a:solidFill>
                  <a:srgbClr val="003764"/>
                </a:solidFill>
              </a:rPr>
              <a:t>Project Management Office (PMO) Team</a:t>
            </a:r>
          </a:p>
        </p:txBody>
      </p:sp>
      <p:sp>
        <p:nvSpPr>
          <p:cNvPr id="8" name="Content Placeholder 2">
            <a:extLst>
              <a:ext uri="{FF2B5EF4-FFF2-40B4-BE49-F238E27FC236}">
                <a16:creationId xmlns:a16="http://schemas.microsoft.com/office/drawing/2014/main" id="{A539E1B8-96E6-72DC-7A18-5DD2ADCE3BED}"/>
              </a:ext>
            </a:extLst>
          </p:cNvPr>
          <p:cNvSpPr txBox="1">
            <a:spLocks/>
          </p:cNvSpPr>
          <p:nvPr/>
        </p:nvSpPr>
        <p:spPr>
          <a:xfrm>
            <a:off x="6975566" y="2546131"/>
            <a:ext cx="5068388" cy="39378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03764"/>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rgbClr val="003764"/>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rgbClr val="003764"/>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rgbClr val="003764"/>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rgbClr val="003764"/>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dirty="0"/>
              <a:t>PBCS Implementation</a:t>
            </a:r>
          </a:p>
          <a:p>
            <a:r>
              <a:rPr lang="en-US" dirty="0"/>
              <a:t>TouchNet Implementation- Enhancement Request(ER) 41</a:t>
            </a:r>
          </a:p>
          <a:p>
            <a:r>
              <a:rPr lang="en-US" dirty="0"/>
              <a:t>SASI- Security Administration System Improvement Project</a:t>
            </a:r>
          </a:p>
          <a:p>
            <a:r>
              <a:rPr lang="en-US" dirty="0"/>
              <a:t>Custom Self Service Question- ER 232</a:t>
            </a:r>
          </a:p>
          <a:p>
            <a:r>
              <a:rPr lang="en-US" dirty="0"/>
              <a:t>PAW- Process Alignment Workgroup</a:t>
            </a:r>
          </a:p>
          <a:p>
            <a:r>
              <a:rPr lang="en-US" dirty="0"/>
              <a:t>ADA Title II Web &amp; Mobile app accessibility</a:t>
            </a:r>
          </a:p>
          <a:p>
            <a:r>
              <a:rPr lang="en-US" dirty="0"/>
              <a:t>Capital Development Works Application (replacement application)</a:t>
            </a:r>
          </a:p>
          <a:p>
            <a:endParaRPr lang="en-US" dirty="0"/>
          </a:p>
          <a:p>
            <a:endParaRPr lang="en-US" dirty="0"/>
          </a:p>
        </p:txBody>
      </p:sp>
      <p:sp>
        <p:nvSpPr>
          <p:cNvPr id="9" name="TextBox 8">
            <a:extLst>
              <a:ext uri="{FF2B5EF4-FFF2-40B4-BE49-F238E27FC236}">
                <a16:creationId xmlns:a16="http://schemas.microsoft.com/office/drawing/2014/main" id="{54ABB840-2A3C-4F0C-B8F6-78CC1160B4DE}"/>
              </a:ext>
            </a:extLst>
          </p:cNvPr>
          <p:cNvSpPr txBox="1"/>
          <p:nvPr/>
        </p:nvSpPr>
        <p:spPr>
          <a:xfrm>
            <a:off x="7042265" y="1871229"/>
            <a:ext cx="4294601" cy="584775"/>
          </a:xfrm>
          <a:prstGeom prst="rect">
            <a:avLst/>
          </a:prstGeom>
          <a:noFill/>
        </p:spPr>
        <p:txBody>
          <a:bodyPr wrap="square" rtlCol="0">
            <a:spAutoFit/>
          </a:bodyPr>
          <a:lstStyle/>
          <a:p>
            <a:r>
              <a:rPr lang="en-US" sz="3200" dirty="0">
                <a:solidFill>
                  <a:srgbClr val="003764"/>
                </a:solidFill>
              </a:rPr>
              <a:t>Current PMO Projects</a:t>
            </a:r>
          </a:p>
        </p:txBody>
      </p:sp>
    </p:spTree>
    <p:extLst>
      <p:ext uri="{BB962C8B-B14F-4D97-AF65-F5344CB8AC3E}">
        <p14:creationId xmlns:p14="http://schemas.microsoft.com/office/powerpoint/2010/main" val="1312686351"/>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FAC6D-9148-659E-1D75-17F4EF91F26D}"/>
              </a:ext>
            </a:extLst>
          </p:cNvPr>
          <p:cNvSpPr>
            <a:spLocks noGrp="1"/>
          </p:cNvSpPr>
          <p:nvPr>
            <p:ph type="title"/>
          </p:nvPr>
        </p:nvSpPr>
        <p:spPr>
          <a:xfrm>
            <a:off x="715813" y="3030465"/>
            <a:ext cx="11115967" cy="797070"/>
          </a:xfrm>
        </p:spPr>
        <p:txBody>
          <a:bodyPr/>
          <a:lstStyle/>
          <a:p>
            <a:r>
              <a:rPr lang="en-US" dirty="0"/>
              <a:t>PBCS</a:t>
            </a:r>
          </a:p>
        </p:txBody>
      </p:sp>
      <p:sp>
        <p:nvSpPr>
          <p:cNvPr id="4" name="Slide Number Placeholder 3">
            <a:extLst>
              <a:ext uri="{FF2B5EF4-FFF2-40B4-BE49-F238E27FC236}">
                <a16:creationId xmlns:a16="http://schemas.microsoft.com/office/drawing/2014/main" id="{2CC7C04F-AA05-2E29-C4D1-4CA59184841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E5BC03-7CE3-4FE3-BC0A-0ACCA8AC1F24}" type="slidenum">
              <a:rPr kumimoji="0" lang="en-US" sz="1100" b="0" i="0" u="none" strike="noStrike" kern="1200" cap="none" spc="0" normalizeH="0" baseline="0" noProof="0" smtClean="0">
                <a:ln>
                  <a:noFill/>
                </a:ln>
                <a:solidFill>
                  <a:prstClr val="black"/>
                </a:solidFill>
                <a:effectLst/>
                <a:uLnTx/>
                <a:uFillTx/>
                <a:latin typeface="Franklin Gothic Book"/>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100" b="0" i="0" u="none" strike="noStrike" kern="1200" cap="none" spc="0" normalizeH="0" baseline="0" noProof="0" dirty="0">
              <a:ln>
                <a:noFill/>
              </a:ln>
              <a:solidFill>
                <a:prstClr val="black"/>
              </a:solidFill>
              <a:effectLst/>
              <a:uLnTx/>
              <a:uFillTx/>
              <a:latin typeface="Franklin Gothic Book"/>
              <a:ea typeface="+mn-ea"/>
              <a:cs typeface="+mn-cs"/>
            </a:endParaRPr>
          </a:p>
        </p:txBody>
      </p:sp>
    </p:spTree>
    <p:extLst>
      <p:ext uri="{BB962C8B-B14F-4D97-AF65-F5344CB8AC3E}">
        <p14:creationId xmlns:p14="http://schemas.microsoft.com/office/powerpoint/2010/main" val="77042039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785" y="1269665"/>
            <a:ext cx="8493929" cy="470453"/>
          </a:xfrm>
          <a:ln>
            <a:noFill/>
          </a:ln>
        </p:spPr>
        <p:style>
          <a:lnRef idx="2">
            <a:schemeClr val="dk1"/>
          </a:lnRef>
          <a:fillRef idx="1">
            <a:schemeClr val="lt1"/>
          </a:fillRef>
          <a:effectRef idx="0">
            <a:schemeClr val="dk1"/>
          </a:effectRef>
          <a:fontRef idx="minor">
            <a:schemeClr val="dk1"/>
          </a:fontRef>
        </p:style>
        <p:txBody>
          <a:bodyPr/>
          <a:lstStyle/>
          <a:p>
            <a:r>
              <a:rPr lang="en-US" dirty="0">
                <a:latin typeface="Franklin Gothic Medium" panose="020B0603020102020204" pitchFamily="34" charset="0"/>
                <a:ea typeface="+mj-ea"/>
                <a:cs typeface="+mj-cs"/>
              </a:rPr>
              <a:t>What is PBCS</a:t>
            </a:r>
          </a:p>
        </p:txBody>
      </p:sp>
      <p:sp>
        <p:nvSpPr>
          <p:cNvPr id="4" name="Slide Number Placeholder 3"/>
          <p:cNvSpPr>
            <a:spLocks noGrp="1"/>
          </p:cNvSpPr>
          <p:nvPr>
            <p:ph type="sldNum" sz="quarter" idx="12"/>
          </p:nvPr>
        </p:nvSpPr>
        <p:spPr/>
        <p:txBody>
          <a:bodyPr/>
          <a:lstStyle/>
          <a:p>
            <a:pPr defTabSz="457200"/>
            <a:fld id="{DEE5BC03-7CE3-4FE3-BC0A-0ACCA8AC1F24}" type="slidenum">
              <a:rPr lang="en-US">
                <a:solidFill>
                  <a:prstClr val="black"/>
                </a:solidFill>
                <a:latin typeface="Franklin Gothic Book"/>
              </a:rPr>
              <a:pPr defTabSz="457200"/>
              <a:t>4</a:t>
            </a:fld>
            <a:endParaRPr lang="en-US" dirty="0">
              <a:solidFill>
                <a:prstClr val="black"/>
              </a:solidFill>
              <a:latin typeface="Franklin Gothic Book"/>
            </a:endParaRPr>
          </a:p>
        </p:txBody>
      </p:sp>
      <p:sp>
        <p:nvSpPr>
          <p:cNvPr id="3" name="Content Placeholder 2"/>
          <p:cNvSpPr>
            <a:spLocks noGrp="1"/>
          </p:cNvSpPr>
          <p:nvPr>
            <p:ph idx="1"/>
          </p:nvPr>
        </p:nvSpPr>
        <p:spPr>
          <a:xfrm>
            <a:off x="534065" y="2005533"/>
            <a:ext cx="11437802" cy="4656205"/>
          </a:xfrm>
        </p:spPr>
        <p:txBody>
          <a:bodyPr/>
          <a:lstStyle/>
          <a:p>
            <a:r>
              <a:rPr lang="en-US" sz="2400" dirty="0"/>
              <a:t>PBCS stands for Planning Budgeting Cloud Service</a:t>
            </a:r>
          </a:p>
          <a:p>
            <a:r>
              <a:rPr lang="en-US" sz="2400" dirty="0"/>
              <a:t>It is a robust, cloud-based planning and budgeting solutions. It is used to develop budgets</a:t>
            </a:r>
          </a:p>
          <a:p>
            <a:r>
              <a:rPr lang="en-US" sz="2400" dirty="0"/>
              <a:t>PBCS is a multidimensional database server optimized for planning, analysis and management reporting applications</a:t>
            </a:r>
          </a:p>
          <a:p>
            <a:r>
              <a:rPr lang="en-US" sz="2400" dirty="0"/>
              <a:t>Smart View is the Excel Add-In component used in conjunction to input and report Actual, Budget, and Encumbrance data either using preconfigured data entry forms or free form ad hoc analysis in Excel</a:t>
            </a:r>
          </a:p>
          <a:p>
            <a:r>
              <a:rPr lang="en-US" sz="2400" dirty="0"/>
              <a:t>PBCS works outside of ctcLink to develop budgets </a:t>
            </a:r>
          </a:p>
        </p:txBody>
      </p:sp>
    </p:spTree>
    <p:extLst>
      <p:ext uri="{BB962C8B-B14F-4D97-AF65-F5344CB8AC3E}">
        <p14:creationId xmlns:p14="http://schemas.microsoft.com/office/powerpoint/2010/main" val="128547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814" y="1231467"/>
            <a:ext cx="11115967" cy="797070"/>
          </a:xfrm>
        </p:spPr>
        <p:txBody>
          <a:bodyPr/>
          <a:lstStyle/>
          <a:p>
            <a:r>
              <a:rPr lang="en-US" dirty="0">
                <a:latin typeface="Franklin Gothic Medium" panose="020B0603020102020204" pitchFamily="34" charset="0"/>
                <a:ea typeface="+mj-ea"/>
                <a:cs typeface="+mj-cs"/>
              </a:rPr>
              <a:t>History of PBCS</a:t>
            </a:r>
            <a:endParaRPr lang="en-US" dirty="0"/>
          </a:p>
        </p:txBody>
      </p:sp>
      <p:sp>
        <p:nvSpPr>
          <p:cNvPr id="3" name="Content Placeholder 2"/>
          <p:cNvSpPr>
            <a:spLocks noGrp="1"/>
          </p:cNvSpPr>
          <p:nvPr>
            <p:ph idx="1"/>
          </p:nvPr>
        </p:nvSpPr>
        <p:spPr>
          <a:xfrm>
            <a:off x="715814" y="2028537"/>
            <a:ext cx="11115967" cy="4533130"/>
          </a:xfrm>
        </p:spPr>
        <p:txBody>
          <a:bodyPr/>
          <a:lstStyle/>
          <a:p>
            <a:r>
              <a:rPr lang="en-US" sz="2400" dirty="0"/>
              <a:t>Budget development tool was part of the original system requirements </a:t>
            </a:r>
          </a:p>
          <a:p>
            <a:pPr lvl="1"/>
            <a:r>
              <a:rPr lang="en-US" dirty="0"/>
              <a:t>This requirements was determined by a group of college stakeholders before the ctcLink project began</a:t>
            </a:r>
          </a:p>
          <a:p>
            <a:endParaRPr lang="en-US" sz="2400" dirty="0"/>
          </a:p>
          <a:p>
            <a:r>
              <a:rPr lang="en-US" sz="2400" dirty="0"/>
              <a:t>Hyperion was originally the tool selected to fulfill this requirement, as ctcLink doesn’t have the capability to plan or develop budgets, you can only enter budgets </a:t>
            </a:r>
          </a:p>
          <a:p>
            <a:endParaRPr lang="en-US" sz="2400" dirty="0"/>
          </a:p>
          <a:p>
            <a:r>
              <a:rPr lang="en-US" sz="2400" dirty="0"/>
              <a:t>After some work with Hyperion it was determined to switch to PBCS as it was a better choice for the system.  PBCS is cloud-based, easier to maintain with no extra cost for the project/colleges</a:t>
            </a:r>
          </a:p>
          <a:p>
            <a:endParaRPr lang="en-US" dirty="0"/>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170129272"/>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841" y="1133500"/>
            <a:ext cx="8493929" cy="470453"/>
          </a:xfrm>
          <a:ln>
            <a:noFill/>
          </a:ln>
        </p:spPr>
        <p:style>
          <a:lnRef idx="2">
            <a:schemeClr val="dk1"/>
          </a:lnRef>
          <a:fillRef idx="1">
            <a:schemeClr val="lt1"/>
          </a:fillRef>
          <a:effectRef idx="0">
            <a:schemeClr val="dk1"/>
          </a:effectRef>
          <a:fontRef idx="minor">
            <a:schemeClr val="dk1"/>
          </a:fontRef>
        </p:style>
        <p:txBody>
          <a:bodyPr/>
          <a:lstStyle/>
          <a:p>
            <a:r>
              <a:rPr lang="en-US" b="1" dirty="0"/>
              <a:t>Benefits of PBCS</a:t>
            </a:r>
            <a:endParaRPr lang="en-US" dirty="0">
              <a:latin typeface="Franklin Gothic Medium" panose="020B0603020102020204" pitchFamily="34" charset="0"/>
              <a:ea typeface="+mj-ea"/>
              <a:cs typeface="+mj-cs"/>
            </a:endParaRPr>
          </a:p>
        </p:txBody>
      </p:sp>
      <p:sp>
        <p:nvSpPr>
          <p:cNvPr id="4" name="Slide Number Placeholder 3"/>
          <p:cNvSpPr>
            <a:spLocks noGrp="1"/>
          </p:cNvSpPr>
          <p:nvPr>
            <p:ph type="sldNum" sz="quarter" idx="12"/>
          </p:nvPr>
        </p:nvSpPr>
        <p:spPr/>
        <p:txBody>
          <a:bodyPr/>
          <a:lstStyle/>
          <a:p>
            <a:pPr defTabSz="457200"/>
            <a:fld id="{DEE5BC03-7CE3-4FE3-BC0A-0ACCA8AC1F24}" type="slidenum">
              <a:rPr lang="en-US">
                <a:solidFill>
                  <a:prstClr val="black"/>
                </a:solidFill>
                <a:latin typeface="Franklin Gothic Book"/>
              </a:rPr>
              <a:pPr defTabSz="457200"/>
              <a:t>6</a:t>
            </a:fld>
            <a:endParaRPr lang="en-US" dirty="0">
              <a:solidFill>
                <a:prstClr val="black"/>
              </a:solidFill>
              <a:latin typeface="Franklin Gothic Book"/>
            </a:endParaRPr>
          </a:p>
        </p:txBody>
      </p:sp>
      <p:sp>
        <p:nvSpPr>
          <p:cNvPr id="3" name="Content Placeholder 2"/>
          <p:cNvSpPr>
            <a:spLocks noGrp="1"/>
          </p:cNvSpPr>
          <p:nvPr>
            <p:ph idx="1"/>
          </p:nvPr>
        </p:nvSpPr>
        <p:spPr>
          <a:xfrm>
            <a:off x="407841" y="1827722"/>
            <a:ext cx="10886692" cy="4656205"/>
          </a:xfrm>
        </p:spPr>
        <p:txBody>
          <a:bodyPr/>
          <a:lstStyle/>
          <a:p>
            <a:r>
              <a:rPr lang="en-US" sz="2000" b="1" dirty="0"/>
              <a:t>Integrated Planning and Budgeting Process</a:t>
            </a:r>
          </a:p>
          <a:p>
            <a:pPr lvl="1">
              <a:buFont typeface="Wingdings" panose="05000000000000000000" pitchFamily="2" charset="2"/>
              <a:buChar char="ü"/>
            </a:pPr>
            <a:r>
              <a:rPr lang="en-US" sz="1600" dirty="0"/>
              <a:t>PBCS facilitates the enterprise- and departmental-level planning process by providing both Excel-based and web-based modeling, planning and approval capabilities within a collaborative scalable solution. </a:t>
            </a:r>
          </a:p>
          <a:p>
            <a:r>
              <a:rPr lang="en-US" sz="2000" b="1" dirty="0"/>
              <a:t>Robust Modeling and Predictive Analytics </a:t>
            </a:r>
          </a:p>
          <a:p>
            <a:pPr lvl="1">
              <a:buFont typeface="Wingdings" panose="05000000000000000000" pitchFamily="2" charset="2"/>
              <a:buChar char="ü"/>
            </a:pPr>
            <a:r>
              <a:rPr lang="en-US" sz="1600" dirty="0"/>
              <a:t>PBCS provides sophisticated modeling and predictive analytical capabilities that allow users to create multiple what-if versions and slice, and dice data based on various assumptions.</a:t>
            </a:r>
          </a:p>
          <a:p>
            <a:r>
              <a:rPr lang="en-US" sz="2000" b="1" dirty="0"/>
              <a:t>Microsoft Office Integration</a:t>
            </a:r>
          </a:p>
          <a:p>
            <a:pPr lvl="1">
              <a:buFont typeface="Wingdings" panose="05000000000000000000" pitchFamily="2" charset="2"/>
              <a:buChar char="ü"/>
            </a:pPr>
            <a:r>
              <a:rPr lang="en-US" sz="1600" dirty="0"/>
              <a:t>PBCS offers comprehensive integration with Microsoft tools such as Excel, Word and PowerPoint using capabilities of Smart View for Office add-in. </a:t>
            </a:r>
          </a:p>
          <a:p>
            <a:pPr lvl="1">
              <a:buFont typeface="Wingdings" panose="05000000000000000000" pitchFamily="2" charset="2"/>
              <a:buChar char="ü"/>
            </a:pPr>
            <a:r>
              <a:rPr lang="en-US" sz="1600" dirty="0"/>
              <a:t>Users can use Excel as their modeling environment and slice and dice data using Excel based ad hoc analysis.</a:t>
            </a:r>
          </a:p>
          <a:p>
            <a:r>
              <a:rPr lang="en-US" sz="2000" b="1" dirty="0"/>
              <a:t>Seamless Planning and Management Reporting</a:t>
            </a:r>
          </a:p>
          <a:p>
            <a:pPr lvl="1">
              <a:buFont typeface="Wingdings" panose="05000000000000000000" pitchFamily="2" charset="2"/>
              <a:buChar char="ü"/>
            </a:pPr>
            <a:r>
              <a:rPr lang="en-US" sz="1600" dirty="0"/>
              <a:t>Reports and dashboards that display plan, forecast and actual data can be created quickly, and any changes made to the plans in PBCS are instantaneously reflected in the content of the reports and dashboards.</a:t>
            </a:r>
          </a:p>
          <a:p>
            <a:pPr lvl="1">
              <a:buFont typeface="Wingdings" panose="05000000000000000000" pitchFamily="2" charset="2"/>
              <a:buChar char="ü"/>
            </a:pPr>
            <a:r>
              <a:rPr lang="en-US" sz="1600" dirty="0"/>
              <a:t>Using the web interface, users can access dashboards, interactive analytics and richly formatted financial reports while interacting with the planning system.</a:t>
            </a:r>
          </a:p>
          <a:p>
            <a:pPr lvl="1">
              <a:buFont typeface="Wingdings" panose="05000000000000000000" pitchFamily="2" charset="2"/>
              <a:buChar char="ü"/>
            </a:pPr>
            <a:endParaRPr lang="en-US" sz="1600" dirty="0"/>
          </a:p>
        </p:txBody>
      </p:sp>
    </p:spTree>
    <p:extLst>
      <p:ext uri="{BB962C8B-B14F-4D97-AF65-F5344CB8AC3E}">
        <p14:creationId xmlns:p14="http://schemas.microsoft.com/office/powerpoint/2010/main" val="2794984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EA54B-9757-0475-BF69-74AFD310968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4ED489-2359-E381-0990-2035D4CC8A28}"/>
              </a:ext>
            </a:extLst>
          </p:cNvPr>
          <p:cNvSpPr>
            <a:spLocks noGrp="1"/>
          </p:cNvSpPr>
          <p:nvPr>
            <p:ph type="title"/>
          </p:nvPr>
        </p:nvSpPr>
        <p:spPr>
          <a:xfrm>
            <a:off x="407841" y="1133500"/>
            <a:ext cx="8493929" cy="470453"/>
          </a:xfrm>
          <a:ln>
            <a:noFill/>
          </a:ln>
        </p:spPr>
        <p:style>
          <a:lnRef idx="2">
            <a:schemeClr val="dk1"/>
          </a:lnRef>
          <a:fillRef idx="1">
            <a:schemeClr val="lt1"/>
          </a:fillRef>
          <a:effectRef idx="0">
            <a:schemeClr val="dk1"/>
          </a:effectRef>
          <a:fontRef idx="minor">
            <a:schemeClr val="dk1"/>
          </a:fontRef>
        </p:style>
        <p:txBody>
          <a:bodyPr/>
          <a:lstStyle/>
          <a:p>
            <a:r>
              <a:rPr lang="en-US" b="1" dirty="0"/>
              <a:t>PBCS Pros and Cons</a:t>
            </a:r>
            <a:endParaRPr lang="en-US" dirty="0">
              <a:latin typeface="Franklin Gothic Medium" panose="020B0603020102020204" pitchFamily="34" charset="0"/>
              <a:ea typeface="+mj-ea"/>
              <a:cs typeface="+mj-cs"/>
            </a:endParaRPr>
          </a:p>
        </p:txBody>
      </p:sp>
      <p:sp>
        <p:nvSpPr>
          <p:cNvPr id="4" name="Slide Number Placeholder 3">
            <a:extLst>
              <a:ext uri="{FF2B5EF4-FFF2-40B4-BE49-F238E27FC236}">
                <a16:creationId xmlns:a16="http://schemas.microsoft.com/office/drawing/2014/main" id="{EE7FDD9F-DA68-B844-B128-EB304AA5AA2D}"/>
              </a:ext>
            </a:extLst>
          </p:cNvPr>
          <p:cNvSpPr>
            <a:spLocks noGrp="1"/>
          </p:cNvSpPr>
          <p:nvPr>
            <p:ph type="sldNum" sz="quarter" idx="12"/>
          </p:nvPr>
        </p:nvSpPr>
        <p:spPr/>
        <p:txBody>
          <a:bodyPr/>
          <a:lstStyle/>
          <a:p>
            <a:pPr defTabSz="457200"/>
            <a:fld id="{DEE5BC03-7CE3-4FE3-BC0A-0ACCA8AC1F24}" type="slidenum">
              <a:rPr lang="en-US">
                <a:solidFill>
                  <a:prstClr val="black"/>
                </a:solidFill>
                <a:latin typeface="Franklin Gothic Book"/>
              </a:rPr>
              <a:pPr defTabSz="457200"/>
              <a:t>7</a:t>
            </a:fld>
            <a:endParaRPr lang="en-US" dirty="0">
              <a:solidFill>
                <a:prstClr val="black"/>
              </a:solidFill>
              <a:latin typeface="Franklin Gothic Book"/>
            </a:endParaRPr>
          </a:p>
        </p:txBody>
      </p:sp>
      <p:graphicFrame>
        <p:nvGraphicFramePr>
          <p:cNvPr id="9" name="Diagram 8" descr="Pros and Cons listed in Smart Aer">
            <a:extLst>
              <a:ext uri="{FF2B5EF4-FFF2-40B4-BE49-F238E27FC236}">
                <a16:creationId xmlns:a16="http://schemas.microsoft.com/office/drawing/2014/main" id="{A40B977B-CAD4-AA68-FB80-D060597C59C2}"/>
              </a:ext>
            </a:extLst>
          </p:cNvPr>
          <p:cNvGraphicFramePr/>
          <p:nvPr>
            <p:extLst>
              <p:ext uri="{D42A27DB-BD31-4B8C-83A1-F6EECF244321}">
                <p14:modId xmlns:p14="http://schemas.microsoft.com/office/powerpoint/2010/main" val="1824373786"/>
              </p:ext>
            </p:extLst>
          </p:nvPr>
        </p:nvGraphicFramePr>
        <p:xfrm>
          <a:off x="871671" y="1974079"/>
          <a:ext cx="10336656" cy="46660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6012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FFAC6D-9148-659E-1D75-17F4EF91F26D}"/>
              </a:ext>
            </a:extLst>
          </p:cNvPr>
          <p:cNvSpPr>
            <a:spLocks noGrp="1"/>
          </p:cNvSpPr>
          <p:nvPr>
            <p:ph type="title"/>
          </p:nvPr>
        </p:nvSpPr>
        <p:spPr>
          <a:xfrm>
            <a:off x="404086" y="1162114"/>
            <a:ext cx="11115967" cy="626929"/>
          </a:xfrm>
        </p:spPr>
        <p:txBody>
          <a:bodyPr/>
          <a:lstStyle/>
          <a:p>
            <a:r>
              <a:rPr lang="en-US" dirty="0"/>
              <a:t>Schools currently live in PBCS</a:t>
            </a:r>
          </a:p>
        </p:txBody>
      </p:sp>
      <p:sp>
        <p:nvSpPr>
          <p:cNvPr id="3" name="Content Placeholder 2">
            <a:extLst>
              <a:ext uri="{FF2B5EF4-FFF2-40B4-BE49-F238E27FC236}">
                <a16:creationId xmlns:a16="http://schemas.microsoft.com/office/drawing/2014/main" id="{7BD5FA75-A3E6-3023-3C21-B9918391991A}"/>
              </a:ext>
            </a:extLst>
          </p:cNvPr>
          <p:cNvSpPr>
            <a:spLocks noGrp="1"/>
          </p:cNvSpPr>
          <p:nvPr>
            <p:ph idx="1"/>
          </p:nvPr>
        </p:nvSpPr>
        <p:spPr>
          <a:xfrm>
            <a:off x="516836" y="1833270"/>
            <a:ext cx="4564047" cy="4737505"/>
          </a:xfrm>
        </p:spPr>
        <p:txBody>
          <a:bodyPr/>
          <a:lstStyle/>
          <a:p>
            <a:pPr algn="l">
              <a:buFont typeface="Arial" panose="020B0604020202020204" pitchFamily="34" charset="0"/>
              <a:buChar char="•"/>
            </a:pPr>
            <a:r>
              <a:rPr lang="en-US" sz="1600" b="1" dirty="0"/>
              <a:t>Deployed February 2021</a:t>
            </a:r>
          </a:p>
          <a:p>
            <a:pPr marL="742950" lvl="1" indent="-285750" algn="l">
              <a:buFont typeface="Arial" panose="020B0604020202020204" pitchFamily="34" charset="0"/>
              <a:buChar char="•"/>
            </a:pPr>
            <a:r>
              <a:rPr lang="en-US" sz="1600" dirty="0"/>
              <a:t>Tacoma Community College</a:t>
            </a:r>
          </a:p>
          <a:p>
            <a:pPr marL="742950" lvl="1" indent="-285750" algn="l">
              <a:buFont typeface="Arial" panose="020B0604020202020204" pitchFamily="34" charset="0"/>
              <a:buChar char="•"/>
            </a:pPr>
            <a:r>
              <a:rPr lang="en-US" sz="1600" dirty="0"/>
              <a:t>Spokane Community College</a:t>
            </a:r>
          </a:p>
          <a:p>
            <a:pPr marL="742950" lvl="1" indent="-285750" algn="l">
              <a:buFont typeface="Arial" panose="020B0604020202020204" pitchFamily="34" charset="0"/>
              <a:buChar char="•"/>
            </a:pPr>
            <a:r>
              <a:rPr lang="en-US" sz="1600" dirty="0"/>
              <a:t>Spokane Falls Community College</a:t>
            </a:r>
          </a:p>
          <a:p>
            <a:pPr marL="742950" lvl="1" indent="-285750" algn="l">
              <a:buFont typeface="Arial" panose="020B0604020202020204" pitchFamily="34" charset="0"/>
              <a:buChar char="•"/>
            </a:pPr>
            <a:r>
              <a:rPr lang="en-US" sz="1600" dirty="0"/>
              <a:t>State Board for Community and Technical Colleges</a:t>
            </a:r>
          </a:p>
          <a:p>
            <a:pPr marL="742950" lvl="1" indent="-285750" algn="l">
              <a:buFont typeface="Arial" panose="020B0604020202020204" pitchFamily="34" charset="0"/>
              <a:buChar char="•"/>
            </a:pPr>
            <a:r>
              <a:rPr lang="en-US" sz="1600" dirty="0"/>
              <a:t>Clark College</a:t>
            </a:r>
          </a:p>
          <a:p>
            <a:pPr marL="742950" lvl="1" indent="-285750" algn="l">
              <a:buFont typeface="Arial" panose="020B0604020202020204" pitchFamily="34" charset="0"/>
              <a:buChar char="•"/>
            </a:pPr>
            <a:r>
              <a:rPr lang="en-US" sz="1600" dirty="0"/>
              <a:t>Lower Columbia College</a:t>
            </a:r>
          </a:p>
          <a:p>
            <a:pPr marL="742950" lvl="1" indent="-285750" algn="l">
              <a:buFont typeface="Arial" panose="020B0604020202020204" pitchFamily="34" charset="0"/>
              <a:buChar char="•"/>
            </a:pPr>
            <a:r>
              <a:rPr lang="en-US" sz="1600" dirty="0"/>
              <a:t>Olympic College</a:t>
            </a:r>
          </a:p>
          <a:p>
            <a:pPr marL="742950" lvl="1" indent="-285750" algn="l">
              <a:buFont typeface="Arial" panose="020B0604020202020204" pitchFamily="34" charset="0"/>
              <a:buChar char="•"/>
            </a:pPr>
            <a:r>
              <a:rPr lang="en-US" sz="1600" dirty="0"/>
              <a:t>Pierce College</a:t>
            </a:r>
          </a:p>
          <a:p>
            <a:pPr marL="742950" lvl="1" indent="-285750" algn="l">
              <a:buFont typeface="Arial" panose="020B0604020202020204" pitchFamily="34" charset="0"/>
              <a:buChar char="•"/>
            </a:pPr>
            <a:r>
              <a:rPr lang="en-US" sz="1600" dirty="0"/>
              <a:t>Peninsula College</a:t>
            </a:r>
          </a:p>
          <a:p>
            <a:pPr marL="742950" lvl="1" indent="-285750" algn="l">
              <a:buFont typeface="Arial" panose="020B0604020202020204" pitchFamily="34" charset="0"/>
              <a:buChar char="•"/>
            </a:pPr>
            <a:r>
              <a:rPr lang="en-US" sz="1600" dirty="0"/>
              <a:t>Cascadia College</a:t>
            </a:r>
          </a:p>
          <a:p>
            <a:pPr algn="l">
              <a:buFont typeface="Arial" panose="020B0604020202020204" pitchFamily="34" charset="0"/>
              <a:buChar char="•"/>
            </a:pPr>
            <a:r>
              <a:rPr lang="en-US" sz="1600" b="1" dirty="0"/>
              <a:t>Deployed January 2022</a:t>
            </a:r>
          </a:p>
          <a:p>
            <a:pPr marL="742950" lvl="1" indent="-285750" algn="l">
              <a:buFont typeface="Arial" panose="020B0604020202020204" pitchFamily="34" charset="0"/>
              <a:buChar char="•"/>
            </a:pPr>
            <a:r>
              <a:rPr lang="en-US" sz="1600" dirty="0"/>
              <a:t>Highline College</a:t>
            </a:r>
          </a:p>
          <a:p>
            <a:pPr marL="742950" lvl="1" indent="-285750" algn="l">
              <a:buFont typeface="Arial" panose="020B0604020202020204" pitchFamily="34" charset="0"/>
              <a:buChar char="•"/>
            </a:pPr>
            <a:r>
              <a:rPr lang="en-US" sz="1600" dirty="0"/>
              <a:t>Edmonds College</a:t>
            </a:r>
          </a:p>
          <a:p>
            <a:pPr marL="742950" lvl="1" indent="-285750" algn="l">
              <a:buFont typeface="Arial" panose="020B0604020202020204" pitchFamily="34" charset="0"/>
              <a:buChar char="•"/>
            </a:pPr>
            <a:r>
              <a:rPr lang="en-US" sz="1600" dirty="0"/>
              <a:t>Centralia College</a:t>
            </a:r>
          </a:p>
          <a:p>
            <a:pPr marL="742950" lvl="1" indent="-285750" algn="l">
              <a:buFont typeface="Arial" panose="020B0604020202020204" pitchFamily="34" charset="0"/>
              <a:buChar char="•"/>
            </a:pPr>
            <a:r>
              <a:rPr lang="en-US" sz="1600" dirty="0"/>
              <a:t>Wenatchee Valley College</a:t>
            </a:r>
          </a:p>
          <a:p>
            <a:endParaRPr lang="en-US" sz="2400" dirty="0"/>
          </a:p>
          <a:p>
            <a:endParaRPr lang="en-US" dirty="0"/>
          </a:p>
        </p:txBody>
      </p:sp>
      <p:sp>
        <p:nvSpPr>
          <p:cNvPr id="4" name="Slide Number Placeholder 3">
            <a:extLst>
              <a:ext uri="{FF2B5EF4-FFF2-40B4-BE49-F238E27FC236}">
                <a16:creationId xmlns:a16="http://schemas.microsoft.com/office/drawing/2014/main" id="{2CC7C04F-AA05-2E29-C4D1-4CA59184841F}"/>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
        <p:nvSpPr>
          <p:cNvPr id="5" name="Content Placeholder 2">
            <a:extLst>
              <a:ext uri="{FF2B5EF4-FFF2-40B4-BE49-F238E27FC236}">
                <a16:creationId xmlns:a16="http://schemas.microsoft.com/office/drawing/2014/main" id="{D731E791-AB16-91A6-A5E4-616B4AFE69C0}"/>
              </a:ext>
            </a:extLst>
          </p:cNvPr>
          <p:cNvSpPr txBox="1">
            <a:spLocks/>
          </p:cNvSpPr>
          <p:nvPr/>
        </p:nvSpPr>
        <p:spPr>
          <a:xfrm>
            <a:off x="5384359" y="1833270"/>
            <a:ext cx="5008578" cy="460642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376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3764"/>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3764"/>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376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t>Deployed January 2023</a:t>
            </a:r>
          </a:p>
          <a:p>
            <a:pPr marL="742950" lvl="1" indent="-285750"/>
            <a:r>
              <a:rPr lang="en-US" sz="1600" dirty="0"/>
              <a:t>Bellevue College</a:t>
            </a:r>
          </a:p>
          <a:p>
            <a:pPr marL="742950" lvl="1" indent="-285750"/>
            <a:r>
              <a:rPr lang="en-US" sz="1600" dirty="0"/>
              <a:t>Everett College</a:t>
            </a:r>
          </a:p>
          <a:p>
            <a:pPr marL="742950" lvl="1" indent="-285750"/>
            <a:r>
              <a:rPr lang="en-US" sz="1600" dirty="0"/>
              <a:t>Grays Harbor College</a:t>
            </a:r>
          </a:p>
          <a:p>
            <a:pPr marL="742950" lvl="1" indent="-285750"/>
            <a:r>
              <a:rPr lang="en-US" sz="1600" dirty="0"/>
              <a:t>Big Bend Community College</a:t>
            </a:r>
          </a:p>
          <a:p>
            <a:pPr marL="742950" lvl="1" indent="-285750"/>
            <a:r>
              <a:rPr lang="en-US" sz="1600" dirty="0"/>
              <a:t>Bellingham Technical College (PBCS Expenses)</a:t>
            </a:r>
          </a:p>
          <a:p>
            <a:pPr marL="742950" lvl="1" indent="-285750"/>
            <a:r>
              <a:rPr lang="en-US" sz="1600" dirty="0"/>
              <a:t>Green River College</a:t>
            </a:r>
          </a:p>
          <a:p>
            <a:pPr marL="742950" lvl="1" indent="-285750"/>
            <a:r>
              <a:rPr lang="en-US" sz="1600" dirty="0"/>
              <a:t>Skagit Valley College</a:t>
            </a:r>
          </a:p>
          <a:p>
            <a:r>
              <a:rPr lang="en-US" sz="1600" b="1" dirty="0"/>
              <a:t>Deployed January 2024</a:t>
            </a:r>
          </a:p>
          <a:p>
            <a:pPr marL="742950" lvl="1" indent="-285750"/>
            <a:r>
              <a:rPr lang="en-US" sz="1600" dirty="0"/>
              <a:t>Bellingham Technical Colleges (PBCS Work Force)</a:t>
            </a:r>
          </a:p>
          <a:p>
            <a:pPr marL="742950" lvl="1" indent="-285750"/>
            <a:r>
              <a:rPr lang="en-US" sz="1600" dirty="0"/>
              <a:t>Walla Walla Community College</a:t>
            </a:r>
          </a:p>
          <a:p>
            <a:pPr marL="742950" lvl="1" indent="-285750"/>
            <a:r>
              <a:rPr lang="en-US" sz="1600" dirty="0"/>
              <a:t>South Puget Sound Community College</a:t>
            </a:r>
          </a:p>
          <a:p>
            <a:r>
              <a:rPr lang="en-US" sz="1600" b="1" dirty="0"/>
              <a:t>Deployed January 2025</a:t>
            </a:r>
          </a:p>
          <a:p>
            <a:pPr marL="742950" lvl="1" indent="-285750"/>
            <a:r>
              <a:rPr lang="en-US" sz="1600" dirty="0"/>
              <a:t>Shoreline Community College</a:t>
            </a:r>
          </a:p>
          <a:p>
            <a:pPr marL="742950" lvl="1" indent="-285750"/>
            <a:r>
              <a:rPr lang="en-US" sz="1600" dirty="0"/>
              <a:t>Yakima Valley College</a:t>
            </a:r>
          </a:p>
          <a:p>
            <a:pPr marL="742950" lvl="1" indent="-285750"/>
            <a:r>
              <a:rPr lang="en-US" sz="1600" dirty="0"/>
              <a:t>Lake Washington Technical College</a:t>
            </a:r>
          </a:p>
          <a:p>
            <a:pPr marL="742950" lvl="1" indent="-285750"/>
            <a:endParaRPr lang="en-US" sz="1200" dirty="0"/>
          </a:p>
          <a:p>
            <a:pPr marL="742950" lvl="1" indent="-285750"/>
            <a:endParaRPr lang="en-US" sz="1200" dirty="0"/>
          </a:p>
          <a:p>
            <a:pPr marL="742950" lvl="1" indent="-285750"/>
            <a:endParaRPr lang="en-US" sz="1200" dirty="0"/>
          </a:p>
          <a:p>
            <a:pPr marL="742950" lvl="1" indent="-285750"/>
            <a:endParaRPr lang="en-US" sz="1200" dirty="0"/>
          </a:p>
          <a:p>
            <a:endParaRPr lang="en-US" sz="2400" dirty="0"/>
          </a:p>
          <a:p>
            <a:endParaRPr lang="en-US" dirty="0"/>
          </a:p>
        </p:txBody>
      </p:sp>
    </p:spTree>
    <p:extLst>
      <p:ext uri="{BB962C8B-B14F-4D97-AF65-F5344CB8AC3E}">
        <p14:creationId xmlns:p14="http://schemas.microsoft.com/office/powerpoint/2010/main" val="285342597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1D1A7A-6971-C1A0-4CC3-FD28249C22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DA10CD-1F51-A24D-A70B-0680F16E098B}"/>
              </a:ext>
            </a:extLst>
          </p:cNvPr>
          <p:cNvSpPr>
            <a:spLocks noGrp="1"/>
          </p:cNvSpPr>
          <p:nvPr>
            <p:ph type="title"/>
          </p:nvPr>
        </p:nvSpPr>
        <p:spPr>
          <a:xfrm>
            <a:off x="404086" y="1162114"/>
            <a:ext cx="11115967" cy="626929"/>
          </a:xfrm>
        </p:spPr>
        <p:txBody>
          <a:bodyPr/>
          <a:lstStyle/>
          <a:p>
            <a:r>
              <a:rPr lang="en-US" dirty="0"/>
              <a:t>Schools awaiting PBCS Deployment</a:t>
            </a:r>
          </a:p>
        </p:txBody>
      </p:sp>
      <p:sp>
        <p:nvSpPr>
          <p:cNvPr id="3" name="Content Placeholder 2">
            <a:extLst>
              <a:ext uri="{FF2B5EF4-FFF2-40B4-BE49-F238E27FC236}">
                <a16:creationId xmlns:a16="http://schemas.microsoft.com/office/drawing/2014/main" id="{B4DB1C52-D9DA-6A16-21DD-FC098AF2E697}"/>
              </a:ext>
            </a:extLst>
          </p:cNvPr>
          <p:cNvSpPr>
            <a:spLocks noGrp="1"/>
          </p:cNvSpPr>
          <p:nvPr>
            <p:ph idx="1"/>
          </p:nvPr>
        </p:nvSpPr>
        <p:spPr>
          <a:xfrm>
            <a:off x="516836" y="1900362"/>
            <a:ext cx="10755641" cy="4057154"/>
          </a:xfrm>
        </p:spPr>
        <p:txBody>
          <a:bodyPr/>
          <a:lstStyle/>
          <a:p>
            <a:r>
              <a:rPr lang="en-US" sz="2000" b="1" dirty="0"/>
              <a:t>Currently there are 8 schools remaining to go live</a:t>
            </a:r>
          </a:p>
          <a:p>
            <a:pPr marL="742950" lvl="1" indent="-285750"/>
            <a:r>
              <a:rPr lang="en-US" sz="1600" dirty="0"/>
              <a:t>Clover Park Technical College</a:t>
            </a:r>
          </a:p>
          <a:p>
            <a:pPr marL="742950" lvl="1" indent="-285750"/>
            <a:r>
              <a:rPr lang="en-US" sz="1600" dirty="0"/>
              <a:t>Columbia Basin College</a:t>
            </a:r>
          </a:p>
          <a:p>
            <a:pPr marL="742950" lvl="1" indent="-285750"/>
            <a:r>
              <a:rPr lang="en-US" sz="1600" dirty="0"/>
              <a:t>Renton Technical College</a:t>
            </a:r>
          </a:p>
          <a:p>
            <a:pPr marL="742950" lvl="1" indent="-285750"/>
            <a:r>
              <a:rPr lang="en-US" sz="1600" dirty="0"/>
              <a:t>Bates Technical College</a:t>
            </a:r>
          </a:p>
          <a:p>
            <a:pPr marL="742950" lvl="1" indent="-285750"/>
            <a:r>
              <a:rPr lang="en-US" sz="1600" dirty="0"/>
              <a:t>Seattle Colleges</a:t>
            </a:r>
          </a:p>
          <a:p>
            <a:pPr marL="1200150" lvl="2" indent="-285750"/>
            <a:r>
              <a:rPr lang="en-US" sz="1600" dirty="0"/>
              <a:t>North Seattle</a:t>
            </a:r>
          </a:p>
          <a:p>
            <a:pPr marL="1200150" lvl="2" indent="-285750"/>
            <a:r>
              <a:rPr lang="en-US" sz="1600" dirty="0"/>
              <a:t>Central Seattle </a:t>
            </a:r>
          </a:p>
          <a:p>
            <a:pPr marL="1200150" lvl="2" indent="-285750"/>
            <a:r>
              <a:rPr lang="en-US" sz="1600" dirty="0"/>
              <a:t>South Seattle</a:t>
            </a:r>
          </a:p>
          <a:p>
            <a:pPr marL="742950" lvl="1" indent="-285750"/>
            <a:r>
              <a:rPr lang="en-US" sz="1600" dirty="0"/>
              <a:t>Whatcom</a:t>
            </a:r>
          </a:p>
          <a:p>
            <a:endParaRPr lang="en-US" sz="2400" dirty="0"/>
          </a:p>
          <a:p>
            <a:endParaRPr lang="en-US" dirty="0"/>
          </a:p>
        </p:txBody>
      </p:sp>
      <p:sp>
        <p:nvSpPr>
          <p:cNvPr id="4" name="Slide Number Placeholder 3">
            <a:extLst>
              <a:ext uri="{FF2B5EF4-FFF2-40B4-BE49-F238E27FC236}">
                <a16:creationId xmlns:a16="http://schemas.microsoft.com/office/drawing/2014/main" id="{1F577709-D245-0CDC-1552-6AAE02AB86CE}"/>
              </a:ext>
            </a:extLst>
          </p:cNvPr>
          <p:cNvSpPr>
            <a:spLocks noGrp="1"/>
          </p:cNvSpPr>
          <p:nvPr>
            <p:ph type="sldNum" sz="quarter" idx="12"/>
          </p:nvPr>
        </p:nvSpPr>
        <p:spPr/>
        <p:txBody>
          <a:bodyPr/>
          <a:lstStyle/>
          <a:p>
            <a:fld id="{DEE5BC03-7CE3-4FE3-BC0A-0ACCA8AC1F24}" type="slidenum">
              <a:rPr lang="en-US" smtClean="0"/>
              <a:pPr/>
              <a:t>9</a:t>
            </a:fld>
            <a:endParaRPr lang="en-US" dirty="0"/>
          </a:p>
        </p:txBody>
      </p:sp>
    </p:spTree>
    <p:extLst>
      <p:ext uri="{BB962C8B-B14F-4D97-AF65-F5344CB8AC3E}">
        <p14:creationId xmlns:p14="http://schemas.microsoft.com/office/powerpoint/2010/main" val="272241911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3.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tcLink PowerPoint templatev2" id="{BDEA98EA-D843-4438-95DB-F22CA61FC091}" vid="{4109A616-E34E-4220-9C1B-F86C03870C7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22425</TotalTime>
  <Words>1767</Words>
  <Application>Microsoft Office PowerPoint</Application>
  <PresentationFormat>Widescreen</PresentationFormat>
  <Paragraphs>245</Paragraphs>
  <Slides>19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19</vt:i4>
      </vt:variant>
    </vt:vector>
  </HeadingPairs>
  <TitlesOfParts>
    <vt:vector size="27" baseType="lpstr">
      <vt:lpstr>Arial</vt:lpstr>
      <vt:lpstr>Calibri</vt:lpstr>
      <vt:lpstr>Franklin Gothic Book</vt:lpstr>
      <vt:lpstr>Franklin Gothic Medium</vt:lpstr>
      <vt:lpstr>Wingdings</vt:lpstr>
      <vt:lpstr>1_Office Theme</vt:lpstr>
      <vt:lpstr>2_Office Theme</vt:lpstr>
      <vt:lpstr>Office Theme</vt:lpstr>
      <vt:lpstr>PBCS &amp; TouchNet update</vt:lpstr>
      <vt:lpstr>Introduction</vt:lpstr>
      <vt:lpstr>PBCS</vt:lpstr>
      <vt:lpstr>What is PBCS</vt:lpstr>
      <vt:lpstr>History of PBCS</vt:lpstr>
      <vt:lpstr>Benefits of PBCS</vt:lpstr>
      <vt:lpstr>PBCS Pros and Cons</vt:lpstr>
      <vt:lpstr>Schools currently live in PBCS</vt:lpstr>
      <vt:lpstr>Schools awaiting PBCS Deployment</vt:lpstr>
      <vt:lpstr>PBCS trainings</vt:lpstr>
      <vt:lpstr>TouchNet</vt:lpstr>
      <vt:lpstr>History</vt:lpstr>
      <vt:lpstr>TimeLine of TouchNet</vt:lpstr>
      <vt:lpstr>TimeLine of TouchNet</vt:lpstr>
      <vt:lpstr>TouchNet Features</vt:lpstr>
      <vt:lpstr>Enhancement Request (ER) 41, Approved May 2019</vt:lpstr>
      <vt:lpstr>Today’s Thoughts on (ER) 41</vt:lpstr>
      <vt:lpstr>Thank You to Our College Advisory Group!!</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Parallel Environments</dc:title>
  <dc:creator>Serena Hansen</dc:creator>
  <cp:lastModifiedBy>Christyanna Dawson</cp:lastModifiedBy>
  <cp:revision>70</cp:revision>
  <dcterms:created xsi:type="dcterms:W3CDTF">2019-04-03T22:00:17Z</dcterms:created>
  <dcterms:modified xsi:type="dcterms:W3CDTF">2025-01-16T20:21:05Z</dcterms:modified>
</cp:coreProperties>
</file>