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3" r:id="rId4"/>
  </p:sldMasterIdLst>
  <p:notesMasterIdLst>
    <p:notesMasterId r:id="rId16"/>
  </p:notesMasterIdLst>
  <p:handoutMasterIdLst>
    <p:handoutMasterId r:id="rId17"/>
  </p:handoutMasterIdLst>
  <p:sldIdLst>
    <p:sldId id="325" r:id="rId5"/>
    <p:sldId id="312" r:id="rId6"/>
    <p:sldId id="339" r:id="rId7"/>
    <p:sldId id="317" r:id="rId8"/>
    <p:sldId id="341" r:id="rId9"/>
    <p:sldId id="336" r:id="rId10"/>
    <p:sldId id="334" r:id="rId11"/>
    <p:sldId id="340" r:id="rId12"/>
    <p:sldId id="337" r:id="rId13"/>
    <p:sldId id="342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1" autoAdjust="0"/>
    <p:restoredTop sz="95394" autoAdjust="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Address PELL and VA Admin 4022230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870F6-9638-2239-6D34-2C6F09AB3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725D7-B0D7-8AB8-C818-2F45C464F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8D6C6-F8EC-40E0-65F0-C769516DA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6A1BA-3759-1F90-42AE-3414F3246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8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4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3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0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3BD1E-1C9E-32FD-77ED-15352B613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8C3D2F-4112-A399-9ABD-948E30BDF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8C0F8-5B4D-B5CA-CF77-491F434CA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B5814-4595-B6BD-9229-79D90EFE0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0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2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5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7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76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541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74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82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7B93E-437F-D9D6-D3D1-6DE5F025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4200" y="1"/>
            <a:ext cx="75198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74AAE1C-171A-32A3-E6FD-75252CAB8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96" t="12194" r="49125" b="12256"/>
          <a:stretch/>
        </p:blipFill>
        <p:spPr>
          <a:xfrm>
            <a:off x="10732660" y="-5609"/>
            <a:ext cx="763524" cy="68636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9733538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6" y="2198915"/>
            <a:ext cx="9741183" cy="33453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0D2A6-7700-487F-AC7E-A5A2C30D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C30D6A-6415-42E1-89E9-EF806C3F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40584B-2A03-52F7-B667-9CD1A2BD7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3C0872-DC48-53B1-8569-7A913D92D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74420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5D700-0F05-E0E7-FB42-2FC890C2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77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00B3F-62BE-8535-5239-46279DF1B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05245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4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4F6DF6-2D97-1E21-15A5-D0E9397E2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140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6FBD3-8FFB-2E51-CAC4-CFB7B5AF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1640" y="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1066035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2178" y="2198914"/>
            <a:ext cx="5157787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24741" y="2198913"/>
            <a:ext cx="5157787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90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105342" y="2198914"/>
            <a:ext cx="3970218" cy="34459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C4E27-95CA-78A5-BD7A-6109D75C8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AE4F7BC-B724-2456-4104-1C5E254EEF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2178" y="2198914"/>
            <a:ext cx="6487908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228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408E76-0AE4-495F-87FB-5DD280A9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1640" y="561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F130D9-40F7-D817-3F42-72C9D585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843" y="667582"/>
            <a:ext cx="5102717" cy="2482018"/>
          </a:xfrm>
        </p:spPr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8A7439-0E5E-18D2-A4C7-D377032ED2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68964" y="667582"/>
            <a:ext cx="5827220" cy="2482018"/>
          </a:xfrm>
        </p:spPr>
        <p:txBody>
          <a:bodyPr tIns="9144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843" y="3362959"/>
            <a:ext cx="11102339" cy="2827459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B3B490-399A-EF1F-9626-CCCE0F5F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365760"/>
            <a:ext cx="11067089" cy="1325880"/>
          </a:xfrm>
        </p:spPr>
        <p:txBody>
          <a:bodyPr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sz="4400" b="0" i="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BF945-F985-4A89-9868-A82E90E1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7B33CF-0773-56F3-9F3B-1619AA666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24" y="2189377"/>
            <a:ext cx="3568990" cy="3517679"/>
          </a:xfrm>
        </p:spPr>
        <p:txBody>
          <a:bodyPr t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4A43A1-5A81-D0D1-BD71-0485EDDD4C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01469" y="2189377"/>
            <a:ext cx="6565769" cy="35176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A39699-E09B-80CC-75A3-1A20865A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81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13657" y="2198914"/>
            <a:ext cx="3970218" cy="34459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21213" y="2198914"/>
            <a:ext cx="6154347" cy="34459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A46AB-E26C-4F66-A0B8-4CDBD5F4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4040" y="4282928"/>
            <a:ext cx="699477" cy="189880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72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z="4800" dirty="0"/>
              <a:t>Click to add title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7" y="3354749"/>
            <a:ext cx="5228392" cy="258247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E30B1-7066-9D31-7A11-7B81B65D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72E672D-C862-C853-0730-15E3C4953D67}"/>
              </a:ext>
            </a:extLst>
          </p:cNvPr>
          <p:cNvSpPr/>
          <p:nvPr userDrawn="1"/>
        </p:nvSpPr>
        <p:spPr>
          <a:xfrm>
            <a:off x="9884230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0336ED-3DCB-4524-8A3F-9FBBD0B18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15F86B-1A6A-ECD5-F63A-4280BADEF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8423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5534F0-444E-1FA5-FC8F-F04505FC0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76862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19972F-DA18-8749-FF59-A83CA1E1F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372495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7D80A1-B7E7-2F80-975E-2E87C591BB67}"/>
              </a:ext>
            </a:extLst>
          </p:cNvPr>
          <p:cNvSpPr/>
          <p:nvPr userDrawn="1"/>
        </p:nvSpPr>
        <p:spPr>
          <a:xfrm>
            <a:off x="7760541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88F6AB-6890-F7DE-7C01-CE237F778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48135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6575E3-45E3-206E-9037-D8FD562B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7605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E4BC31-600E-ECD3-1E7F-FE4F6F72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644933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3F8CA839-B327-1ECD-C35D-02164F5B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706" t="12194" r="49126" b="12256"/>
          <a:stretch/>
        </p:blipFill>
        <p:spPr>
          <a:xfrm>
            <a:off x="9884229" y="-5609"/>
            <a:ext cx="1611955" cy="686360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1A97957-D274-4D24-1862-D53BF7282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90" t="12194" r="70042" b="12256"/>
          <a:stretch/>
        </p:blipFill>
        <p:spPr>
          <a:xfrm>
            <a:off x="7753789" y="5610"/>
            <a:ext cx="1611955" cy="6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9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20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5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2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47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01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91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8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carambot@sbctc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Statements </a:t>
            </a:r>
            <a:r>
              <a:rPr lang="en-US" sz="4400" dirty="0"/>
              <a:t>FY24 Updates and Changes</a:t>
            </a:r>
          </a:p>
        </p:txBody>
      </p: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54700-864C-F753-E35D-5C79FFAEB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36F1D0-001E-D2AF-37C6-4965DF3FB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593" y="307322"/>
            <a:ext cx="5646541" cy="1715115"/>
          </a:xfrm>
        </p:spPr>
        <p:txBody>
          <a:bodyPr/>
          <a:lstStyle/>
          <a:p>
            <a:r>
              <a:rPr lang="en-US" dirty="0"/>
              <a:t>Management Discussion and Analysis Changes</a:t>
            </a:r>
          </a:p>
        </p:txBody>
      </p:sp>
      <p:pic>
        <p:nvPicPr>
          <p:cNvPr id="11" name="Picture Placeholder 10" descr="picture depicting a person looking at a graph">
            <a:extLst>
              <a:ext uri="{FF2B5EF4-FFF2-40B4-BE49-F238E27FC236}">
                <a16:creationId xmlns:a16="http://schemas.microsoft.com/office/drawing/2014/main" id="{267111DB-F0F7-C2EE-6D2F-6EFE35FC01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936" r="6936"/>
          <a:stretch>
            <a:fillRect/>
          </a:stretch>
        </p:blipFill>
        <p:spPr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88C34E-1A2A-1AF0-1EA0-D47A7BA6432B}"/>
              </a:ext>
            </a:extLst>
          </p:cNvPr>
          <p:cNvSpPr txBox="1">
            <a:spLocks/>
          </p:cNvSpPr>
          <p:nvPr/>
        </p:nvSpPr>
        <p:spPr>
          <a:xfrm>
            <a:off x="347593" y="2452743"/>
            <a:ext cx="5335793" cy="29691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Template is a general guide to show required elements</a:t>
            </a:r>
          </a:p>
          <a:p>
            <a:r>
              <a:rPr lang="en-US" sz="2000" dirty="0"/>
              <a:t>FY23 needs restated for the changes in lease and SBITA valuation</a:t>
            </a:r>
          </a:p>
          <a:p>
            <a:r>
              <a:rPr lang="en-US" sz="2000" dirty="0"/>
              <a:t>Changes to the Condensed Statement of Net Position per SAO recommendation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7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1F15-46F5-4A2B-AF38-34F3B802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4C54-B3B2-4B02-A340-C72E57FE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Lori Carambot</a:t>
            </a:r>
          </a:p>
          <a:p>
            <a:r>
              <a:rPr lang="en-US" dirty="0"/>
              <a:t>Ph. 360-704-1029</a:t>
            </a:r>
          </a:p>
          <a:p>
            <a:r>
              <a:rPr lang="en-US" dirty="0"/>
              <a:t>Email. </a:t>
            </a:r>
            <a:r>
              <a:rPr lang="en-US" dirty="0">
                <a:hlinkClick r:id="rId3"/>
              </a:rPr>
              <a:t>lcarambot@sbctc.edu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4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1794-986C-4679-93EA-5F3C3EE6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6"/>
            <a:ext cx="973353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to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403B-F6A5-4855-B204-4A9D1F5B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6" y="1050926"/>
            <a:ext cx="9741183" cy="4493305"/>
          </a:xfrm>
        </p:spPr>
        <p:txBody>
          <a:bodyPr>
            <a:normAutofit/>
          </a:bodyPr>
          <a:lstStyle/>
          <a:p>
            <a:r>
              <a:rPr lang="en-US" sz="2800" u="sng" dirty="0"/>
              <a:t>Note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Lease Receivable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Added descriptive note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Capital Assets </a:t>
            </a:r>
          </a:p>
          <a:p>
            <a:pPr marL="27432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Reformatted section to follow the State ACFR – please review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Error Correction - Restatement of leases and SBITAs</a:t>
            </a:r>
          </a:p>
          <a:p>
            <a:pPr marL="27432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Creates changes throughout the notes, watch for changes</a:t>
            </a:r>
          </a:p>
          <a:p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53F77DE-9A00-003D-3E35-AA011DA6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D73156-2390-BB42-48B5-818ECA16547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2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and Future GASB Statements</a:t>
            </a:r>
          </a:p>
        </p:txBody>
      </p:sp>
      <p:pic>
        <p:nvPicPr>
          <p:cNvPr id="6" name="Picture Placeholder 5" descr="A person in a suit writing on a touch screen">
            <a:extLst>
              <a:ext uri="{FF2B5EF4-FFF2-40B4-BE49-F238E27FC236}">
                <a16:creationId xmlns:a16="http://schemas.microsoft.com/office/drawing/2014/main" id="{9BEAFD3D-E5DB-26E8-D095-358AD8427E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633" r="25633"/>
          <a:stretch>
            <a:fillRect/>
          </a:stretch>
        </p:blipFill>
        <p:spPr>
          <a:xfrm>
            <a:off x="6521733" y="8958"/>
            <a:ext cx="5006540" cy="6849042"/>
          </a:xfr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496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5832-3B88-48CF-8043-95E6A490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660350" cy="560033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GASB Statements – FY24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C64CEEC-83BF-60C7-B00E-F2DE1BC0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EF738-C546-48C9-8CF1-CCC2D0FA09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2178" y="925158"/>
            <a:ext cx="5253198" cy="5152913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Statement No. 99, Omnibus 2022, </a:t>
            </a:r>
          </a:p>
          <a:p>
            <a:pPr lvl="1"/>
            <a:r>
              <a:rPr lang="en-US" dirty="0"/>
              <a:t>Exchange or Exchange-like Financial Guarantees</a:t>
            </a:r>
          </a:p>
          <a:p>
            <a:pPr lvl="1"/>
            <a:r>
              <a:rPr lang="en-US" dirty="0"/>
              <a:t>Derivative Instruments</a:t>
            </a:r>
          </a:p>
          <a:p>
            <a:pPr lvl="1"/>
            <a:r>
              <a:rPr lang="en-US" dirty="0"/>
              <a:t>Leases</a:t>
            </a:r>
          </a:p>
          <a:p>
            <a:pPr lvl="2">
              <a:spcBef>
                <a:spcPts val="0"/>
              </a:spcBef>
            </a:pPr>
            <a:r>
              <a:rPr lang="en-US" dirty="0"/>
              <a:t>Option to terminate clarification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Option to purchase</a:t>
            </a:r>
          </a:p>
          <a:p>
            <a:pPr lvl="2">
              <a:spcBef>
                <a:spcPts val="0"/>
              </a:spcBef>
            </a:pPr>
            <a:r>
              <a:rPr lang="en-US" dirty="0"/>
              <a:t>Transfer of ownership</a:t>
            </a:r>
          </a:p>
          <a:p>
            <a:pPr lvl="2">
              <a:spcBef>
                <a:spcPts val="0"/>
              </a:spcBef>
            </a:pPr>
            <a:r>
              <a:rPr lang="en-US" dirty="0"/>
              <a:t>Short-term Leases – option to terminate clarification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Lease liability measurement clarification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Lease receivable measurement clarification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Lease Incentives</a:t>
            </a:r>
          </a:p>
          <a:p>
            <a:pPr lvl="1"/>
            <a:r>
              <a:rPr lang="en-US" dirty="0"/>
              <a:t>PPP (Public-Public / Public-Private Partnerships)</a:t>
            </a:r>
          </a:p>
          <a:p>
            <a:pPr lvl="2">
              <a:spcBef>
                <a:spcPts val="0"/>
              </a:spcBef>
            </a:pPr>
            <a:r>
              <a:rPr lang="en-US" dirty="0"/>
              <a:t>Term clarification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Recognition for Installment Payments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Receivable for underlying PPP asset</a:t>
            </a:r>
          </a:p>
          <a:p>
            <a:pPr lvl="2">
              <a:spcBef>
                <a:spcPts val="0"/>
              </a:spcBef>
            </a:pPr>
            <a:r>
              <a:rPr lang="en-US" dirty="0"/>
              <a:t>Liability and Deferred Outflow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4C671D-A896-32F5-00DF-864563BA9122}"/>
              </a:ext>
            </a:extLst>
          </p:cNvPr>
          <p:cNvSpPr txBox="1">
            <a:spLocks/>
          </p:cNvSpPr>
          <p:nvPr/>
        </p:nvSpPr>
        <p:spPr>
          <a:xfrm>
            <a:off x="5984885" y="925158"/>
            <a:ext cx="5253198" cy="5152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SBITAs</a:t>
            </a:r>
          </a:p>
          <a:p>
            <a:pPr lvl="2">
              <a:spcBef>
                <a:spcPts val="0"/>
              </a:spcBef>
            </a:pPr>
            <a:r>
              <a:rPr lang="en-US" dirty="0"/>
              <a:t>Subscription term/option to terminate clarification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Short-term clarification when term extended</a:t>
            </a:r>
          </a:p>
          <a:p>
            <a:pPr lvl="2">
              <a:spcBef>
                <a:spcPts val="0"/>
              </a:spcBef>
            </a:pPr>
            <a:r>
              <a:rPr lang="en-US" dirty="0"/>
              <a:t>Liability Measurement</a:t>
            </a:r>
          </a:p>
          <a:p>
            <a:pPr lvl="1"/>
            <a:r>
              <a:rPr lang="en-US" dirty="0"/>
              <a:t>LIBOR replacement (eff. </a:t>
            </a:r>
            <a:r>
              <a:rPr lang="en-US" dirty="0" err="1"/>
              <a:t>immed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Disclosure of nonmonetary transactions (eff. </a:t>
            </a:r>
            <a:r>
              <a:rPr lang="en-US" dirty="0" err="1"/>
              <a:t>immed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Focus of the Government-Wide Financial Statements (eff. </a:t>
            </a:r>
            <a:r>
              <a:rPr lang="en-US" dirty="0" err="1"/>
              <a:t>immed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Terminology Update (eff. </a:t>
            </a:r>
            <a:r>
              <a:rPr lang="en-US" dirty="0" err="1"/>
              <a:t>immed</a:t>
            </a:r>
            <a:r>
              <a:rPr lang="en-US" dirty="0"/>
              <a:t>.)</a:t>
            </a:r>
          </a:p>
          <a:p>
            <a:pPr lvl="2">
              <a:spcBef>
                <a:spcPts val="0"/>
              </a:spcBef>
            </a:pPr>
            <a:r>
              <a:rPr lang="en-US" dirty="0"/>
              <a:t>Balance Sheet replaced with Statement of Net Position</a:t>
            </a:r>
          </a:p>
          <a:p>
            <a:pPr lvl="2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8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E3347-CB09-0A5F-9E7C-A9A35BE5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A2B7-B79A-37E9-D702-1BB4CA70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660350" cy="560033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GASB Statements – FY24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77FEA-7566-07CE-5BDC-D09FB27F5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1545" y="1430255"/>
            <a:ext cx="7215486" cy="2593105"/>
          </a:xfr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Statement No. 100 Accounting Changes and Error Corrections </a:t>
            </a:r>
          </a:p>
          <a:p>
            <a:pPr marL="377190" indent="-285750">
              <a:buFont typeface="Wingdings" panose="05000000000000000000" pitchFamily="2" charset="2"/>
              <a:buChar char="§"/>
            </a:pPr>
            <a:r>
              <a:rPr lang="en-US" dirty="0"/>
              <a:t>Change in accounting principle (applied retroactive)</a:t>
            </a:r>
          </a:p>
          <a:p>
            <a:pPr marL="377190" lvl="1" indent="-285750">
              <a:buFont typeface="Wingdings" panose="05000000000000000000" pitchFamily="2" charset="2"/>
              <a:buChar char="§"/>
            </a:pPr>
            <a:r>
              <a:rPr lang="en-US" dirty="0"/>
              <a:t>Change in accounting estimate (apply prospective)</a:t>
            </a:r>
          </a:p>
          <a:p>
            <a:pPr marL="377190" lvl="1" indent="-285750">
              <a:buFont typeface="Wingdings" panose="05000000000000000000" pitchFamily="2" charset="2"/>
              <a:buChar char="§"/>
            </a:pPr>
            <a:r>
              <a:rPr lang="en-US" dirty="0"/>
              <a:t>Change to or within the Financial Reporting entity (as of beginning of reporting period)</a:t>
            </a:r>
          </a:p>
          <a:p>
            <a:pPr marL="377190" lvl="1" indent="-285750">
              <a:buFont typeface="Wingdings" panose="05000000000000000000" pitchFamily="2" charset="2"/>
              <a:buChar char="§"/>
            </a:pPr>
            <a:r>
              <a:rPr lang="en-US" dirty="0"/>
              <a:t>Error Correction (restating prior periods displayed)</a:t>
            </a:r>
          </a:p>
          <a:p>
            <a:pPr lvl="1"/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1824348-F0C1-CD92-6823-8C41E9D2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5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5544-C200-BEF3-61CE-CCB5EE89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16258"/>
            <a:ext cx="10654936" cy="838036"/>
          </a:xfrm>
        </p:spPr>
        <p:txBody>
          <a:bodyPr/>
          <a:lstStyle/>
          <a:p>
            <a:r>
              <a:rPr lang="en-US" dirty="0"/>
              <a:t>Future GASB Statements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E4A32E4-179C-6FC0-8A0F-65F163803A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5806B-4BE0-6B7B-FE18-DF2D756707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35488" y="837403"/>
            <a:ext cx="6487908" cy="170140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dirty="0"/>
              <a:t>Statement No. 101, Compensated Absences</a:t>
            </a:r>
          </a:p>
          <a:p>
            <a:pPr lvl="1"/>
            <a:r>
              <a:rPr lang="en-US" sz="2000" dirty="0"/>
              <a:t>Liability measurement guidelines</a:t>
            </a:r>
          </a:p>
          <a:p>
            <a:pPr lvl="1"/>
            <a:r>
              <a:rPr lang="en-US" sz="2000" dirty="0"/>
              <a:t>Effective fiscal year 2025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D66A51-9C7E-5107-9595-C538C7B73BCB}"/>
              </a:ext>
            </a:extLst>
          </p:cNvPr>
          <p:cNvSpPr txBox="1">
            <a:spLocks/>
          </p:cNvSpPr>
          <p:nvPr/>
        </p:nvSpPr>
        <p:spPr>
          <a:xfrm>
            <a:off x="4926403" y="2538806"/>
            <a:ext cx="6487908" cy="19470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Statement No. 102, Certain Risk Disclosures</a:t>
            </a:r>
          </a:p>
          <a:p>
            <a:pPr lvl="1"/>
            <a:r>
              <a:rPr lang="en-US" sz="2000" dirty="0"/>
              <a:t>Requires disclosure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risks that could negatively affect the level of service the college provides or its ability to meet obligations as they come due</a:t>
            </a:r>
            <a:endParaRPr lang="en-US" sz="2000" dirty="0"/>
          </a:p>
          <a:p>
            <a:pPr lvl="1"/>
            <a:r>
              <a:rPr lang="en-US" sz="2000" dirty="0"/>
              <a:t>Effective fiscal year 2025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A15E44-A772-CE8F-5395-73DFFDC31538}"/>
              </a:ext>
            </a:extLst>
          </p:cNvPr>
          <p:cNvSpPr txBox="1">
            <a:spLocks/>
          </p:cNvSpPr>
          <p:nvPr/>
        </p:nvSpPr>
        <p:spPr>
          <a:xfrm>
            <a:off x="535488" y="4485842"/>
            <a:ext cx="6650619" cy="21623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Statement No. 103, Financial Reporting Model Improvements</a:t>
            </a:r>
          </a:p>
          <a:p>
            <a:pPr lvl="1"/>
            <a:r>
              <a:rPr lang="en-US" sz="2000" dirty="0"/>
              <a:t>Clarifies info presented in MD&amp;A, operating vs. non-operating, major component units, and budgetary comparison </a:t>
            </a:r>
          </a:p>
          <a:p>
            <a:pPr lvl="1"/>
            <a:r>
              <a:rPr lang="en-US" sz="2000" dirty="0"/>
              <a:t>Effective fiscal year 2025</a:t>
            </a:r>
          </a:p>
        </p:txBody>
      </p:sp>
    </p:spTree>
    <p:extLst>
      <p:ext uri="{BB962C8B-B14F-4D97-AF65-F5344CB8AC3E}">
        <p14:creationId xmlns:p14="http://schemas.microsoft.com/office/powerpoint/2010/main" val="11473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DD3376-2BB5-D208-489F-2CF4AEDE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SBRP Supplemental Retirement Plan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950D5-0AE0-05E7-665E-387B809FD2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68964" y="1699708"/>
            <a:ext cx="5827220" cy="1449892"/>
          </a:xfr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Change in FY24 reporting from reporting and measurement dates being to the same, to a </a:t>
            </a:r>
            <a:r>
              <a:rPr lang="en-US" sz="2000" i="1" dirty="0"/>
              <a:t>one-year lag </a:t>
            </a:r>
            <a:r>
              <a:rPr lang="en-US" sz="2000" dirty="0"/>
              <a:t>between measurement and reporting date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99A3C9AE-6440-E266-03D1-504E4CB48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" name="Picture Placeholder 19" descr="Picture of a road sign that reads reitrement just ahead">
            <a:extLst>
              <a:ext uri="{FF2B5EF4-FFF2-40B4-BE49-F238E27FC236}">
                <a16:creationId xmlns:a16="http://schemas.microsoft.com/office/drawing/2014/main" id="{510AC257-DCA3-FA73-F55A-3E5CA880E2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3084" b="13084"/>
          <a:stretch>
            <a:fillRect/>
          </a:stretch>
        </p:blipFill>
        <p:spPr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604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988E4-102D-E588-B236-A34D9E7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SBRP FY24 Changes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3B595-DA05-C272-1C41-09A79A33C0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183" y="1310396"/>
            <a:ext cx="10186416" cy="44939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Measurement Date = June 30, 2023 and Reporting Date = June 30, 2024  :  1 year lag</a:t>
            </a:r>
          </a:p>
          <a:p>
            <a:r>
              <a:rPr lang="en-US" dirty="0"/>
              <a:t>Amounts reported in FY24 as compared to FY23</a:t>
            </a:r>
          </a:p>
          <a:p>
            <a:pPr lvl="1"/>
            <a:r>
              <a:rPr lang="en-US" dirty="0"/>
              <a:t>Net pension liability (ST and LT)= same as FY23</a:t>
            </a:r>
          </a:p>
          <a:p>
            <a:pPr lvl="1"/>
            <a:r>
              <a:rPr lang="en-US" dirty="0"/>
              <a:t>Deferred Outflows</a:t>
            </a:r>
          </a:p>
          <a:p>
            <a:pPr lvl="2"/>
            <a:r>
              <a:rPr lang="en-US" dirty="0"/>
              <a:t>Now includes HERP contributions subsequent to measurement date (FY24 employer contributions) and FY24 retiree payments as distributed through the revolving funds entry</a:t>
            </a:r>
          </a:p>
          <a:p>
            <a:pPr lvl="1"/>
            <a:r>
              <a:rPr lang="en-US" dirty="0"/>
              <a:t>Deferred Inflows = same as FY23</a:t>
            </a:r>
          </a:p>
          <a:p>
            <a:pPr lvl="1"/>
            <a:r>
              <a:rPr lang="en-US" dirty="0"/>
              <a:t>Financial Statement Expense Adjustment</a:t>
            </a:r>
          </a:p>
          <a:p>
            <a:pPr lvl="2"/>
            <a:r>
              <a:rPr lang="en-US" dirty="0"/>
              <a:t>No plan level expense, no amortization of DO/DI</a:t>
            </a:r>
          </a:p>
          <a:p>
            <a:pPr lvl="2"/>
            <a:r>
              <a:rPr lang="en-US" dirty="0"/>
              <a:t>Back out contributions subsequent to measurement date (FY24 employer contributions to DO)</a:t>
            </a:r>
          </a:p>
          <a:p>
            <a:pPr lvl="2"/>
            <a:r>
              <a:rPr lang="en-US" dirty="0"/>
              <a:t>Expense amounts in the notes will be </a:t>
            </a:r>
            <a:r>
              <a:rPr lang="en-US"/>
              <a:t>reported exactly like FY23</a:t>
            </a:r>
            <a:endParaRPr lang="en-US" dirty="0"/>
          </a:p>
          <a:p>
            <a:pPr lvl="1"/>
            <a:r>
              <a:rPr lang="en-US" dirty="0"/>
              <a:t>Net position</a:t>
            </a:r>
          </a:p>
          <a:p>
            <a:pPr lvl="2"/>
            <a:r>
              <a:rPr lang="en-US" dirty="0"/>
              <a:t>FY23 plan pension expense is rolled to Fund Balance</a:t>
            </a:r>
          </a:p>
          <a:p>
            <a:pPr lvl="1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EB33A8D-41A0-F72E-2DFF-C998B79C1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80268-1494-2660-4948-863C5C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4028783" cy="14715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SBRP FY24 Changes (cont.)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9C3EA6F-C7F7-8CA4-C495-1C9EEFF33D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-18288"/>
            <a:ext cx="6858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4F6043-7A67-491B-98BC-F933DED7226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94F5F6-7059-E66A-7133-6DDF97337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2900" y="2011680"/>
            <a:ext cx="4439556" cy="3964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</a:pPr>
            <a:r>
              <a:rPr lang="en-US" sz="1600" dirty="0">
                <a:solidFill>
                  <a:schemeClr val="tx1"/>
                </a:solidFill>
              </a:rPr>
              <a:t>Deferred Outflow Deferred Inflow Changes</a:t>
            </a:r>
          </a:p>
          <a:p>
            <a:pPr lvl="1">
              <a:lnSpc>
                <a:spcPts val="2800"/>
              </a:lnSpc>
            </a:pPr>
            <a:r>
              <a:rPr lang="en-US" sz="1600" dirty="0">
                <a:solidFill>
                  <a:schemeClr val="tx1"/>
                </a:solidFill>
              </a:rPr>
              <a:t>Differences between projected and Actual earning on Plan investments need to be netted and not reported separately as DO and DI</a:t>
            </a:r>
          </a:p>
          <a:p>
            <a:pPr>
              <a:lnSpc>
                <a:spcPts val="2800"/>
              </a:lnSpc>
            </a:pPr>
            <a:r>
              <a:rPr lang="en-US" sz="1600" dirty="0">
                <a:solidFill>
                  <a:schemeClr val="tx1"/>
                </a:solidFill>
              </a:rPr>
              <a:t>Changes to Schedule of Development of Net Pension Liability</a:t>
            </a:r>
          </a:p>
          <a:p>
            <a:pPr lvl="1">
              <a:lnSpc>
                <a:spcPts val="2800"/>
              </a:lnSpc>
            </a:pPr>
            <a:r>
              <a:rPr lang="en-US" sz="1600" dirty="0">
                <a:solidFill>
                  <a:schemeClr val="tx1"/>
                </a:solidFill>
              </a:rPr>
              <a:t>Accounted for proportionate change</a:t>
            </a:r>
          </a:p>
          <a:p>
            <a:pPr lvl="1">
              <a:lnSpc>
                <a:spcPts val="2800"/>
              </a:lnSpc>
            </a:pPr>
            <a:r>
              <a:rPr lang="en-US" sz="1600" dirty="0">
                <a:solidFill>
                  <a:schemeClr val="tx1"/>
                </a:solidFill>
              </a:rPr>
              <a:t>Changed calculation of Beginning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042523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B67C3E3-D148-40AD-9F4C-431AA28A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0DD030-ACB5-4C2C-AD03-51D52E27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01CC11-5586-12C4-FBFE-53FCE43CC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97221"/>
              </p:ext>
            </p:extLst>
          </p:nvPr>
        </p:nvGraphicFramePr>
        <p:xfrm>
          <a:off x="5251865" y="154474"/>
          <a:ext cx="5833546" cy="652416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474701">
                  <a:extLst>
                    <a:ext uri="{9D8B030D-6E8A-4147-A177-3AD203B41FA5}">
                      <a16:colId xmlns:a16="http://schemas.microsoft.com/office/drawing/2014/main" val="2478767038"/>
                    </a:ext>
                  </a:extLst>
                </a:gridCol>
                <a:gridCol w="1358845">
                  <a:extLst>
                    <a:ext uri="{9D8B030D-6E8A-4147-A177-3AD203B41FA5}">
                      <a16:colId xmlns:a16="http://schemas.microsoft.com/office/drawing/2014/main" val="847604497"/>
                    </a:ext>
                  </a:extLst>
                </a:gridCol>
              </a:tblGrid>
              <a:tr h="2330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Development of Net Pension Liability</a:t>
                      </a:r>
                      <a:endParaRPr lang="en-US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883279"/>
                  </a:ext>
                </a:extLst>
              </a:tr>
              <a:tr h="2330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Pension Liability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02675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Amount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0138247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Service 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29,308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7557768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Interest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105,815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6792995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Changes of Benefit Terms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-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5220211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Differences Between Expected and Actual Experience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(85,046)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9251061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Changes in Assumptions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(168,413)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4617439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Benefit Payments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(44,415)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7734100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Change in Proportionate Share of NPL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(31,011)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101334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Other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-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7480191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Net Change in Total Pension Liability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(193,762)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4980536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Pension Liability - Beginning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1,535,186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689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Pension Liability - Ending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1,341,423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35017"/>
                  </a:ext>
                </a:extLst>
              </a:tr>
              <a:tr h="2330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Plan Fiduciary Net Position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077081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Contributions - Employer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12,730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840662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Contributions - Member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0531169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Net Investment Income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34,855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6265714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Benefit Payments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8885634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Administrative Expense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9686748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Change in Proportionate Share of Plan Assets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(10,089)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45729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Other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(2)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0759070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Net Change in Plan Fiduciary Net Position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37,494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6674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698942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Fiduciary Net Position-Beginning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499,435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68894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Fiduciary Net Position-Ending (b)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536,929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17902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695259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Net Pension Liability (Asset) -- Ending (a)-(b)</a:t>
                      </a:r>
                      <a:endParaRPr lang="en-US" sz="1400" b="1" i="0" u="none" strike="noStrike">
                        <a:solidFill>
                          <a:srgbClr val="0022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$        804,494 </a:t>
                      </a:r>
                      <a:endParaRPr lang="en-US" sz="1400" b="1" i="0" u="none" strike="noStrike" dirty="0">
                        <a:solidFill>
                          <a:srgbClr val="0022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475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2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665E41-66EB-401D-940D-8E7024721B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B37DAF-AFAF-4561-A80B-C76198EBD3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29436BC-77AE-4AEE-A282-4E162A1CA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{9E75F1EC-2D74-4F91-916B-859D35964D08}tf67338807_win32</Template>
  <TotalTime>1733</TotalTime>
  <Words>761</Words>
  <Application>Microsoft Office PowerPoint</Application>
  <PresentationFormat>Widescreen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Dante</vt:lpstr>
      <vt:lpstr>Dante (Headings)2</vt:lpstr>
      <vt:lpstr>Helvetica Neue Medium</vt:lpstr>
      <vt:lpstr>Times New Roman</vt:lpstr>
      <vt:lpstr>Wingdings</vt:lpstr>
      <vt:lpstr>Wingdings 2</vt:lpstr>
      <vt:lpstr>OffsetVTI</vt:lpstr>
      <vt:lpstr>Financial Statements FY24 Updates and Changes</vt:lpstr>
      <vt:lpstr>Changes to Notes</vt:lpstr>
      <vt:lpstr>New and Future GASB Statements</vt:lpstr>
      <vt:lpstr>Current GASB Statements – FY24</vt:lpstr>
      <vt:lpstr>Current GASB Statements – FY24 (cont.)</vt:lpstr>
      <vt:lpstr>Future GASB Statements</vt:lpstr>
      <vt:lpstr>SBRP Supplemental Retirement Plan </vt:lpstr>
      <vt:lpstr>SBRP FY24 Changes</vt:lpstr>
      <vt:lpstr>SBRP FY24 Changes (cont.)</vt:lpstr>
      <vt:lpstr>Management Discussion and Analysis Changes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Lori Carambot</dc:creator>
  <cp:lastModifiedBy>Lori Carambot</cp:lastModifiedBy>
  <cp:revision>10</cp:revision>
  <dcterms:created xsi:type="dcterms:W3CDTF">2024-10-10T14:52:54Z</dcterms:created>
  <dcterms:modified xsi:type="dcterms:W3CDTF">2024-11-05T19:33:44Z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