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9" r:id="rId6"/>
    <p:sldId id="286" r:id="rId7"/>
    <p:sldId id="304" r:id="rId8"/>
    <p:sldId id="284" r:id="rId9"/>
    <p:sldId id="305" r:id="rId10"/>
    <p:sldId id="307" r:id="rId11"/>
    <p:sldId id="308" r:id="rId12"/>
    <p:sldId id="306" r:id="rId13"/>
    <p:sldId id="310" r:id="rId14"/>
    <p:sldId id="309" r:id="rId15"/>
    <p:sldId id="311" r:id="rId16"/>
    <p:sldId id="299" r:id="rId17"/>
    <p:sldId id="313" r:id="rId18"/>
    <p:sldId id="312" r:id="rId19"/>
    <p:sldId id="315" r:id="rId20"/>
    <p:sldId id="314" r:id="rId21"/>
    <p:sldId id="316" r:id="rId22"/>
    <p:sldId id="317" r:id="rId23"/>
    <p:sldId id="261" r:id="rId24"/>
    <p:sldId id="319" r:id="rId25"/>
    <p:sldId id="318" r:id="rId26"/>
    <p:sldId id="320" r:id="rId27"/>
    <p:sldId id="322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bctc.edu/colleges-staff/programs-services/accounting-business/clam/chart-of-accounts/class-co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LAM-CHART%20OF%20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colleges-staff/commissions-councils/bar/resource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bctc.edu/colleges-staff/programs-services/accounting-business/clam/fund-account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colleges-staff/programs-services/accounting-business/clam/chart-of-accounts/fun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bctc.edu/colleges-staff/programs-services/accounting-business/clam/chart-of-accounts/fund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bctc.edu/colleges-staff/programs-services/accounting-business/clam/chart-of-accounts/class-co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Funds &amp; class codes</a:t>
            </a:r>
            <a:br>
              <a:rPr lang="en-US" sz="3600" dirty="0"/>
            </a:br>
            <a:r>
              <a:rPr lang="en-US" sz="1600" dirty="0"/>
              <a:t>April 26, 2024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769402"/>
            <a:ext cx="5129212" cy="758825"/>
          </a:xfrm>
        </p:spPr>
        <p:txBody>
          <a:bodyPr/>
          <a:lstStyle/>
          <a:p>
            <a:r>
              <a:rPr lang="en-US" dirty="0"/>
              <a:t>Sue Willis</a:t>
            </a:r>
          </a:p>
          <a:p>
            <a:r>
              <a:rPr lang="en-US" dirty="0"/>
              <a:t>ctc-Link System Accounting Manager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DDC-2C77-1AFA-F5A0-871C4CE1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F206F-066E-7116-5929-3C6B81C4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BD69D1F-51BE-A069-C8DE-1F0BF621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CLAM-CHART OF ACCOUNTS-CLASS CODE</a:t>
            </a:r>
            <a:endParaRPr lang="en-US" dirty="0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7E3117C-FFC4-CB51-5DC3-803E3712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" y="3514429"/>
            <a:ext cx="6162152" cy="14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DDC-2C77-1AFA-F5A0-871C4CE1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F206F-066E-7116-5929-3C6B81C4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30360-2EB0-4190-F6AF-63F7E45BD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60" y="2128031"/>
            <a:ext cx="7491109" cy="1844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2E511-8961-9B66-6299-50576E17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54" y="4064186"/>
            <a:ext cx="762828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2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Student aid is </a:t>
            </a:r>
            <a:r>
              <a:rPr lang="en-US" sz="1600" u="sng" dirty="0"/>
              <a:t>usually</a:t>
            </a:r>
            <a:r>
              <a:rPr lang="en-US" sz="1600" dirty="0"/>
              <a:t> found following funds:</a:t>
            </a:r>
          </a:p>
          <a:p>
            <a:pPr marL="0" indent="0">
              <a:buNone/>
            </a:pPr>
            <a:r>
              <a:rPr lang="en-US" sz="1600" dirty="0"/>
              <a:t>	Fund 846 – Financial Aid</a:t>
            </a:r>
          </a:p>
          <a:p>
            <a:pPr marL="0" indent="0">
              <a:buNone/>
            </a:pPr>
            <a:r>
              <a:rPr lang="en-US" sz="1600" dirty="0"/>
              <a:t>	Fund 849 – Loans</a:t>
            </a:r>
          </a:p>
          <a:p>
            <a:pPr marL="0" indent="0">
              <a:buNone/>
            </a:pPr>
            <a:r>
              <a:rPr lang="en-US" sz="1600" dirty="0"/>
              <a:t>	Fund 145 – Grants – where the grant outlines the use of the funds to support student aid</a:t>
            </a:r>
          </a:p>
          <a:p>
            <a:pPr marL="0" indent="0">
              <a:buNone/>
            </a:pPr>
            <a:r>
              <a:rPr lang="en-US" sz="1600" dirty="0"/>
              <a:t>	State appropriated Funds – where the appropriated funds have outlined the use of the funds as outlines by the college’s allocation</a:t>
            </a:r>
          </a:p>
          <a:p>
            <a:pPr marL="0" indent="0">
              <a:buNone/>
            </a:pPr>
            <a:r>
              <a:rPr lang="en-US" sz="1600" dirty="0"/>
              <a:t>	Student aid should </a:t>
            </a:r>
            <a:r>
              <a:rPr lang="en-US" sz="1600" u="sng" dirty="0"/>
              <a:t>not</a:t>
            </a:r>
            <a:r>
              <a:rPr lang="en-US" sz="1600" dirty="0"/>
              <a:t> be found in fund 149, 148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415154"/>
            <a:ext cx="8141919" cy="4068771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Example: Student voted technology fees are housed in fund 148</a:t>
            </a:r>
          </a:p>
          <a:p>
            <a:pPr marL="0" indent="0">
              <a:buNone/>
            </a:pPr>
            <a:r>
              <a:rPr lang="en-US" sz="1800" dirty="0"/>
              <a:t>	Fees associated with a specific course</a:t>
            </a:r>
          </a:p>
          <a:p>
            <a:pPr marL="0" indent="0">
              <a:buNone/>
            </a:pPr>
            <a:r>
              <a:rPr lang="en-US" sz="1800" dirty="0"/>
              <a:t>	Continuing education program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90308-A1D2-6A89-D3A2-E83B9567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0" y="2347006"/>
            <a:ext cx="6934801" cy="24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149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Allowable revenues in fund 149 are tuition and interest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Interfund transfers from 149 are impermissible</a:t>
            </a:r>
          </a:p>
          <a:p>
            <a:pPr marL="0" indent="0">
              <a:buNone/>
            </a:pPr>
            <a:r>
              <a:rPr lang="en-US" sz="1600" dirty="0"/>
              <a:t>In general, expenditures in 149 support the same types of expenditures in state allocated funds and may be transferred to exhaust general state allocated funds at year end.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D54D5-9C65-7A10-D865-71C75D7B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0" y="2773623"/>
            <a:ext cx="649280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Impermissible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3757046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State allocated operating and capital funds:</a:t>
            </a:r>
          </a:p>
          <a:p>
            <a:pPr marL="0" indent="0">
              <a:buNone/>
            </a:pPr>
            <a:r>
              <a:rPr lang="en-US" sz="1600" dirty="0"/>
              <a:t>	Interfund transfers – 4030150 and 4030140</a:t>
            </a:r>
          </a:p>
          <a:p>
            <a:pPr marL="0" indent="0">
              <a:buNone/>
            </a:pPr>
            <a:r>
              <a:rPr lang="en-US" sz="1600" dirty="0"/>
              <a:t>	Short term interfund loan transactions - 1010170/2012040</a:t>
            </a:r>
          </a:p>
          <a:p>
            <a:pPr marL="0" indent="0">
              <a:buNone/>
            </a:pPr>
            <a:r>
              <a:rPr lang="en-US" sz="1600" dirty="0"/>
              <a:t>	Long term interfund loan transactions - 1100030/2130030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Below may not be used in the same fund:</a:t>
            </a:r>
          </a:p>
          <a:p>
            <a:pPr marL="0" indent="0">
              <a:buNone/>
            </a:pPr>
            <a:r>
              <a:rPr lang="en-US" sz="1600" dirty="0"/>
              <a:t>	Short term interfund loan transactions - 1010170/2012040</a:t>
            </a:r>
          </a:p>
          <a:p>
            <a:pPr marL="0" indent="0">
              <a:buNone/>
            </a:pPr>
            <a:r>
              <a:rPr lang="en-US" sz="1600" dirty="0"/>
              <a:t>	Long term interfund loan transactions - 1100030/2130030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Impermissible transactions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3757046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Internal service/Propriety Funds</a:t>
            </a:r>
          </a:p>
          <a:p>
            <a:pPr marL="0" indent="0">
              <a:buNone/>
            </a:pPr>
            <a:r>
              <a:rPr lang="en-US" sz="1600" dirty="0"/>
              <a:t>	Revenues that are reported in AFRS as reduction of expense: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7B25E-14E1-04E9-126C-717201B5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22" y="3332961"/>
            <a:ext cx="3939881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4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Impermissible transactions </a:t>
            </a:r>
            <a:r>
              <a:rPr lang="en-US" sz="2400" dirty="0"/>
              <a:t>(continued)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413692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Internal service/Propriety Funds</a:t>
            </a:r>
          </a:p>
          <a:p>
            <a:pPr marL="0" indent="0">
              <a:buNone/>
            </a:pPr>
            <a:r>
              <a:rPr lang="en-US" sz="1600" dirty="0"/>
              <a:t>	T transfers that creates a credit expenditure: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9B9BE-6DFE-7701-A925-43652C5C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75" y="3429000"/>
            <a:ext cx="3617667" cy="30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Impermissible transactions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413692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Cash transactions are impermissible in funds 997 and 999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below accounts are permissible in funds 4xx, 5xx and 999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FF3E0-5736-26C7-04A1-B621E592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46" y="4294516"/>
            <a:ext cx="3970364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we have any 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375704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2" action="ppaction://hlinkfile"/>
              </a:rPr>
              <a:t>CLAM-CHART OF ACCOUNTS-APPROPRIATION-INDEX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BB6EF-8809-CB96-DE78-A6B00582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73" y="3553158"/>
            <a:ext cx="5590674" cy="13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413692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/>
              <a:t>Year-end is coming and OFM is focusing on the following: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Cash balances</a:t>
            </a:r>
          </a:p>
          <a:p>
            <a:pPr marL="342900" indent="-342900">
              <a:buAutoNum type="arabicPeriod"/>
            </a:pPr>
            <a:r>
              <a:rPr lang="en-US" sz="1600" dirty="0"/>
              <a:t>Assets in credit positions</a:t>
            </a:r>
          </a:p>
          <a:p>
            <a:pPr marL="342900" indent="-342900">
              <a:buAutoNum type="arabicPeriod"/>
            </a:pPr>
            <a:r>
              <a:rPr lang="en-US" sz="1600" dirty="0"/>
              <a:t>Liabilities in debit positions </a:t>
            </a:r>
          </a:p>
          <a:p>
            <a:pPr marL="342900" indent="-342900">
              <a:buAutoNum type="arabicPeriod"/>
            </a:pPr>
            <a:r>
              <a:rPr lang="en-US" sz="1600" dirty="0"/>
              <a:t>Accounts with unchanged balances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Year-end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413692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/>
              <a:t>Year-end is coming and OFM is focusing on the following:			</a:t>
            </a:r>
          </a:p>
          <a:p>
            <a:pPr marL="0" indent="0">
              <a:buNone/>
            </a:pPr>
            <a:r>
              <a:rPr lang="en-US" sz="1600" dirty="0"/>
              <a:t>Miscellaneous revenue is high on the list as the current system balance for FY2024 is $8.9 million</a:t>
            </a:r>
          </a:p>
          <a:p>
            <a:pPr marL="0" indent="0">
              <a:buNone/>
            </a:pPr>
            <a:r>
              <a:rPr lang="en-US" sz="1600" dirty="0"/>
              <a:t>A portion of the current balance is due to credit card rebates.  A new account is established to record these revenues 4030165.  Colleges should move all rebates to this account prior to April month end.</a:t>
            </a:r>
          </a:p>
          <a:p>
            <a:pPr marL="0" indent="0">
              <a:buNone/>
            </a:pPr>
            <a:r>
              <a:rPr lang="en-US" sz="1600" dirty="0"/>
              <a:t>The remaining $8.9 million will need to be addressed to decrease it to a minimal level of less than $100,000 per fund for the entire system.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Year-end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47006"/>
            <a:ext cx="8336975" cy="413692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Review account 1010180 for your college.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77408-90F3-786A-B812-B3048637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5" y="2977500"/>
            <a:ext cx="8037095" cy="28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we have any 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support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hlinkClick r:id="rId2"/>
              </a:rPr>
              <a:t>CLAM MANUAL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469A-4A9A-9152-2E58-E57F2E0A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549935"/>
            <a:ext cx="8336975" cy="848359"/>
          </a:xfrm>
        </p:spPr>
        <p:txBody>
          <a:bodyPr/>
          <a:lstStyle/>
          <a:p>
            <a:r>
              <a:rPr lang="en-US" dirty="0"/>
              <a:t>Appropriations </a:t>
            </a:r>
            <a:r>
              <a:rPr lang="en-US" sz="2400" dirty="0"/>
              <a:t>(continued) </a:t>
            </a:r>
            <a:endParaRPr lang="en-US" sz="2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882DF-E45B-7923-AD54-5318FDD45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60" y="2204419"/>
            <a:ext cx="7324057" cy="10031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09AE-AE69-17B9-59DA-1D5A8CD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B8A67-8B0E-9EBC-314D-5D6ED59F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60" y="3244166"/>
            <a:ext cx="7324057" cy="9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3" y="2173706"/>
            <a:ext cx="8093793" cy="39482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CLAM-FUND-ACCOUNTING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020F4-4314-10BF-69B1-7DD4DBB3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8" y="2857772"/>
            <a:ext cx="3861408" cy="32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559601"/>
          </a:xfrm>
        </p:spPr>
        <p:txBody>
          <a:bodyPr/>
          <a:lstStyle/>
          <a:p>
            <a:r>
              <a:rPr lang="en-US" dirty="0"/>
              <a:t>FUNDS</a:t>
            </a:r>
            <a:r>
              <a:rPr lang="en-US" sz="3600" dirty="0"/>
              <a:t>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3" y="2173706"/>
            <a:ext cx="8093793" cy="394824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hlinkClick r:id="rId2"/>
              </a:rPr>
              <a:t>CLAM-CHART OF ACCOUNTS-FUNDS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5 Fund Types </a:t>
            </a:r>
          </a:p>
          <a:p>
            <a:pPr marL="457200" lvl="1" indent="0">
              <a:buNone/>
            </a:pPr>
            <a:r>
              <a:rPr lang="en-US" dirty="0"/>
              <a:t>	Fund Type 1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/>
              <a:t>a. Governmental</a:t>
            </a:r>
          </a:p>
          <a:p>
            <a:pPr marL="914400" lvl="2" indent="0">
              <a:buNone/>
            </a:pPr>
            <a:r>
              <a:rPr lang="en-US" sz="1800" dirty="0"/>
              <a:t>	b. General Fund, Capital Fund, Special Revenue</a:t>
            </a:r>
          </a:p>
          <a:p>
            <a:pPr marL="914400" lvl="2" indent="0">
              <a:buNone/>
            </a:pPr>
            <a:r>
              <a:rPr lang="en-US" sz="1800" dirty="0"/>
              <a:t>	c. Treasury</a:t>
            </a:r>
          </a:p>
          <a:p>
            <a:pPr marL="914400" lvl="2" indent="0">
              <a:buNone/>
            </a:pPr>
            <a:r>
              <a:rPr lang="en-US" sz="1800" dirty="0"/>
              <a:t>	d. Example: 001, 08A, 24J, 060, 057, 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3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559601"/>
          </a:xfrm>
        </p:spPr>
        <p:txBody>
          <a:bodyPr/>
          <a:lstStyle/>
          <a:p>
            <a:r>
              <a:rPr lang="en-US" dirty="0"/>
              <a:t>FUNDS</a:t>
            </a:r>
            <a:r>
              <a:rPr lang="en-US" sz="3600" dirty="0"/>
              <a:t>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3" y="2173706"/>
            <a:ext cx="8093793" cy="394824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	Fund Type 2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/>
              <a:t>a. Governmental</a:t>
            </a:r>
          </a:p>
          <a:p>
            <a:pPr marL="914400" lvl="2" indent="0">
              <a:buNone/>
            </a:pPr>
            <a:r>
              <a:rPr lang="en-US" sz="1800" dirty="0"/>
              <a:t>	b. Permanent</a:t>
            </a:r>
          </a:p>
          <a:p>
            <a:pPr marL="914400" lvl="2" indent="0">
              <a:buNone/>
            </a:pPr>
            <a:r>
              <a:rPr lang="en-US" sz="1800" dirty="0"/>
              <a:t>	c. Local</a:t>
            </a:r>
          </a:p>
          <a:p>
            <a:pPr marL="914400" lvl="2" indent="0">
              <a:buNone/>
            </a:pPr>
            <a:r>
              <a:rPr lang="en-US" sz="1800" dirty="0"/>
              <a:t>	d. Example: Fund 843 – Exceptional Faculty Endowment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dirty="0"/>
              <a:t>	Fund Type 3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/>
              <a:t>a. Governmental</a:t>
            </a:r>
          </a:p>
          <a:p>
            <a:pPr marL="914400" lvl="2" indent="0">
              <a:buNone/>
            </a:pPr>
            <a:r>
              <a:rPr lang="en-US" sz="1800" dirty="0"/>
              <a:t>	b. Special Revenue</a:t>
            </a:r>
          </a:p>
          <a:p>
            <a:pPr marL="914400" lvl="2" indent="0">
              <a:buNone/>
            </a:pPr>
            <a:r>
              <a:rPr lang="en-US" sz="1800" dirty="0"/>
              <a:t>	c. Local</a:t>
            </a:r>
          </a:p>
          <a:p>
            <a:pPr marL="914400" lvl="2" indent="0">
              <a:buNone/>
            </a:pPr>
            <a:r>
              <a:rPr lang="en-US" sz="1800" dirty="0"/>
              <a:t>	d. Example: Fund 145, 148, 149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3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559601"/>
          </a:xfrm>
        </p:spPr>
        <p:txBody>
          <a:bodyPr/>
          <a:lstStyle/>
          <a:p>
            <a:r>
              <a:rPr lang="en-US" dirty="0"/>
              <a:t>FUNDS</a:t>
            </a:r>
            <a:r>
              <a:rPr lang="en-US" sz="3600" dirty="0"/>
              <a:t>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3" y="2173706"/>
            <a:ext cx="8093793" cy="394824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	Fund Type 4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/>
              <a:t>a. Proprietary</a:t>
            </a:r>
          </a:p>
          <a:p>
            <a:pPr marL="914400" lvl="2" indent="0">
              <a:buNone/>
            </a:pPr>
            <a:r>
              <a:rPr lang="en-US" sz="1800" dirty="0"/>
              <a:t>	b. Internal Service and Enterprise</a:t>
            </a:r>
          </a:p>
          <a:p>
            <a:pPr marL="914400" lvl="2" indent="0">
              <a:buNone/>
            </a:pPr>
            <a:r>
              <a:rPr lang="en-US" sz="1800" dirty="0"/>
              <a:t>	c. Local</a:t>
            </a:r>
          </a:p>
          <a:p>
            <a:pPr marL="914400" lvl="2" indent="0">
              <a:buNone/>
            </a:pPr>
            <a:r>
              <a:rPr lang="en-US" sz="1800" dirty="0"/>
              <a:t>	d. Example: Fund 443, 460, 522, 569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dirty="0"/>
              <a:t>	Fund Type 5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/>
              <a:t>a. Clearing/Suspense and Fiduciary</a:t>
            </a:r>
          </a:p>
          <a:p>
            <a:pPr marL="914400" lvl="2" indent="0">
              <a:buNone/>
            </a:pPr>
            <a:r>
              <a:rPr lang="en-US" sz="1800" dirty="0"/>
              <a:t>	b. Custodial</a:t>
            </a:r>
          </a:p>
          <a:p>
            <a:pPr marL="914400" lvl="2" indent="0">
              <a:buNone/>
            </a:pPr>
            <a:r>
              <a:rPr lang="en-US" sz="1800" dirty="0"/>
              <a:t>	c. Local</a:t>
            </a:r>
          </a:p>
          <a:p>
            <a:pPr marL="914400" lvl="2" indent="0">
              <a:buNone/>
            </a:pPr>
            <a:r>
              <a:rPr lang="en-US" sz="1800" dirty="0"/>
              <a:t>	d. Example: Fund 790 and 840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559601"/>
          </a:xfrm>
        </p:spPr>
        <p:txBody>
          <a:bodyPr/>
          <a:lstStyle/>
          <a:p>
            <a:r>
              <a:rPr lang="en-US" dirty="0"/>
              <a:t>FUNDS</a:t>
            </a:r>
            <a:r>
              <a:rPr lang="en-US" sz="3600" dirty="0"/>
              <a:t>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3" y="2173706"/>
            <a:ext cx="8093793" cy="394824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hlinkClick r:id="rId2"/>
              </a:rPr>
              <a:t>CLAM-CHART OF ACCOUNTS-FUNDS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32950-1F77-05AF-1977-699B3C71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7" y="2853609"/>
            <a:ext cx="5103554" cy="28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DDC-2C77-1AFA-F5A0-871C4CE1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6A6C-3628-310A-91D4-F33A637B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Clam manual outlines the appropriate class code that may be used with various funds.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CLAM-CHART OF ACCOUNTS-CLASS CODE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F206F-066E-7116-5929-3C6B81C4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79F19-8C10-FAC7-E697-4E74C911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07" y="3353988"/>
            <a:ext cx="3606161" cy="1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Z7X6SQ3F62JH-64-83</_dlc_DocId>
    <_dlc_DocIdUrl xmlns="dbb9891f-5342-44b3-9004-2472729e727f">
      <Url>https://portal.sbctc.edu/sites/Intranet/publications/_layouts/15/DocIdRedir.aspx?ID=Z7X6SQ3F62JH-64-83</Url>
      <Description>Z7X6SQ3F62JH-64-83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CBE7F3-6C8E-4884-AE60-6E265DF3B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C388AF-9EF2-40E4-AC4E-C9E502C2E4DC}">
  <ds:schemaRefs>
    <ds:schemaRef ds:uri="http://purl.org/dc/dcmitype/"/>
    <ds:schemaRef ds:uri="http://schemas.microsoft.com/sharepoint/v4"/>
    <ds:schemaRef ds:uri="http://schemas.openxmlformats.org/package/2006/metadata/core-properties"/>
    <ds:schemaRef ds:uri="686bc730-dfb5-4557-ac43-64e2aeb71117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dbb9891f-5342-44b3-9004-2472729e727f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DB5638D-D5BF-4859-98A2-1C19EAA93C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6BD69C-81C3-4639-BE6E-784238F3C8A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706</Words>
  <Application>Microsoft Office PowerPoint</Application>
  <PresentationFormat>On-screen Show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Funds &amp; class codes April 26, 2024</vt:lpstr>
      <vt:lpstr>appropriations</vt:lpstr>
      <vt:lpstr>Appropriations (continued) </vt:lpstr>
      <vt:lpstr>FUNDS</vt:lpstr>
      <vt:lpstr>FUNDS (continued)</vt:lpstr>
      <vt:lpstr>FUNDS (continued)</vt:lpstr>
      <vt:lpstr>FUNDS (continued)</vt:lpstr>
      <vt:lpstr>FUNDS (continued)</vt:lpstr>
      <vt:lpstr>Class code </vt:lpstr>
      <vt:lpstr>Class code (CONTINUED)</vt:lpstr>
      <vt:lpstr>Class code (CONTINUED)</vt:lpstr>
      <vt:lpstr>Student aid</vt:lpstr>
      <vt:lpstr>Fund 148</vt:lpstr>
      <vt:lpstr>Fund 149</vt:lpstr>
      <vt:lpstr>Impermissible transactions</vt:lpstr>
      <vt:lpstr>Impermissible transactions (continued)</vt:lpstr>
      <vt:lpstr>Impermissible transactions (continued) </vt:lpstr>
      <vt:lpstr>Impermissible transactions (continued)</vt:lpstr>
      <vt:lpstr>Questions</vt:lpstr>
      <vt:lpstr>Year-end</vt:lpstr>
      <vt:lpstr>Year-end (continued)</vt:lpstr>
      <vt:lpstr>Year-end (continued)</vt:lpstr>
      <vt:lpstr>Questions</vt:lpstr>
      <vt:lpstr>Other support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SBCTC PowerPoint template--standard version</dc:title>
  <dc:creator>Katie Rose</dc:creator>
  <cp:lastModifiedBy>Sue Willis</cp:lastModifiedBy>
  <cp:revision>82</cp:revision>
  <dcterms:created xsi:type="dcterms:W3CDTF">2019-07-26T22:41:21Z</dcterms:created>
  <dcterms:modified xsi:type="dcterms:W3CDTF">2024-04-26T15:54:19Z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bc372a88-358c-4bb6-8d38-dd951ccab0b4</vt:lpwstr>
  </property>
</Properties>
</file>