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22"/>
  </p:notesMasterIdLst>
  <p:handoutMasterIdLst>
    <p:handoutMasterId r:id="rId23"/>
  </p:handoutMasterIdLst>
  <p:sldIdLst>
    <p:sldId id="259" r:id="rId6"/>
    <p:sldId id="262" r:id="rId7"/>
    <p:sldId id="284" r:id="rId8"/>
    <p:sldId id="263" r:id="rId9"/>
    <p:sldId id="289" r:id="rId10"/>
    <p:sldId id="285" r:id="rId11"/>
    <p:sldId id="270" r:id="rId12"/>
    <p:sldId id="286" r:id="rId13"/>
    <p:sldId id="287" r:id="rId14"/>
    <p:sldId id="288" r:id="rId15"/>
    <p:sldId id="267" r:id="rId16"/>
    <p:sldId id="290" r:id="rId17"/>
    <p:sldId id="283" r:id="rId18"/>
    <p:sldId id="272" r:id="rId19"/>
    <p:sldId id="261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5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11/4/2022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ctc.edu/colleges-staff/commissions-councils/bar/bar-subject-matter-experts-contacts.aspx" TargetMode="External"/><Relationship Id="rId2" Type="http://schemas.openxmlformats.org/officeDocument/2006/relationships/hyperlink" Target="https://www.sbctc.edu/colleges-staff/commissions-councils/bar/resources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Peoplesoft/AFRS Reporting requirements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769402"/>
            <a:ext cx="5129212" cy="758825"/>
          </a:xfrm>
        </p:spPr>
        <p:txBody>
          <a:bodyPr/>
          <a:lstStyle/>
          <a:p>
            <a:r>
              <a:rPr lang="en-US" dirty="0"/>
              <a:t>Sue Willis</a:t>
            </a:r>
          </a:p>
          <a:p>
            <a:r>
              <a:rPr lang="en-US" dirty="0"/>
              <a:t>Interim ctc-Link System Accounting Manager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59" y="1533773"/>
            <a:ext cx="8336975" cy="443965"/>
          </a:xfrm>
        </p:spPr>
        <p:txBody>
          <a:bodyPr/>
          <a:lstStyle/>
          <a:p>
            <a:r>
              <a:rPr lang="en-US" sz="1800" dirty="0"/>
              <a:t>Continued – fy 2023 sunsetting accounts &amp; subsids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835" y="2063692"/>
            <a:ext cx="4176000" cy="192408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Please review your accounts to determine why treasury cash has been used in FY2023.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6E1F4D-1134-4CAD-95C0-3CB53B325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3" y="2215880"/>
            <a:ext cx="3458058" cy="17718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379012-3E71-487D-A72F-F61782B1327F}"/>
              </a:ext>
            </a:extLst>
          </p:cNvPr>
          <p:cNvSpPr txBox="1"/>
          <p:nvPr/>
        </p:nvSpPr>
        <p:spPr>
          <a:xfrm>
            <a:off x="829613" y="4764947"/>
            <a:ext cx="7727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Subsidiary 000000 will be inactivated by November 30.  This is not a subsid that can be transmitted to AFRS and it is getting included in the data transmission.</a:t>
            </a:r>
          </a:p>
        </p:txBody>
      </p:sp>
    </p:spTree>
    <p:extLst>
      <p:ext uri="{BB962C8B-B14F-4D97-AF65-F5344CB8AC3E}">
        <p14:creationId xmlns:p14="http://schemas.microsoft.com/office/powerpoint/2010/main" val="2132751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0" y="1549935"/>
            <a:ext cx="8336975" cy="580869"/>
          </a:xfrm>
        </p:spPr>
        <p:txBody>
          <a:bodyPr/>
          <a:lstStyle/>
          <a:p>
            <a:r>
              <a:rPr lang="en-US" sz="2800" dirty="0"/>
              <a:t>Impermissible account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281" y="2197917"/>
            <a:ext cx="8464492" cy="20789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8C0357-1A15-4DA6-ABBB-0FF5A14C1982}"/>
              </a:ext>
            </a:extLst>
          </p:cNvPr>
          <p:cNvSpPr txBox="1"/>
          <p:nvPr/>
        </p:nvSpPr>
        <p:spPr>
          <a:xfrm>
            <a:off x="639280" y="2505669"/>
            <a:ext cx="7616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Account 4030140 and 4030150 are impermissible for use in fund 790, 840 and 841.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466C13-24BC-4A3B-BD43-6B13A4436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80" y="3428999"/>
            <a:ext cx="7965493" cy="8478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EFEEFC-8D39-4AD0-9B40-6DA37C1EAD92}"/>
              </a:ext>
            </a:extLst>
          </p:cNvPr>
          <p:cNvSpPr txBox="1"/>
          <p:nvPr/>
        </p:nvSpPr>
        <p:spPr>
          <a:xfrm>
            <a:off x="639280" y="4613945"/>
            <a:ext cx="79654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interfund transfer account 4030140 and 4030150 should not be used with funds 145 and 146</a:t>
            </a:r>
            <a:r>
              <a:rPr lang="en-US" b="1" u="sng" dirty="0"/>
              <a:t>.  Only use 4030130 </a:t>
            </a:r>
            <a:r>
              <a:rPr lang="en-US" dirty="0"/>
              <a:t>as these funds are reported in AFRS as fund 145.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5FBFAC-6E26-4C12-9303-71F84A37A1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06" y="5507924"/>
            <a:ext cx="7865440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636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0" y="1549935"/>
            <a:ext cx="8336975" cy="580869"/>
          </a:xfrm>
        </p:spPr>
        <p:txBody>
          <a:bodyPr/>
          <a:lstStyle/>
          <a:p>
            <a:r>
              <a:rPr lang="en-US" sz="1800" dirty="0"/>
              <a:t>continued - Impermissible account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281" y="2197917"/>
            <a:ext cx="8464492" cy="392395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8C0357-1A15-4DA6-ABBB-0FF5A14C1982}"/>
              </a:ext>
            </a:extLst>
          </p:cNvPr>
          <p:cNvSpPr txBox="1"/>
          <p:nvPr/>
        </p:nvSpPr>
        <p:spPr>
          <a:xfrm>
            <a:off x="639281" y="2130804"/>
            <a:ext cx="761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Accounts for use in 4xx and 5xx funds only: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00503B-5B18-4E1D-9379-5906E3B81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99" y="2527648"/>
            <a:ext cx="5503178" cy="395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141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022E9-0534-416C-877F-549A59FC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Funds 146 &amp; 841 change is subsidiary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78B9E-A361-4F4E-9488-3FCEEC26E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OFM reporting rolls the following funds together</a:t>
            </a:r>
          </a:p>
          <a:p>
            <a:pPr lvl="1"/>
            <a:r>
              <a:rPr lang="en-US" dirty="0"/>
              <a:t>146 is reported as 145</a:t>
            </a:r>
          </a:p>
          <a:p>
            <a:pPr lvl="1"/>
            <a:r>
              <a:rPr lang="en-US" dirty="0"/>
              <a:t>841 is reported as 840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Accounts that require subsidiaries of due to/due from fund should use the following:</a:t>
            </a:r>
          </a:p>
          <a:p>
            <a:pPr marL="457200" lvl="1" indent="0">
              <a:buNone/>
            </a:pPr>
            <a:r>
              <a:rPr lang="en-US" dirty="0"/>
              <a:t>Fund 146 should use subsid 145000</a:t>
            </a:r>
          </a:p>
          <a:p>
            <a:pPr marL="457200" lvl="1" indent="0">
              <a:buNone/>
            </a:pPr>
            <a:r>
              <a:rPr lang="en-US" dirty="0"/>
              <a:t>Fund 841 should use subsid 840000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C84F4-2EC4-41DD-8709-1B3B6DC07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964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0" y="1549935"/>
            <a:ext cx="8336975" cy="983138"/>
          </a:xfrm>
        </p:spPr>
        <p:txBody>
          <a:bodyPr/>
          <a:lstStyle/>
          <a:p>
            <a:r>
              <a:rPr lang="en-US" dirty="0"/>
              <a:t>Account 1010170 &amp; 2012040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844799"/>
            <a:ext cx="8336975" cy="33274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Account 1010170 &amp; 2012040 are cross walked to the AFRS system as 1353 and 5153.  In accordance with the OFM: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78ECD0-BDD1-44FD-8456-541006F92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77" y="4115595"/>
            <a:ext cx="7490492" cy="10260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39B9C9-4483-40EA-ACB3-83EC30F0C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77" y="5386367"/>
            <a:ext cx="7490492" cy="85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12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Do we have any questions?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support &amp;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</p:spPr>
        <p:txBody>
          <a:bodyPr/>
          <a:lstStyle/>
          <a:p>
            <a:pPr marL="457200" lvl="1" indent="0">
              <a:buNone/>
            </a:pPr>
            <a:endParaRPr lang="en-US" dirty="0">
              <a:hlinkClick r:id="rId2"/>
            </a:endParaRP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PeopleSoft GL Query</a:t>
            </a:r>
          </a:p>
          <a:p>
            <a:pPr marL="457200" lvl="1" indent="0">
              <a:buNone/>
            </a:pPr>
            <a:endParaRPr lang="en-US" dirty="0">
              <a:hlinkClick r:id="rId2"/>
            </a:endParaRP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BAR RESOURCES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BAR SUBJECT MATTER EXPERTS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7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AFRS 2022 – Yearend </a:t>
            </a:r>
          </a:p>
          <a:p>
            <a:r>
              <a:rPr lang="en-US" dirty="0"/>
              <a:t>AFRS 2023 – Going forward &amp; looking back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6600" dirty="0"/>
              <a:t>IT’S OVER!!!!!!!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84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SAO acknowledged that our data integrity was greatly improved.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OFM consultants have also noted that our data reporting is greatly improved and we are on the right track to getting to our goal of having the system balanced.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1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OF CONCERN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AFRS 2022</a:t>
            </a:r>
          </a:p>
          <a:p>
            <a:pPr marL="457200" lvl="1" indent="0">
              <a:buNone/>
            </a:pPr>
            <a:endParaRPr lang="en-US" sz="800" dirty="0"/>
          </a:p>
          <a:p>
            <a:pPr marL="457200" lvl="1" indent="0">
              <a:buNone/>
            </a:pPr>
            <a:r>
              <a:rPr lang="en-US" dirty="0"/>
              <a:t>The SAO acknowledged our AFRS reporting has improved but the OFM finding for our data will be re-issued.</a:t>
            </a:r>
          </a:p>
          <a:p>
            <a:pPr marL="457200" lvl="1" indent="0">
              <a:buNone/>
            </a:pPr>
            <a:endParaRPr lang="en-US" sz="800" dirty="0"/>
          </a:p>
          <a:p>
            <a:pPr marL="457200" lvl="1" indent="0">
              <a:buNone/>
            </a:pPr>
            <a:r>
              <a:rPr lang="en-US" dirty="0"/>
              <a:t>Cash balances continue to be a point of concern for OFM.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2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Fy2023 focus and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SMARTER 210-Operating Allocations</a:t>
            </a:r>
          </a:p>
          <a:p>
            <a:r>
              <a:rPr lang="en-US" dirty="0"/>
              <a:t>Begin reconciliation of prior year PeopleSoft data to AFRS</a:t>
            </a:r>
          </a:p>
          <a:p>
            <a:r>
              <a:rPr lang="en-US" dirty="0"/>
              <a:t>Sunsetting accounts and subsidiaries</a:t>
            </a:r>
          </a:p>
          <a:p>
            <a:r>
              <a:rPr lang="en-US" dirty="0"/>
              <a:t>Account usage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14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0" y="1549935"/>
            <a:ext cx="8336975" cy="443965"/>
          </a:xfrm>
        </p:spPr>
        <p:txBody>
          <a:bodyPr/>
          <a:lstStyle/>
          <a:p>
            <a:r>
              <a:rPr lang="en-US" sz="2800" dirty="0"/>
              <a:t>Fy 2023 sunsetting accounts - subsids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133601"/>
            <a:ext cx="8336975" cy="40386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213A690-70F2-4A24-9C2C-C850C093A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75" y="3227664"/>
            <a:ext cx="8181297" cy="81926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A7B028A-FAFD-449A-8FB9-3AF932637328}"/>
              </a:ext>
            </a:extLst>
          </p:cNvPr>
          <p:cNvSpPr txBox="1"/>
          <p:nvPr/>
        </p:nvSpPr>
        <p:spPr>
          <a:xfrm>
            <a:off x="569418" y="2133601"/>
            <a:ext cx="8005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Accounts slated to sunset during FY2023 and will need to be eliminated from the general ledger.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4D3B1C3-B8DD-4222-B140-30345F18A2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18" y="5214541"/>
            <a:ext cx="8213854" cy="6287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B5DE1F3-F4CE-437F-B516-4504651B2C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18" y="4238837"/>
            <a:ext cx="8246412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58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59" y="1533773"/>
            <a:ext cx="8336975" cy="443965"/>
          </a:xfrm>
        </p:spPr>
        <p:txBody>
          <a:bodyPr/>
          <a:lstStyle/>
          <a:p>
            <a:r>
              <a:rPr lang="en-US" sz="1800" dirty="0"/>
              <a:t>Continued – fy 2023 sunsetting accounts &amp; subsids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835" y="2063692"/>
            <a:ext cx="4176000" cy="421095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Account 1010140 &amp; 2012010 are out of balance at open.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accounts have been used for transactions in FY2023 and the out of balance number variance is growing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EF6685-5F21-4969-9505-1382167F9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59" y="2063692"/>
            <a:ext cx="4035141" cy="426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650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59" y="1533773"/>
            <a:ext cx="8336975" cy="443965"/>
          </a:xfrm>
        </p:spPr>
        <p:txBody>
          <a:bodyPr/>
          <a:lstStyle/>
          <a:p>
            <a:r>
              <a:rPr lang="en-US" sz="1800" dirty="0"/>
              <a:t>Continued – fy 2023 sunsetting accounts &amp; subsids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835" y="2063692"/>
            <a:ext cx="4176000" cy="421095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Pooled cash just need to be closed out in FY2023.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SBCTC is aware of the out of balance amount and will work with the College to get the item cleared.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7FFD7B-A52A-4195-895C-764649DEB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48" y="1977738"/>
            <a:ext cx="3615418" cy="474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62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Z7X6SQ3F62JH-64-83</_dlc_DocId>
    <_dlc_DocIdUrl xmlns="dbb9891f-5342-44b3-9004-2472729e727f">
      <Url>https://portal.sbctc.edu/sites/Intranet/publications/_layouts/15/DocIdRedir.aspx?ID=Z7X6SQ3F62JH-64-83</Url>
      <Description>Z7X6SQ3F62JH-64-83</Description>
    </_dlc_DocIdUrl>
  </documentManagement>
</p:properties>
</file>

<file path=customXml/itemProps1.xml><?xml version="1.0" encoding="utf-8"?>
<ds:datastoreItem xmlns:ds="http://schemas.openxmlformats.org/officeDocument/2006/customXml" ds:itemID="{A2CBE7F3-6C8E-4884-AE60-6E265DF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6BD69C-81C3-4639-BE6E-784238F3C8A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C388AF-9EF2-40E4-AC4E-C9E502C2E4DC}">
  <ds:schemaRefs>
    <ds:schemaRef ds:uri="http://purl.org/dc/elements/1.1/"/>
    <ds:schemaRef ds:uri="http://purl.org/dc/dcmitype/"/>
    <ds:schemaRef ds:uri="http://schemas.microsoft.com/office/2006/documentManagement/types"/>
    <ds:schemaRef ds:uri="686bc730-dfb5-4557-ac43-64e2aeb71117"/>
    <ds:schemaRef ds:uri="http://schemas.microsoft.com/sharepoint/v4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dbb9891f-5342-44b3-9004-2472729e727f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4413</TotalTime>
  <Words>472</Words>
  <Application>Microsoft Office PowerPoint</Application>
  <PresentationFormat>On-screen Show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Franklin Gothic Book</vt:lpstr>
      <vt:lpstr>Franklin Gothic Medium</vt:lpstr>
      <vt:lpstr>Office Theme</vt:lpstr>
      <vt:lpstr>Peoplesoft/AFRS Reporting requirements</vt:lpstr>
      <vt:lpstr>TODAY….</vt:lpstr>
      <vt:lpstr>FY2022 </vt:lpstr>
      <vt:lpstr>THE GOOD</vt:lpstr>
      <vt:lpstr>ITEMS OF CONCERN</vt:lpstr>
      <vt:lpstr>Fy2023 focus and changes</vt:lpstr>
      <vt:lpstr>Fy 2023 sunsetting accounts - subsids </vt:lpstr>
      <vt:lpstr>Continued – fy 2023 sunsetting accounts &amp; subsids </vt:lpstr>
      <vt:lpstr>Continued – fy 2023 sunsetting accounts &amp; subsids </vt:lpstr>
      <vt:lpstr>Continued – fy 2023 sunsetting accounts &amp; subsids </vt:lpstr>
      <vt:lpstr>Impermissible account combinations</vt:lpstr>
      <vt:lpstr>continued - Impermissible account combinations</vt:lpstr>
      <vt:lpstr>Funds 146 &amp; 841 change is subsidiary reporting</vt:lpstr>
      <vt:lpstr>Account 1010170 &amp; 2012040 </vt:lpstr>
      <vt:lpstr>Questions</vt:lpstr>
      <vt:lpstr>Other support &amp;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template--standard version</dc:title>
  <dc:creator>Katie Rose</dc:creator>
  <cp:lastModifiedBy>Thomas Oliver</cp:lastModifiedBy>
  <cp:revision>60</cp:revision>
  <dcterms:created xsi:type="dcterms:W3CDTF">2019-07-26T22:41:21Z</dcterms:created>
  <dcterms:modified xsi:type="dcterms:W3CDTF">2022-11-04T23:49:57Z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bc372a88-358c-4bb6-8d38-dd951ccab0b4</vt:lpwstr>
  </property>
</Properties>
</file>