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9144000"/>
  <p:notesSz cx="6858000" cy="9144000"/>
  <p:embeddedFontLst>
    <p:embeddedFont>
      <p:font typeface="Libre Franklin"/>
      <p:regular r:id="rId23"/>
      <p:bold r:id="rId24"/>
      <p:italic r:id="rId25"/>
      <p:boldItalic r:id="rId26"/>
    </p:embeddedFont>
    <p:embeddedFont>
      <p:font typeface="Libre Franklin Medium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1" roundtripDataSignature="AMtx7minPbPl77ehMAyzq0Bw1MuBWlBh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1FC53CF-8C0A-494D-8CA0-6FC51EBDEFE6}">
  <a:tblStyle styleId="{B1FC53CF-8C0A-494D-8CA0-6FC51EBDEFE6}" styleName="Table_0">
    <a:wholeTbl>
      <a:tcTxStyle b="off" i="off">
        <a:font>
          <a:latin typeface="Franklin Gothic Book"/>
          <a:ea typeface="Franklin Gothic Book"/>
          <a:cs typeface="Franklin Gothic Book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LibreFranklin-bold.fntdata"/><Relationship Id="rId23" Type="http://schemas.openxmlformats.org/officeDocument/2006/relationships/font" Target="fonts/LibreFranklin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ibreFranklin-boldItalic.fntdata"/><Relationship Id="rId25" Type="http://schemas.openxmlformats.org/officeDocument/2006/relationships/font" Target="fonts/LibreFranklin-italic.fntdata"/><Relationship Id="rId28" Type="http://schemas.openxmlformats.org/officeDocument/2006/relationships/font" Target="fonts/LibreFranklinMedium-bold.fntdata"/><Relationship Id="rId27" Type="http://schemas.openxmlformats.org/officeDocument/2006/relationships/font" Target="fonts/LibreFranklinMedium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ibreFranklinMedium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customschemas.google.com/relationships/presentationmetadata" Target="metadata"/><Relationship Id="rId30" Type="http://schemas.openxmlformats.org/officeDocument/2006/relationships/font" Target="fonts/LibreFranklinMedium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" name="Google Shape;133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c6751c19db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g2c6751c19db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3" name="Google Shape;213;g2c6751c19db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c7688993da_0_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g2c7688993da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The course materials can also be, and have been, used in their own precollege programs  </a:t>
            </a:r>
            <a:endParaRPr/>
          </a:p>
        </p:txBody>
      </p:sp>
      <p:sp>
        <p:nvSpPr>
          <p:cNvPr id="221" name="Google Shape;221;g2c7688993da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2015-16 (803 students, B or better, of 1055 total)</a:t>
            </a:r>
            <a:endParaRPr/>
          </a:p>
          <a:p>
            <a: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16-17 (1327 of 1768)</a:t>
            </a:r>
            <a:endParaRPr/>
          </a:p>
          <a:p>
            <a: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17-18 (1558 of 2055)</a:t>
            </a:r>
            <a:endParaRPr/>
          </a:p>
          <a:p>
            <a: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18-19  (3410 of 4587)</a:t>
            </a:r>
            <a:endParaRPr/>
          </a:p>
          <a:p>
            <a: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/>
              <a:t>Students positive about the support and instruction offered, indicating courses helped them develop a growth mindset and become more effective students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/>
              <a:t> BtC students statistically more likely to enroll in college-level Math than their (comparison group) peers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/>
              <a:t>71% of successful (B or better) BtC Math students with Level 2 SBA scores earned a “C” or better in 1</a:t>
            </a:r>
            <a:r>
              <a:rPr baseline="30000" lang="en-US" sz="1200"/>
              <a:t>st</a:t>
            </a:r>
            <a:r>
              <a:rPr lang="en-US" sz="1200"/>
              <a:t>-quarter college level math course, similar to their comparison group peers</a:t>
            </a:r>
            <a:endParaRPr/>
          </a:p>
          <a:p>
            <a: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9" name="Google Shape;229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6ccc9dda87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g26ccc9dda87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1400"/>
              <a:buFont typeface="Calibri"/>
              <a:buChar char="➢"/>
            </a:pPr>
            <a:r>
              <a:rPr i="1" lang="en-US" sz="1400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California State University system partnership</a:t>
            </a:r>
            <a:r>
              <a:rPr lang="en-US" sz="1400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endParaRPr sz="1400">
              <a:solidFill>
                <a:srgbClr val="003764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37" name="Google Shape;237;g26ccc9dda87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f412bbbae0_0_22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g1f412bbbae0_0_2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2015-16 (803 students, B or better, of 1055 total)</a:t>
            </a:r>
            <a:endParaRPr/>
          </a:p>
          <a:p>
            <a: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16-17 (1327 of 1768)</a:t>
            </a:r>
            <a:endParaRPr/>
          </a:p>
          <a:p>
            <a: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17-18 (1558 of 2055)</a:t>
            </a:r>
            <a:endParaRPr/>
          </a:p>
          <a:p>
            <a: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18-19  (3410 of 4587)</a:t>
            </a:r>
            <a:endParaRPr/>
          </a:p>
          <a:p>
            <a: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/>
              <a:t>Students positive about the support and instruction offered, indicating courses helped them develop a growth mindset and become more effective students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/>
              <a:t> BtC students statistically more likely to enroll in college-level Math than their (comparison group) peers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/>
              <a:t>71% of successful (B or better) BtC Math students with Level 2 SBA scores earned a “C” or better in 1</a:t>
            </a:r>
            <a:r>
              <a:rPr baseline="30000" lang="en-US" sz="1200"/>
              <a:t>st</a:t>
            </a:r>
            <a:r>
              <a:rPr lang="en-US" sz="1200"/>
              <a:t>-quarter college level math course, similar to their comparison group peers</a:t>
            </a:r>
            <a:endParaRPr/>
          </a:p>
          <a:p>
            <a: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5" name="Google Shape;245;g1f412bbbae0_0_22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Guided pathways work; K-12 outreach efforts, College Spark-funded math placement project</a:t>
            </a:r>
            <a:endParaRPr/>
          </a:p>
        </p:txBody>
      </p:sp>
      <p:sp>
        <p:nvSpPr>
          <p:cNvPr id="253" name="Google Shape;253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The course materials can also be, and have been, used in their own precollege programs 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0" name="Google Shape;260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7" name="Google Shape;267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System work group fall 2013—original agreement approved in spring 2014, extended in spring 2017—then law changed and the agreement needed to be revised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Revised agreement approved in June 2018</a:t>
            </a:r>
            <a:endParaRPr/>
          </a:p>
        </p:txBody>
      </p:sp>
      <p:sp>
        <p:nvSpPr>
          <p:cNvPr id="143" name="Google Shape;143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f412bbbae0_0_38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g1f412bbbae0_0_3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System work group fall 2013—original agreement approved in spring 2014, extended in spring 2017—then law changed and the agreement needed to be revised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Revised agreement approved in June 2018</a:t>
            </a:r>
            <a:endParaRPr/>
          </a:p>
        </p:txBody>
      </p:sp>
      <p:sp>
        <p:nvSpPr>
          <p:cNvPr id="150" name="Google Shape;150;g1f412bbbae0_0_38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lt1"/>
                </a:solidFill>
              </a:rPr>
              <a:t>Math and English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Professional Learning System: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Bridge Course Trainers are supported by a leadership partnership between OSPI (Teaching and Learning) and the State Board of Career and Technical Colleges.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/>
          </a:p>
        </p:txBody>
      </p:sp>
      <p:sp>
        <p:nvSpPr>
          <p:cNvPr id="157" name="Google Shape;157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⮚"/>
            </a:pPr>
            <a:r>
              <a:rPr lang="en-US"/>
              <a:t>Shifting high school assessment to 10</a:t>
            </a:r>
            <a:r>
              <a:rPr baseline="30000" lang="en-US"/>
              <a:t>th</a:t>
            </a:r>
            <a:r>
              <a:rPr lang="en-US"/>
              <a:t> grade affects placement agreement</a:t>
            </a:r>
            <a:endParaRPr/>
          </a:p>
          <a:p>
            <a:pPr indent="-7620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⮚"/>
            </a:pPr>
            <a:r>
              <a:rPr lang="en-US"/>
              <a:t>New 10</a:t>
            </a:r>
            <a:r>
              <a:rPr baseline="30000" lang="en-US"/>
              <a:t>th</a:t>
            </a:r>
            <a:r>
              <a:rPr lang="en-US"/>
              <a:t> grade threshold scores</a:t>
            </a:r>
            <a:endParaRPr/>
          </a:p>
          <a:p>
            <a:pPr indent="-7620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⮚"/>
            </a:pPr>
            <a:r>
              <a:rPr lang="en-US"/>
              <a:t>Changes in the math assessment for 10</a:t>
            </a:r>
            <a:r>
              <a:rPr baseline="30000" lang="en-US"/>
              <a:t>th</a:t>
            </a:r>
            <a:r>
              <a:rPr lang="en-US"/>
              <a:t> grade version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⮚"/>
            </a:pPr>
            <a:r>
              <a:rPr i="1" lang="en-US"/>
              <a:t>Bridge to College </a:t>
            </a:r>
            <a:r>
              <a:rPr lang="en-US"/>
              <a:t>courses as one of 8 graduation pathways:</a:t>
            </a:r>
            <a:endParaRPr/>
          </a:p>
          <a:p>
            <a:pPr indent="0" lvl="2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SBA scores</a:t>
            </a:r>
            <a:endParaRPr/>
          </a:p>
          <a:p>
            <a:pPr indent="0" lvl="2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Dual credit courses (CHS and Running Start)</a:t>
            </a:r>
            <a:endParaRPr/>
          </a:p>
          <a:p>
            <a:pPr indent="0" lvl="2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Bridge to College</a:t>
            </a:r>
            <a:endParaRPr/>
          </a:p>
          <a:p>
            <a:pPr indent="0" lvl="2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AP/IB courses and tests</a:t>
            </a:r>
            <a:endParaRPr/>
          </a:p>
          <a:p>
            <a:pPr indent="0" lvl="2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SAT/ACT scores</a:t>
            </a:r>
            <a:endParaRPr/>
          </a:p>
          <a:p>
            <a:pPr indent="0" lvl="2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Any combination of other 7</a:t>
            </a:r>
            <a:endParaRPr/>
          </a:p>
          <a:p>
            <a:pPr indent="0" lvl="2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Armed Services Vocational Aptitude tests</a:t>
            </a:r>
            <a:endParaRPr/>
          </a:p>
          <a:p>
            <a:pPr indent="0" lvl="2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Career and Technical Education courses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t/>
            </a:r>
            <a:endParaRPr/>
          </a:p>
        </p:txBody>
      </p:sp>
      <p:sp>
        <p:nvSpPr>
          <p:cNvPr id="166" name="Google Shape;166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f412bbbae0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1f412bbbae0_0_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See handout for specific language: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Algebra 2 (with a B or better)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Added expectation of passing math course in junior or senior year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Revised prerequisite expectation for placement into math courses other than &amp;107/&amp;146 (B or better in HS precalc or higher)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f412bbbae0_0_1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1f412bbbae0_0_1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93" name="Google Shape;193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ver Triangle Pattern" id="11" name="Google Shape;11;p12"/>
          <p:cNvPicPr preferRelativeResize="0"/>
          <p:nvPr/>
        </p:nvPicPr>
        <p:blipFill rotWithShape="1">
          <a:blip r:embed="rId2">
            <a:alphaModFix/>
          </a:blip>
          <a:srcRect b="0" l="0" r="0" t="12978"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2"/>
          <p:cNvSpPr txBox="1"/>
          <p:nvPr>
            <p:ph type="title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4800"/>
              <a:buFont typeface="Libre Franklin Medium"/>
              <a:buNone/>
              <a:defRPr b="0" i="0" sz="4800" u="none" cap="none" strike="noStrik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1" type="subTitle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Arial"/>
              <a:buNone/>
              <a:defRPr b="0" i="0" sz="3500" u="none" cap="none" strike="noStrik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2" type="body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munity and Technical Colleges. Washington State Board." id="82" name="Google Shape;82;p21"/>
          <p:cNvPicPr preferRelativeResize="0"/>
          <p:nvPr/>
        </p:nvPicPr>
        <p:blipFill rotWithShape="1">
          <a:blip r:embed="rId2">
            <a:alphaModFix/>
          </a:blip>
          <a:srcRect b="0" l="0" r="0"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ader triangles pattern" id="83" name="Google Shape;83;p21"/>
          <p:cNvPicPr preferRelativeResize="0"/>
          <p:nvPr/>
        </p:nvPicPr>
        <p:blipFill rotWithShape="1">
          <a:blip r:embed="rId3">
            <a:alphaModFix/>
          </a:blip>
          <a:srcRect b="0" l="0" r="0" t="42265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21"/>
          <p:cNvSpPr txBox="1"/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  <a:defRPr b="0" i="0" sz="3500" u="none" cap="none" strike="noStrik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21"/>
          <p:cNvSpPr txBox="1"/>
          <p:nvPr>
            <p:ph idx="1" type="body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86" name="Google Shape;86;p21"/>
          <p:cNvSpPr txBox="1"/>
          <p:nvPr>
            <p:ph idx="2" type="body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descr="Yellow sidebar" id="87" name="Google Shape;87;p21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cap="flat" cmpd="sng" w="12700">
            <a:solidFill>
              <a:srgbClr val="F4CE1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8" name="Google Shape;88;p21"/>
          <p:cNvSpPr txBox="1"/>
          <p:nvPr>
            <p:ph idx="10" type="dt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89" name="Google Shape;89;p21"/>
          <p:cNvSpPr txBox="1"/>
          <p:nvPr>
            <p:ph idx="11" type="ftr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90" name="Google Shape;90;p21"/>
          <p:cNvSpPr txBox="1"/>
          <p:nvPr>
            <p:ph idx="12" type="sldNum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munity and Technical Colleges. Washington State Board." id="92" name="Google Shape;92;p22"/>
          <p:cNvPicPr preferRelativeResize="0"/>
          <p:nvPr/>
        </p:nvPicPr>
        <p:blipFill rotWithShape="1">
          <a:blip r:embed="rId2">
            <a:alphaModFix/>
          </a:blip>
          <a:srcRect b="0" l="0" r="0"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ader triangles pattern" id="93" name="Google Shape;93;p22"/>
          <p:cNvPicPr preferRelativeResize="0"/>
          <p:nvPr/>
        </p:nvPicPr>
        <p:blipFill rotWithShape="1">
          <a:blip r:embed="rId3">
            <a:alphaModFix/>
          </a:blip>
          <a:srcRect b="0" l="0" r="0" t="42265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2"/>
          <p:cNvSpPr txBox="1"/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  <a:defRPr b="0" i="0" sz="3500" u="none" cap="none" strike="noStrik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Google Shape;95;p22"/>
          <p:cNvSpPr txBox="1"/>
          <p:nvPr>
            <p:ph idx="1" type="body"/>
          </p:nvPr>
        </p:nvSpPr>
        <p:spPr>
          <a:xfrm>
            <a:off x="403370" y="2888673"/>
            <a:ext cx="3358139" cy="3542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96" name="Google Shape;96;p22"/>
          <p:cNvSpPr txBox="1"/>
          <p:nvPr>
            <p:ph idx="2" type="body"/>
          </p:nvPr>
        </p:nvSpPr>
        <p:spPr>
          <a:xfrm>
            <a:off x="4024047" y="1569026"/>
            <a:ext cx="4839398" cy="48624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descr="Yellow sidebar" id="97" name="Google Shape;97;p22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cap="flat" cmpd="sng" w="12700">
            <a:solidFill>
              <a:srgbClr val="F4CE1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8" name="Google Shape;98;p22"/>
          <p:cNvSpPr txBox="1"/>
          <p:nvPr>
            <p:ph idx="10" type="dt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99" name="Google Shape;99;p22"/>
          <p:cNvSpPr txBox="1"/>
          <p:nvPr>
            <p:ph idx="11" type="ftr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00" name="Google Shape;100;p22"/>
          <p:cNvSpPr txBox="1"/>
          <p:nvPr>
            <p:ph idx="12" type="sldNum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Header">
  <p:cSld name="1_Section Header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munity and Technical Colleges. Washington State Board." id="102" name="Google Shape;102;p23"/>
          <p:cNvPicPr preferRelativeResize="0"/>
          <p:nvPr/>
        </p:nvPicPr>
        <p:blipFill rotWithShape="1">
          <a:blip r:embed="rId2">
            <a:alphaModFix/>
          </a:blip>
          <a:srcRect b="0" l="0" r="0"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ader triangles pattern" id="103" name="Google Shape;103;p23"/>
          <p:cNvPicPr preferRelativeResize="0"/>
          <p:nvPr/>
        </p:nvPicPr>
        <p:blipFill rotWithShape="1">
          <a:blip r:embed="rId3">
            <a:alphaModFix/>
          </a:blip>
          <a:srcRect b="0" l="0" r="0" t="42265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3"/>
          <p:cNvSpPr txBox="1"/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  <a:defRPr b="0" i="0" sz="3500" u="none" cap="none" strike="noStrik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23"/>
          <p:cNvSpPr txBox="1"/>
          <p:nvPr>
            <p:ph idx="1" type="body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descr="Yellow sidebar" id="106" name="Google Shape;106;p23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cap="flat" cmpd="sng" w="12700">
            <a:solidFill>
              <a:srgbClr val="F4CE1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7" name="Google Shape;107;p23"/>
          <p:cNvSpPr txBox="1"/>
          <p:nvPr>
            <p:ph idx="10" type="dt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08" name="Google Shape;108;p23"/>
          <p:cNvSpPr txBox="1"/>
          <p:nvPr>
            <p:ph idx="11" type="ftr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09" name="Google Shape;109;p23"/>
          <p:cNvSpPr txBox="1"/>
          <p:nvPr>
            <p:ph idx="12" type="sldNum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ection Header">
  <p:cSld name="2_Section Header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Yellow sidebar" id="111" name="Google Shape;111;p24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cap="flat" cmpd="sng" w="12700">
            <a:solidFill>
              <a:srgbClr val="F4CE1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2" name="Google Shape;112;p24"/>
          <p:cNvSpPr txBox="1"/>
          <p:nvPr>
            <p:ph idx="10" type="dt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13" name="Google Shape;113;p24"/>
          <p:cNvSpPr txBox="1"/>
          <p:nvPr>
            <p:ph idx="11" type="ftr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14" name="Google Shape;114;p24"/>
          <p:cNvSpPr txBox="1"/>
          <p:nvPr>
            <p:ph idx="12" type="sldNum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Banner: logo">
  <p:cSld name="Large Banner: logo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5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Medium"/>
              <a:buNone/>
              <a:defRPr b="0" i="0" sz="44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Google Shape;117;p25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18" name="Google Shape;118;p25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19" name="Google Shape;119;p25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0" name="Google Shape;120;p25"/>
          <p:cNvSpPr txBox="1"/>
          <p:nvPr>
            <p:ph idx="1" type="body"/>
          </p:nvPr>
        </p:nvSpPr>
        <p:spPr>
          <a:xfrm>
            <a:off x="685800" y="2514600"/>
            <a:ext cx="7772400" cy="3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21" name="Google Shape;121;p25"/>
          <p:cNvSpPr txBox="1"/>
          <p:nvPr>
            <p:ph idx="2" type="body"/>
          </p:nvPr>
        </p:nvSpPr>
        <p:spPr>
          <a:xfrm>
            <a:off x="0" y="381000"/>
            <a:ext cx="6858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 type="obj">
  <p:cSld name="OBJEC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f412bbbae0_0_374"/>
          <p:cNvSpPr txBox="1"/>
          <p:nvPr>
            <p:ph type="title"/>
          </p:nvPr>
        </p:nvSpPr>
        <p:spPr>
          <a:xfrm>
            <a:off x="822960" y="286606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g1f412bbbae0_0_374"/>
          <p:cNvSpPr txBox="1"/>
          <p:nvPr>
            <p:ph idx="1" type="body"/>
          </p:nvPr>
        </p:nvSpPr>
        <p:spPr>
          <a:xfrm>
            <a:off x="822960" y="1845737"/>
            <a:ext cx="7543800" cy="36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25" name="Google Shape;125;g1f412bbbae0_0_374"/>
          <p:cNvSpPr txBox="1"/>
          <p:nvPr>
            <p:ph idx="10" type="dt"/>
          </p:nvPr>
        </p:nvSpPr>
        <p:spPr>
          <a:xfrm>
            <a:off x="1763751" y="5966468"/>
            <a:ext cx="1854300" cy="37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g1f412bbbae0_0_374"/>
          <p:cNvSpPr txBox="1"/>
          <p:nvPr>
            <p:ph idx="11" type="ftr"/>
          </p:nvPr>
        </p:nvSpPr>
        <p:spPr>
          <a:xfrm>
            <a:off x="1763750" y="5614843"/>
            <a:ext cx="3617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g1f412bbbae0_0_374"/>
          <p:cNvSpPr txBox="1"/>
          <p:nvPr>
            <p:ph idx="12" type="sldNum"/>
          </p:nvPr>
        </p:nvSpPr>
        <p:spPr>
          <a:xfrm>
            <a:off x="7425345" y="5979195"/>
            <a:ext cx="984000" cy="36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8" name="Google Shape;128;g1f412bbbae0_0_3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27581" y="5688137"/>
            <a:ext cx="1195528" cy="582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1f412bbbae0_0_3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07758" y="1018983"/>
            <a:ext cx="1459002" cy="68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munity and Technical Colleges. Washington State Board" id="16" name="Google Shape;16;p13"/>
          <p:cNvPicPr preferRelativeResize="0"/>
          <p:nvPr/>
        </p:nvPicPr>
        <p:blipFill rotWithShape="1">
          <a:blip r:embed="rId2">
            <a:alphaModFix/>
          </a:blip>
          <a:srcRect b="0" l="0" r="0"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ader triangles pattern" id="17" name="Google Shape;17;p13"/>
          <p:cNvPicPr preferRelativeResize="0"/>
          <p:nvPr/>
        </p:nvPicPr>
        <p:blipFill rotWithShape="1">
          <a:blip r:embed="rId3">
            <a:alphaModFix/>
          </a:blip>
          <a:srcRect b="0" l="0" r="0" t="42265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3"/>
          <p:cNvSpPr txBox="1"/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  <a:defRPr b="0" i="0" sz="3500" u="none" cap="none" strike="noStrik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13"/>
          <p:cNvSpPr txBox="1"/>
          <p:nvPr>
            <p:ph idx="1" type="body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descr="Yellow sidebar" id="20" name="Google Shape;20;p13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cap="flat" cmpd="sng" w="12700">
            <a:solidFill>
              <a:srgbClr val="F4CE1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1" name="Google Shape;21;p13"/>
          <p:cNvSpPr txBox="1"/>
          <p:nvPr>
            <p:ph idx="10" type="dt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2" name="Google Shape;22;p13"/>
          <p:cNvSpPr txBox="1"/>
          <p:nvPr>
            <p:ph idx="11" type="ftr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3" name="Google Shape;23;p13"/>
          <p:cNvSpPr txBox="1"/>
          <p:nvPr>
            <p:ph idx="12" type="sldNum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4"/>
          <p:cNvSpPr txBox="1"/>
          <p:nvPr>
            <p:ph idx="1" type="subTitle"/>
          </p:nvPr>
        </p:nvSpPr>
        <p:spPr>
          <a:xfrm>
            <a:off x="266306" y="1310914"/>
            <a:ext cx="8613950" cy="44141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F2A6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F2A6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6" name="Google Shape;26;p14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munity and Technical Colleges. Washington State Board." id="28" name="Google Shape;28;p15"/>
          <p:cNvPicPr preferRelativeResize="0"/>
          <p:nvPr/>
        </p:nvPicPr>
        <p:blipFill rotWithShape="1">
          <a:blip r:embed="rId2">
            <a:alphaModFix/>
          </a:blip>
          <a:srcRect b="0" l="0" r="0"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ader triangles pattern" id="29" name="Google Shape;29;p15"/>
          <p:cNvPicPr preferRelativeResize="0"/>
          <p:nvPr/>
        </p:nvPicPr>
        <p:blipFill rotWithShape="1">
          <a:blip r:embed="rId3">
            <a:alphaModFix/>
          </a:blip>
          <a:srcRect b="0" l="0" r="0" t="42265"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5"/>
          <p:cNvSpPr txBox="1"/>
          <p:nvPr>
            <p:ph type="title"/>
          </p:nvPr>
        </p:nvSpPr>
        <p:spPr>
          <a:xfrm>
            <a:off x="507276" y="1485854"/>
            <a:ext cx="8335388" cy="736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  <a:defRPr b="0" i="0" sz="3500" u="none" cap="none" strike="noStrik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15"/>
          <p:cNvSpPr txBox="1"/>
          <p:nvPr>
            <p:ph idx="1" type="body"/>
          </p:nvPr>
        </p:nvSpPr>
        <p:spPr>
          <a:xfrm>
            <a:off x="507278" y="2385434"/>
            <a:ext cx="4002378" cy="5248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32" name="Google Shape;32;p15"/>
          <p:cNvSpPr txBox="1"/>
          <p:nvPr>
            <p:ph idx="2" type="body"/>
          </p:nvPr>
        </p:nvSpPr>
        <p:spPr>
          <a:xfrm>
            <a:off x="507278" y="3003840"/>
            <a:ext cx="4002378" cy="33138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33" name="Google Shape;33;p15"/>
          <p:cNvSpPr txBox="1"/>
          <p:nvPr>
            <p:ph idx="3" type="body"/>
          </p:nvPr>
        </p:nvSpPr>
        <p:spPr>
          <a:xfrm>
            <a:off x="4790207" y="2385430"/>
            <a:ext cx="4052457" cy="5248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34" name="Google Shape;34;p15"/>
          <p:cNvSpPr txBox="1"/>
          <p:nvPr>
            <p:ph idx="4" type="body"/>
          </p:nvPr>
        </p:nvSpPr>
        <p:spPr>
          <a:xfrm>
            <a:off x="4790207" y="3003840"/>
            <a:ext cx="4052457" cy="33138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descr="Yellow sidebar" id="35" name="Google Shape;35;p15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cap="flat" cmpd="sng" w="12700">
            <a:solidFill>
              <a:srgbClr val="F4CE1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6" name="Google Shape;36;p15"/>
          <p:cNvSpPr txBox="1"/>
          <p:nvPr>
            <p:ph idx="10" type="dt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37" name="Google Shape;37;p15"/>
          <p:cNvSpPr txBox="1"/>
          <p:nvPr>
            <p:ph idx="11" type="ftr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38" name="Google Shape;38;p15"/>
          <p:cNvSpPr txBox="1"/>
          <p:nvPr>
            <p:ph idx="12" type="sldNum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l Slide">
  <p:cSld name="Final Slide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munity and Technical Colleges. Washington State Board." id="40" name="Google Shape;40;p16"/>
          <p:cNvPicPr preferRelativeResize="0"/>
          <p:nvPr/>
        </p:nvPicPr>
        <p:blipFill rotWithShape="1">
          <a:blip r:embed="rId2">
            <a:alphaModFix/>
          </a:blip>
          <a:srcRect b="0" l="0" r="0"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ader triangles pattern" id="41" name="Google Shape;41;p16"/>
          <p:cNvPicPr preferRelativeResize="0"/>
          <p:nvPr/>
        </p:nvPicPr>
        <p:blipFill rotWithShape="1">
          <a:blip r:embed="rId3">
            <a:alphaModFix/>
          </a:blip>
          <a:srcRect b="0" l="0" r="0" t="42265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6"/>
          <p:cNvSpPr txBox="1"/>
          <p:nvPr>
            <p:ph type="title"/>
          </p:nvPr>
        </p:nvSpPr>
        <p:spPr>
          <a:xfrm>
            <a:off x="628650" y="1476958"/>
            <a:ext cx="7886700" cy="6116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  <a:defRPr b="0" i="0" sz="3500" u="none" cap="none" strike="noStrik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16"/>
          <p:cNvSpPr txBox="1"/>
          <p:nvPr>
            <p:ph idx="1" type="body"/>
          </p:nvPr>
        </p:nvSpPr>
        <p:spPr>
          <a:xfrm>
            <a:off x="628650" y="2265367"/>
            <a:ext cx="7886700" cy="34288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pic>
        <p:nvPicPr>
          <p:cNvPr descr="CC. Creative Commons license, attribution alone" id="44" name="Google Shape;4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650" y="6399147"/>
            <a:ext cx="835224" cy="29873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6"/>
          <p:cNvSpPr txBox="1"/>
          <p:nvPr/>
        </p:nvSpPr>
        <p:spPr>
          <a:xfrm>
            <a:off x="1454322" y="6445499"/>
            <a:ext cx="3784962" cy="207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rPr b="0" i="1" lang="en-US" sz="750" u="none" cap="none" strike="noStrike">
                <a:solidFill>
                  <a:srgbClr val="7F7F7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Note: All material licensed under Creative Commons Attribution 4.0 International License.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Yellow sidebar" id="46" name="Google Shape;46;p16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cap="flat" cmpd="sng" w="12700">
            <a:solidFill>
              <a:srgbClr val="F4CE1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munity and Technical Colleges. Washington State Board." id="48" name="Google Shape;48;p17"/>
          <p:cNvPicPr preferRelativeResize="0"/>
          <p:nvPr/>
        </p:nvPicPr>
        <p:blipFill rotWithShape="1">
          <a:blip r:embed="rId2">
            <a:alphaModFix/>
          </a:blip>
          <a:srcRect b="0" l="0" r="0"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ader triangles pattern" id="49" name="Google Shape;49;p17"/>
          <p:cNvPicPr preferRelativeResize="0"/>
          <p:nvPr/>
        </p:nvPicPr>
        <p:blipFill rotWithShape="1">
          <a:blip r:embed="rId3">
            <a:alphaModFix/>
          </a:blip>
          <a:srcRect b="0" l="0" r="0" t="42265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7"/>
          <p:cNvSpPr txBox="1"/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4800"/>
              <a:buFont typeface="Libre Franklin Medium"/>
              <a:buNone/>
              <a:defRPr b="0" i="0" sz="4800" u="none" cap="none" strike="noStrik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17"/>
          <p:cNvSpPr txBox="1"/>
          <p:nvPr>
            <p:ph idx="1" type="body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descr="Yellow sidebar" id="52" name="Google Shape;52;p17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cap="flat" cmpd="sng" w="12700">
            <a:solidFill>
              <a:srgbClr val="F4CE1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3" name="Google Shape;53;p17"/>
          <p:cNvSpPr txBox="1"/>
          <p:nvPr>
            <p:ph idx="10" type="dt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54" name="Google Shape;54;p17"/>
          <p:cNvSpPr txBox="1"/>
          <p:nvPr>
            <p:ph idx="11" type="ftr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55" name="Google Shape;55;p17"/>
          <p:cNvSpPr txBox="1"/>
          <p:nvPr>
            <p:ph idx="12" type="sldNum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munity and Technical Colleges. Washington State Board." id="57" name="Google Shape;57;p18"/>
          <p:cNvPicPr preferRelativeResize="0"/>
          <p:nvPr/>
        </p:nvPicPr>
        <p:blipFill rotWithShape="1">
          <a:blip r:embed="rId2">
            <a:alphaModFix/>
          </a:blip>
          <a:srcRect b="0" l="0" r="0"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ader triangles pattern" id="58" name="Google Shape;58;p18"/>
          <p:cNvPicPr preferRelativeResize="0"/>
          <p:nvPr/>
        </p:nvPicPr>
        <p:blipFill rotWithShape="1">
          <a:blip r:embed="rId3">
            <a:alphaModFix/>
          </a:blip>
          <a:srcRect b="0" l="0" r="0" t="42265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8"/>
          <p:cNvSpPr txBox="1"/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  <a:defRPr b="0" i="0" sz="3500" u="none" cap="none" strike="noStrik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18"/>
          <p:cNvSpPr txBox="1"/>
          <p:nvPr>
            <p:ph idx="1" type="body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61" name="Google Shape;61;p18"/>
          <p:cNvSpPr txBox="1"/>
          <p:nvPr>
            <p:ph idx="2" type="body"/>
          </p:nvPr>
        </p:nvSpPr>
        <p:spPr>
          <a:xfrm>
            <a:off x="4759271" y="2400304"/>
            <a:ext cx="4197693" cy="3969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descr="Yellow sidebar" id="62" name="Google Shape;62;p18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cap="flat" cmpd="sng" w="12700">
            <a:solidFill>
              <a:srgbClr val="F4CE1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3" name="Google Shape;63;p18"/>
          <p:cNvSpPr txBox="1"/>
          <p:nvPr>
            <p:ph idx="10" type="dt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64" name="Google Shape;64;p18"/>
          <p:cNvSpPr txBox="1"/>
          <p:nvPr>
            <p:ph idx="11" type="ftr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65" name="Google Shape;65;p18"/>
          <p:cNvSpPr txBox="1"/>
          <p:nvPr>
            <p:ph idx="12" type="sldNum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munity and Technical Colleges. Washington State Board." id="67" name="Google Shape;67;p19"/>
          <p:cNvPicPr preferRelativeResize="0"/>
          <p:nvPr/>
        </p:nvPicPr>
        <p:blipFill rotWithShape="1">
          <a:blip r:embed="rId2">
            <a:alphaModFix/>
          </a:blip>
          <a:srcRect b="0" l="0" r="0"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ader triangles pattern" id="68" name="Google Shape;68;p19"/>
          <p:cNvPicPr preferRelativeResize="0"/>
          <p:nvPr/>
        </p:nvPicPr>
        <p:blipFill rotWithShape="1">
          <a:blip r:embed="rId3">
            <a:alphaModFix/>
          </a:blip>
          <a:srcRect b="0" l="0" r="0" t="42265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9"/>
          <p:cNvSpPr txBox="1"/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  <a:defRPr b="0" i="0" sz="3500" u="none" cap="none" strike="noStrik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descr="Yellow sidebar" id="70" name="Google Shape;70;p19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cap="flat" cmpd="sng" w="12700">
            <a:solidFill>
              <a:srgbClr val="F4CE1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1" name="Google Shape;71;p19"/>
          <p:cNvSpPr txBox="1"/>
          <p:nvPr>
            <p:ph idx="10" type="dt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72" name="Google Shape;72;p19"/>
          <p:cNvSpPr txBox="1"/>
          <p:nvPr>
            <p:ph idx="11" type="ftr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munity and Technical Colleges. Washington State Board." id="75" name="Google Shape;75;p20"/>
          <p:cNvPicPr preferRelativeResize="0"/>
          <p:nvPr/>
        </p:nvPicPr>
        <p:blipFill rotWithShape="1">
          <a:blip r:embed="rId2">
            <a:alphaModFix/>
          </a:blip>
          <a:srcRect b="0" l="0" r="0"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ader triangles pattern" id="76" name="Google Shape;76;p20"/>
          <p:cNvPicPr preferRelativeResize="0"/>
          <p:nvPr/>
        </p:nvPicPr>
        <p:blipFill rotWithShape="1">
          <a:blip r:embed="rId3">
            <a:alphaModFix/>
          </a:blip>
          <a:srcRect b="0" l="0" r="0" t="42265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descr="Yellow sidebar" id="77" name="Google Shape;77;p20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cap="flat" cmpd="sng" w="12700">
            <a:solidFill>
              <a:srgbClr val="F4CE1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8" name="Google Shape;78;p20"/>
          <p:cNvSpPr txBox="1"/>
          <p:nvPr>
            <p:ph idx="10" type="dt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79" name="Google Shape;79;p20"/>
          <p:cNvSpPr txBox="1"/>
          <p:nvPr>
            <p:ph idx="11" type="ftr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80" name="Google Shape;80;p20"/>
          <p:cNvSpPr txBox="1"/>
          <p:nvPr>
            <p:ph idx="12" type="sldNum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hyperlink" Target="mailto:bmoore@sbctc.edu" TargetMode="External"/><Relationship Id="rId4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bridgetocollegecourses.org/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"/>
          <p:cNvSpPr txBox="1"/>
          <p:nvPr>
            <p:ph type="title"/>
          </p:nvPr>
        </p:nvSpPr>
        <p:spPr>
          <a:xfrm>
            <a:off x="117734" y="2475912"/>
            <a:ext cx="83370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600"/>
              <a:buFont typeface="Libre Franklin Medium"/>
              <a:buNone/>
            </a:pPr>
            <a:r>
              <a:rPr lang="en-US" sz="3600"/>
              <a:t>Bridge to College:</a:t>
            </a:r>
            <a:br>
              <a:rPr lang="en-US" sz="3600"/>
            </a:br>
            <a:r>
              <a:rPr lang="en-US" sz="3600"/>
              <a:t>Overview and Update</a:t>
            </a:r>
            <a:endParaRPr/>
          </a:p>
        </p:txBody>
      </p:sp>
      <p:sp>
        <p:nvSpPr>
          <p:cNvPr id="136" name="Google Shape;136;p1"/>
          <p:cNvSpPr txBox="1"/>
          <p:nvPr>
            <p:ph idx="1" type="subTitle"/>
          </p:nvPr>
        </p:nvSpPr>
        <p:spPr>
          <a:xfrm>
            <a:off x="117734" y="3574979"/>
            <a:ext cx="83889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400"/>
              <a:buNone/>
            </a:pPr>
            <a:r>
              <a:rPr lang="en-US" sz="2400"/>
              <a:t>Articula</a:t>
            </a:r>
            <a:r>
              <a:rPr lang="en-US" sz="2400"/>
              <a:t>tion and Transfer Council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400"/>
              <a:buNone/>
            </a:pPr>
            <a:r>
              <a:rPr lang="en-US" sz="2400"/>
              <a:t>April</a:t>
            </a:r>
            <a:r>
              <a:rPr lang="en-US" sz="2400"/>
              <a:t> 2024</a:t>
            </a:r>
            <a:endParaRPr/>
          </a:p>
        </p:txBody>
      </p:sp>
      <p:sp>
        <p:nvSpPr>
          <p:cNvPr id="137" name="Google Shape;137;p1"/>
          <p:cNvSpPr txBox="1"/>
          <p:nvPr>
            <p:ph idx="2" type="body"/>
          </p:nvPr>
        </p:nvSpPr>
        <p:spPr>
          <a:xfrm>
            <a:off x="0" y="5251325"/>
            <a:ext cx="3231000" cy="11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1900">
                <a:solidFill>
                  <a:schemeClr val="dk1"/>
                </a:solidFill>
              </a:rPr>
              <a:t>Bill Moore 			</a:t>
            </a:r>
            <a:endParaRPr sz="19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1900">
                <a:solidFill>
                  <a:schemeClr val="dk1"/>
                </a:solidFill>
              </a:rPr>
              <a:t>Director, Bridge to College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1900"/>
              <a:t>SBCTC</a:t>
            </a:r>
            <a:endParaRPr sz="19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000"/>
              <a:buNone/>
            </a:pPr>
            <a:r>
              <a:t/>
            </a:r>
            <a:endParaRPr sz="1900"/>
          </a:p>
        </p:txBody>
      </p:sp>
      <p:sp>
        <p:nvSpPr>
          <p:cNvPr id="138" name="Google Shape;138;p1"/>
          <p:cNvSpPr txBox="1"/>
          <p:nvPr>
            <p:ph idx="2" type="body"/>
          </p:nvPr>
        </p:nvSpPr>
        <p:spPr>
          <a:xfrm>
            <a:off x="3119475" y="5251325"/>
            <a:ext cx="3113400" cy="14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1900">
                <a:solidFill>
                  <a:schemeClr val="dk1"/>
                </a:solidFill>
              </a:rPr>
              <a:t>Dutch Henry</a:t>
            </a:r>
            <a:r>
              <a:rPr lang="en-US" sz="1900">
                <a:solidFill>
                  <a:schemeClr val="dk1"/>
                </a:solidFill>
              </a:rPr>
              <a:t>			</a:t>
            </a:r>
            <a:endParaRPr sz="19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1900">
                <a:solidFill>
                  <a:schemeClr val="dk1"/>
                </a:solidFill>
              </a:rPr>
              <a:t>Bridge to College English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1900">
                <a:solidFill>
                  <a:schemeClr val="dk1"/>
                </a:solidFill>
              </a:rPr>
              <a:t>Shoreline CC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000"/>
              <a:buNone/>
            </a:pPr>
            <a:r>
              <a:t/>
            </a:r>
            <a:endParaRPr sz="1900"/>
          </a:p>
        </p:txBody>
      </p:sp>
      <p:sp>
        <p:nvSpPr>
          <p:cNvPr id="139" name="Google Shape;139;p1"/>
          <p:cNvSpPr txBox="1"/>
          <p:nvPr>
            <p:ph idx="2" type="body"/>
          </p:nvPr>
        </p:nvSpPr>
        <p:spPr>
          <a:xfrm>
            <a:off x="6134775" y="5251325"/>
            <a:ext cx="2825700" cy="11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1900">
                <a:solidFill>
                  <a:schemeClr val="dk1"/>
                </a:solidFill>
              </a:rPr>
              <a:t>Megan Luce</a:t>
            </a:r>
            <a:endParaRPr sz="19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1900">
                <a:solidFill>
                  <a:schemeClr val="dk1"/>
                </a:solidFill>
              </a:rPr>
              <a:t>Bridge to College Math Cascadia College</a:t>
            </a:r>
            <a:endParaRPr sz="19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000"/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c6751c19db_0_0"/>
          <p:cNvSpPr txBox="1"/>
          <p:nvPr>
            <p:ph type="title"/>
          </p:nvPr>
        </p:nvSpPr>
        <p:spPr>
          <a:xfrm>
            <a:off x="303075" y="1167450"/>
            <a:ext cx="8337000" cy="6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</a:pPr>
            <a:r>
              <a:rPr b="1" lang="en-US">
                <a:latin typeface="Libre Franklin"/>
                <a:ea typeface="Libre Franklin"/>
                <a:cs typeface="Libre Franklin"/>
                <a:sym typeface="Libre Franklin"/>
              </a:rPr>
              <a:t>Bridge to College Courses</a:t>
            </a:r>
            <a:endParaRPr b="1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16" name="Google Shape;216;g2c6751c19db_0_0"/>
          <p:cNvSpPr txBox="1"/>
          <p:nvPr>
            <p:ph idx="1" type="body"/>
          </p:nvPr>
        </p:nvSpPr>
        <p:spPr>
          <a:xfrm>
            <a:off x="233625" y="2264725"/>
            <a:ext cx="8996400" cy="41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➢"/>
            </a:pPr>
            <a:r>
              <a:rPr b="1" i="1" lang="en-US"/>
              <a:t>Collaboration:</a:t>
            </a:r>
            <a:r>
              <a:rPr lang="en-US"/>
              <a:t> High school teachers and higher ed faculty work closely on shared teaching and learning challenges 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➢"/>
            </a:pPr>
            <a:r>
              <a:rPr b="1" i="1" lang="en-US"/>
              <a:t>Higher Ed Use</a:t>
            </a:r>
            <a:r>
              <a:rPr lang="en-US"/>
              <a:t>: Curriculum used in some Basic Ed and pre-college programs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➢"/>
            </a:pPr>
            <a:r>
              <a:rPr b="1" i="1" lang="en-US"/>
              <a:t>Higher Ed Outreach</a:t>
            </a:r>
            <a:r>
              <a:rPr lang="en-US"/>
              <a:t>:</a:t>
            </a:r>
            <a:r>
              <a:rPr lang="en-US"/>
              <a:t> BTC teachers work with CC faculty, meet on our campuses, observe classes</a:t>
            </a:r>
            <a:endParaRPr/>
          </a:p>
        </p:txBody>
      </p:sp>
      <p:sp>
        <p:nvSpPr>
          <p:cNvPr id="217" name="Google Shape;217;g2c6751c19db_0_0"/>
          <p:cNvSpPr txBox="1"/>
          <p:nvPr>
            <p:ph idx="12" type="sldNum"/>
          </p:nvPr>
        </p:nvSpPr>
        <p:spPr>
          <a:xfrm>
            <a:off x="8406245" y="6483926"/>
            <a:ext cx="467700" cy="2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c7688993da_0_7"/>
          <p:cNvSpPr txBox="1"/>
          <p:nvPr>
            <p:ph type="title"/>
          </p:nvPr>
        </p:nvSpPr>
        <p:spPr>
          <a:xfrm>
            <a:off x="303065" y="1219549"/>
            <a:ext cx="8337000" cy="7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</a:pPr>
            <a:r>
              <a:rPr b="1" lang="en-US">
                <a:latin typeface="Libre Franklin"/>
                <a:ea typeface="Libre Franklin"/>
                <a:cs typeface="Libre Franklin"/>
                <a:sym typeface="Libre Franklin"/>
              </a:rPr>
              <a:t>Bridge to College Math Curriculum</a:t>
            </a:r>
            <a:endParaRPr b="1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4" name="Google Shape;224;g2c7688993da_0_7"/>
          <p:cNvSpPr txBox="1"/>
          <p:nvPr>
            <p:ph idx="1" type="body"/>
          </p:nvPr>
        </p:nvSpPr>
        <p:spPr>
          <a:xfrm>
            <a:off x="303065" y="1845537"/>
            <a:ext cx="8641200" cy="46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➢"/>
            </a:pPr>
            <a:r>
              <a:rPr lang="en-US" sz="2600"/>
              <a:t>Units of Study:</a:t>
            </a:r>
            <a:endParaRPr sz="2600"/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Statistics </a:t>
            </a:r>
            <a:endParaRPr sz="1600"/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Algebraic Expressions</a:t>
            </a:r>
            <a:endParaRPr sz="1600"/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Equations</a:t>
            </a:r>
            <a:endParaRPr sz="1600"/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Proportional Reasoning</a:t>
            </a:r>
            <a:endParaRPr sz="1600"/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Linear Functions</a:t>
            </a:r>
            <a:endParaRPr sz="1600"/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Systems of Equations</a:t>
            </a:r>
            <a:endParaRPr sz="1600"/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Exponential Functions and Logarithms</a:t>
            </a:r>
            <a:endParaRPr sz="1600"/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Quadratics (optional)</a:t>
            </a:r>
            <a:endParaRPr/>
          </a:p>
          <a:p>
            <a:pPr indent="-3937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Calibri"/>
              <a:buChar char="➢"/>
            </a:pPr>
            <a:r>
              <a:rPr lang="en-US" sz="2600"/>
              <a:t>Standards for Mathematical Practices embedded</a:t>
            </a:r>
            <a:endParaRPr sz="2600"/>
          </a:p>
          <a:p>
            <a:pPr indent="-3937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Calibri"/>
              <a:buChar char="➢"/>
            </a:pPr>
            <a:r>
              <a:rPr lang="en-US" sz="2600"/>
              <a:t>Emphasis on Social and Emotional learnings</a:t>
            </a:r>
            <a:endParaRPr sz="2600"/>
          </a:p>
          <a:p>
            <a:pPr indent="-7620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400"/>
              <a:buNone/>
            </a:pPr>
            <a:r>
              <a:t/>
            </a:r>
            <a:endParaRPr sz="2100"/>
          </a:p>
        </p:txBody>
      </p:sp>
      <p:sp>
        <p:nvSpPr>
          <p:cNvPr id="225" name="Google Shape;225;g2c7688993da_0_7"/>
          <p:cNvSpPr txBox="1"/>
          <p:nvPr>
            <p:ph idx="12" type="sldNum"/>
          </p:nvPr>
        </p:nvSpPr>
        <p:spPr>
          <a:xfrm>
            <a:off x="8406245" y="6483926"/>
            <a:ext cx="467700" cy="2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" title="Math Data Dashboard Example"/>
          <p:cNvSpPr txBox="1"/>
          <p:nvPr>
            <p:ph type="title"/>
          </p:nvPr>
        </p:nvSpPr>
        <p:spPr>
          <a:xfrm>
            <a:off x="201750" y="1236725"/>
            <a:ext cx="87405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200"/>
              <a:buFont typeface="Libre Franklin Medium"/>
              <a:buNone/>
            </a:pPr>
            <a:r>
              <a:rPr lang="en-US" sz="3200"/>
              <a:t>BtCM Data on College Course-Taking</a:t>
            </a:r>
            <a:endParaRPr/>
          </a:p>
        </p:txBody>
      </p:sp>
      <p:pic>
        <p:nvPicPr>
          <p:cNvPr descr="A graph of a course&#10;&#10;Description automatically generated" id="232" name="Google Shape;23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4370" y="1831617"/>
            <a:ext cx="7429500" cy="4876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3" name="Google Shape;233;p8"/>
          <p:cNvCxnSpPr/>
          <p:nvPr/>
        </p:nvCxnSpPr>
        <p:spPr>
          <a:xfrm>
            <a:off x="887100" y="2572900"/>
            <a:ext cx="798600" cy="12501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6ccc9dda87_0_0"/>
          <p:cNvSpPr txBox="1"/>
          <p:nvPr>
            <p:ph type="title"/>
          </p:nvPr>
        </p:nvSpPr>
        <p:spPr>
          <a:xfrm>
            <a:off x="303065" y="1219549"/>
            <a:ext cx="8337000" cy="7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</a:pPr>
            <a:r>
              <a:rPr b="1" lang="en-US">
                <a:latin typeface="Libre Franklin"/>
                <a:ea typeface="Libre Franklin"/>
                <a:cs typeface="Libre Franklin"/>
                <a:sym typeface="Libre Franklin"/>
              </a:rPr>
              <a:t>Bridge to College English Curriculum</a:t>
            </a:r>
            <a:endParaRPr b="1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40" name="Google Shape;240;g26ccc9dda87_0_0"/>
          <p:cNvSpPr txBox="1"/>
          <p:nvPr>
            <p:ph idx="1" type="body"/>
          </p:nvPr>
        </p:nvSpPr>
        <p:spPr>
          <a:xfrm>
            <a:off x="303065" y="1845537"/>
            <a:ext cx="8641200" cy="46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➢"/>
            </a:pPr>
            <a:r>
              <a:rPr lang="en-US"/>
              <a:t>Rhetorical reading and writing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➢"/>
            </a:pPr>
            <a:r>
              <a:rPr lang="en-US"/>
              <a:t>Modules support students from pre-reading to post-writing reflection</a:t>
            </a:r>
            <a:r>
              <a:rPr lang="en-US"/>
              <a:t> 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➢"/>
            </a:pPr>
            <a:r>
              <a:rPr lang="en-US"/>
              <a:t>Challenging, diverse non-fiction and fiction texts, including contemporary topics and ssues tied to local communities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➢"/>
            </a:pPr>
            <a:r>
              <a:rPr lang="en-US"/>
              <a:t>Emphasis on expository and argumentative writing for multidisciplinary writing</a:t>
            </a:r>
            <a:r>
              <a:rPr lang="en-US"/>
              <a:t> </a:t>
            </a:r>
            <a:endParaRPr/>
          </a:p>
          <a:p>
            <a:pPr indent="-7620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400"/>
              <a:buNone/>
            </a:pPr>
            <a:r>
              <a:t/>
            </a:r>
            <a:endParaRPr sz="2100"/>
          </a:p>
        </p:txBody>
      </p:sp>
      <p:sp>
        <p:nvSpPr>
          <p:cNvPr id="241" name="Google Shape;241;g26ccc9dda87_0_0"/>
          <p:cNvSpPr txBox="1"/>
          <p:nvPr>
            <p:ph idx="12" type="sldNum"/>
          </p:nvPr>
        </p:nvSpPr>
        <p:spPr>
          <a:xfrm>
            <a:off x="8406245" y="6483926"/>
            <a:ext cx="467700" cy="2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f412bbbae0_0_229" title="Math Data Dashboard Example"/>
          <p:cNvSpPr txBox="1"/>
          <p:nvPr>
            <p:ph type="title"/>
          </p:nvPr>
        </p:nvSpPr>
        <p:spPr>
          <a:xfrm>
            <a:off x="201750" y="1236725"/>
            <a:ext cx="87405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200"/>
              <a:buFont typeface="Libre Franklin Medium"/>
              <a:buNone/>
            </a:pPr>
            <a:r>
              <a:rPr lang="en-US" sz="3200"/>
              <a:t>BtCE Data on College Course-Taking</a:t>
            </a:r>
            <a:endParaRPr/>
          </a:p>
        </p:txBody>
      </p:sp>
      <p:pic>
        <p:nvPicPr>
          <p:cNvPr id="248" name="Google Shape;248;g1f412bbbae0_0_2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7425" y="1914575"/>
            <a:ext cx="7289147" cy="4721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9" name="Google Shape;249;g1f412bbbae0_0_229"/>
          <p:cNvCxnSpPr/>
          <p:nvPr/>
        </p:nvCxnSpPr>
        <p:spPr>
          <a:xfrm>
            <a:off x="1130150" y="2607625"/>
            <a:ext cx="1059000" cy="14412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9"/>
          <p:cNvSpPr txBox="1"/>
          <p:nvPr>
            <p:ph type="title"/>
          </p:nvPr>
        </p:nvSpPr>
        <p:spPr>
          <a:xfrm>
            <a:off x="157833" y="1475875"/>
            <a:ext cx="91947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200"/>
              <a:buFont typeface="Libre Franklin Medium"/>
              <a:buNone/>
            </a:pPr>
            <a:r>
              <a:rPr lang="en-US" sz="3200"/>
              <a:t>Ongoing Challenges</a:t>
            </a:r>
            <a:endParaRPr sz="3200"/>
          </a:p>
        </p:txBody>
      </p:sp>
      <p:sp>
        <p:nvSpPr>
          <p:cNvPr id="256" name="Google Shape;256;p9"/>
          <p:cNvSpPr txBox="1"/>
          <p:nvPr>
            <p:ph idx="2" type="body"/>
          </p:nvPr>
        </p:nvSpPr>
        <p:spPr>
          <a:xfrm>
            <a:off x="304938" y="2318084"/>
            <a:ext cx="859843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7647"/>
              <a:buNone/>
            </a:pPr>
            <a:r>
              <a:rPr lang="en-US"/>
              <a:t>How can these barriers be mitigated with our current work?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7647"/>
              <a:buNone/>
            </a:pPr>
            <a:r>
              <a:t/>
            </a:r>
            <a:endParaRPr/>
          </a:p>
          <a:p>
            <a:pPr indent="-19875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ct val="100000"/>
              <a:buChar char="➢"/>
            </a:pPr>
            <a:r>
              <a:rPr lang="en-US"/>
              <a:t>Burden on students to provide transcripts</a:t>
            </a:r>
            <a:endParaRPr/>
          </a:p>
          <a:p>
            <a:pPr indent="-47625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ct val="100000"/>
              <a:buNone/>
            </a:pPr>
            <a:r>
              <a:t/>
            </a:r>
            <a:endParaRPr/>
          </a:p>
          <a:p>
            <a:pPr indent="-198755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ct val="100000"/>
              <a:buChar char="➢"/>
            </a:pPr>
            <a:r>
              <a:rPr lang="en-US"/>
              <a:t>Communication issues with high school and college staff</a:t>
            </a:r>
            <a:endParaRPr/>
          </a:p>
          <a:p>
            <a:pPr indent="-47625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ct val="100000"/>
              <a:buNone/>
            </a:pPr>
            <a:r>
              <a:t/>
            </a:r>
            <a:endParaRPr/>
          </a:p>
          <a:p>
            <a:pPr indent="-198755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ct val="100000"/>
              <a:buChar char="➢"/>
            </a:pPr>
            <a:r>
              <a:rPr lang="en-US"/>
              <a:t>Inconsistent use of high school transcripts</a:t>
            </a:r>
            <a:endParaRPr/>
          </a:p>
          <a:p>
            <a:pPr indent="-47625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ct val="100000"/>
              <a:buNone/>
            </a:pPr>
            <a:r>
              <a:t/>
            </a:r>
            <a:endParaRPr/>
          </a:p>
          <a:p>
            <a:pPr indent="-198755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ct val="100000"/>
              <a:buChar char="➢"/>
            </a:pPr>
            <a:r>
              <a:rPr lang="en-US"/>
              <a:t>Variations in local score reporting formats, processes</a:t>
            </a:r>
            <a:endParaRPr sz="2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"/>
          <p:cNvSpPr txBox="1"/>
          <p:nvPr>
            <p:ph type="title"/>
          </p:nvPr>
        </p:nvSpPr>
        <p:spPr>
          <a:xfrm>
            <a:off x="303065" y="1219549"/>
            <a:ext cx="8337000" cy="7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</a:pPr>
            <a:r>
              <a:rPr lang="en-US"/>
              <a:t>Significance of BtC Courses</a:t>
            </a:r>
            <a:endParaRPr/>
          </a:p>
        </p:txBody>
      </p:sp>
      <p:sp>
        <p:nvSpPr>
          <p:cNvPr id="263" name="Google Shape;263;p4"/>
          <p:cNvSpPr txBox="1"/>
          <p:nvPr>
            <p:ph idx="1" type="body"/>
          </p:nvPr>
        </p:nvSpPr>
        <p:spPr>
          <a:xfrm>
            <a:off x="303065" y="1845537"/>
            <a:ext cx="8641200" cy="46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➢"/>
            </a:pPr>
            <a:r>
              <a:rPr b="1" i="1" lang="en-US" sz="2100"/>
              <a:t>For colleges</a:t>
            </a:r>
            <a:r>
              <a:rPr lang="en-US" sz="2100"/>
              <a:t>, a crucial outreach and communication opportunity with students who have signaled an interest in college but often don’t enroll after high school. </a:t>
            </a:r>
            <a:endParaRPr sz="2100"/>
          </a:p>
          <a:p>
            <a:pPr indent="-3619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Calibri"/>
              <a:buChar char="➢"/>
            </a:pPr>
            <a:r>
              <a:rPr b="1" i="1" lang="en-US" sz="2100"/>
              <a:t>For students</a:t>
            </a:r>
            <a:r>
              <a:rPr lang="en-US" sz="2100"/>
              <a:t>, an engaging and challenging opportunity that will help them be successful in their entry-level college courses </a:t>
            </a:r>
            <a:endParaRPr sz="2100"/>
          </a:p>
          <a:p>
            <a:pPr indent="-3619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Calibri"/>
              <a:buChar char="➢"/>
            </a:pPr>
            <a:r>
              <a:rPr b="1" i="1" lang="en-US" sz="2100"/>
              <a:t>For teachers</a:t>
            </a:r>
            <a:r>
              <a:rPr i="1" lang="en-US" sz="2100"/>
              <a:t>, </a:t>
            </a:r>
            <a:r>
              <a:rPr lang="en-US" sz="2100"/>
              <a:t>strong professional learning through a network of high school teachers along with an active partnership with higher education faculty</a:t>
            </a:r>
            <a:endParaRPr sz="2100"/>
          </a:p>
          <a:p>
            <a:pPr indent="-3619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Calibri"/>
              <a:buChar char="➢"/>
            </a:pPr>
            <a:r>
              <a:rPr b="1" i="1" lang="en-US" sz="2100"/>
              <a:t>For schools and districts</a:t>
            </a:r>
            <a:r>
              <a:rPr lang="en-US" sz="2100"/>
              <a:t>, well-designed, low-cost, open-source curricula for students interested in attending college but uncertain of how well they will do there. </a:t>
            </a:r>
            <a:endParaRPr sz="2100"/>
          </a:p>
          <a:p>
            <a:pPr indent="-7620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400"/>
              <a:buNone/>
            </a:pPr>
            <a:r>
              <a:t/>
            </a:r>
            <a:endParaRPr sz="2100"/>
          </a:p>
        </p:txBody>
      </p:sp>
      <p:sp>
        <p:nvSpPr>
          <p:cNvPr id="264" name="Google Shape;264;p4"/>
          <p:cNvSpPr txBox="1"/>
          <p:nvPr>
            <p:ph idx="12" type="sldNum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0"/>
          <p:cNvSpPr txBox="1"/>
          <p:nvPr>
            <p:ph idx="1" type="body"/>
          </p:nvPr>
        </p:nvSpPr>
        <p:spPr>
          <a:xfrm>
            <a:off x="830145" y="2770456"/>
            <a:ext cx="7700703" cy="1934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4" marL="1828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Contact: Bill Moore</a:t>
            </a:r>
            <a:endParaRPr/>
          </a:p>
          <a:p>
            <a:pPr indent="0" lvl="4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u="sng">
                <a:solidFill>
                  <a:schemeClr val="hlink"/>
                </a:solidFill>
                <a:hlinkClick r:id="rId3"/>
              </a:rPr>
              <a:t>bmoore@sbctc.edu</a:t>
            </a:r>
            <a:r>
              <a:rPr lang="en-US" sz="2800"/>
              <a:t> </a:t>
            </a:r>
            <a:endParaRPr/>
          </a:p>
          <a:p>
            <a:pPr indent="0" lvl="4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(W) 360.704.4346</a:t>
            </a:r>
            <a:endParaRPr/>
          </a:p>
          <a:p>
            <a:pPr indent="0" lvl="4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(C) 360.528.1809</a:t>
            </a:r>
            <a:endParaRPr/>
          </a:p>
          <a:p>
            <a:pPr indent="0" lvl="4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</p:txBody>
      </p:sp>
      <p:pic>
        <p:nvPicPr>
          <p:cNvPr descr="&lt;strong&gt;Questions&lt;/strong&gt;" id="270" name="Google Shape;27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86771" y="4162689"/>
            <a:ext cx="3115665" cy="2352502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0"/>
          <p:cNvSpPr txBox="1"/>
          <p:nvPr>
            <p:ph type="title"/>
          </p:nvPr>
        </p:nvSpPr>
        <p:spPr>
          <a:xfrm>
            <a:off x="495646" y="1725056"/>
            <a:ext cx="7886700" cy="6116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</a:pPr>
            <a:r>
              <a:rPr lang="en-US"/>
              <a:t>QUESTIONS?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"/>
          <p:cNvSpPr txBox="1"/>
          <p:nvPr>
            <p:ph type="title"/>
          </p:nvPr>
        </p:nvSpPr>
        <p:spPr>
          <a:xfrm>
            <a:off x="105500" y="1558124"/>
            <a:ext cx="9038400" cy="7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ct val="105882"/>
              <a:buFont typeface="Libre Franklin Medium"/>
              <a:buNone/>
            </a:pPr>
            <a:r>
              <a:rPr lang="en-US">
                <a:latin typeface="Libre Franklin"/>
                <a:ea typeface="Libre Franklin"/>
                <a:cs typeface="Libre Franklin"/>
                <a:sym typeface="Libre Franklin"/>
              </a:rPr>
              <a:t>2014</a:t>
            </a:r>
            <a:r>
              <a:rPr lang="en-US"/>
              <a:t> </a:t>
            </a:r>
            <a:r>
              <a:rPr lang="en-US"/>
              <a:t>Higher Education Placement Agreement</a:t>
            </a:r>
            <a:endParaRPr sz="3400"/>
          </a:p>
        </p:txBody>
      </p:sp>
      <p:sp>
        <p:nvSpPr>
          <p:cNvPr id="146" name="Google Shape;146;p2"/>
          <p:cNvSpPr txBox="1"/>
          <p:nvPr>
            <p:ph idx="1" type="body"/>
          </p:nvPr>
        </p:nvSpPr>
        <p:spPr>
          <a:xfrm>
            <a:off x="235925" y="2562050"/>
            <a:ext cx="8672100" cy="37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➢"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Defined students to be college-ready based on their scores of 3 or 4 on the Smarter Balanced Assessment (SBA)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5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➢"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all 34 community and technical colleges (and EWU): SBA score of 2 and a B or better in a Bridge Course also indicates that a student is college-ready</a:t>
            </a:r>
            <a:endParaRPr sz="2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f412bbbae0_0_382"/>
          <p:cNvSpPr txBox="1"/>
          <p:nvPr>
            <p:ph type="title"/>
          </p:nvPr>
        </p:nvSpPr>
        <p:spPr>
          <a:xfrm>
            <a:off x="105500" y="1558124"/>
            <a:ext cx="9038400" cy="7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600"/>
              <a:buFont typeface="Libre Franklin Medium"/>
              <a:buNone/>
            </a:pPr>
            <a:r>
              <a:rPr lang="en-US"/>
              <a:t>Rationale for Placement Agreement</a:t>
            </a:r>
            <a:endParaRPr sz="3400"/>
          </a:p>
        </p:txBody>
      </p:sp>
      <p:sp>
        <p:nvSpPr>
          <p:cNvPr id="153" name="Google Shape;153;g1f412bbbae0_0_382"/>
          <p:cNvSpPr txBox="1"/>
          <p:nvPr>
            <p:ph idx="1" type="body"/>
          </p:nvPr>
        </p:nvSpPr>
        <p:spPr>
          <a:xfrm>
            <a:off x="235918" y="2562055"/>
            <a:ext cx="8672100" cy="3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59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600"/>
              <a:buFont typeface="Noto Sans Symbols"/>
              <a:buChar char="➢"/>
            </a:pPr>
            <a:r>
              <a:rPr lang="en-US" sz="2600"/>
              <a:t>Dissatisfaction with existing placement tools and ongoing move toward “multiple measures”</a:t>
            </a:r>
            <a:endParaRPr sz="2600"/>
          </a:p>
          <a:p>
            <a:pPr indent="-508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Noto Sans Symbols"/>
              <a:buNone/>
            </a:pPr>
            <a:r>
              <a:t/>
            </a:r>
            <a:endParaRPr sz="2600"/>
          </a:p>
          <a:p>
            <a:pPr indent="-2159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600"/>
              <a:buFont typeface="Noto Sans Symbols"/>
              <a:buChar char="➢"/>
            </a:pPr>
            <a:r>
              <a:rPr lang="en-US" sz="2600"/>
              <a:t>Quality of Common Core standards and Smarter Balanced assessments</a:t>
            </a:r>
            <a:endParaRPr sz="2600"/>
          </a:p>
          <a:p>
            <a:pPr indent="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600"/>
          </a:p>
          <a:p>
            <a:pPr indent="-2159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600"/>
              <a:buFont typeface="Noto Sans Symbols"/>
              <a:buChar char="➢"/>
            </a:pPr>
            <a:r>
              <a:rPr lang="en-US" sz="2600"/>
              <a:t>Opportunity to address college readiness issues with K-12 partners</a:t>
            </a:r>
            <a:endParaRPr sz="2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"/>
          <p:cNvSpPr/>
          <p:nvPr/>
        </p:nvSpPr>
        <p:spPr>
          <a:xfrm>
            <a:off x="7308225" y="4151225"/>
            <a:ext cx="1836000" cy="17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sng" cap="none" strike="noStrike">
                <a:solidFill>
                  <a:srgbClr val="0000FF"/>
                </a:solidFill>
                <a:latin typeface="Libre Franklin"/>
                <a:ea typeface="Libre Franklin"/>
                <a:cs typeface="Libre Franklin"/>
                <a:sym typeface="Libre Frankli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Bridge to College Initiative Web Site </a:t>
            </a:r>
            <a:endParaRPr b="1" i="0" sz="2400" u="none" cap="none" strike="noStrike">
              <a:solidFill>
                <a:srgbClr val="0000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picture of web site landing page" id="160" name="Google Shape;160;p3" title="Bridge to College web site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65625" y="2062450"/>
            <a:ext cx="2073574" cy="1921399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"/>
          <p:cNvSpPr txBox="1"/>
          <p:nvPr/>
        </p:nvSpPr>
        <p:spPr>
          <a:xfrm>
            <a:off x="280425" y="2039125"/>
            <a:ext cx="6685200" cy="46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B3982"/>
              </a:buClr>
              <a:buSzPts val="2600"/>
              <a:buFont typeface="Libre Franklin"/>
              <a:buChar char="➢"/>
            </a:pPr>
            <a:r>
              <a:rPr b="0" i="0" lang="en-US" sz="2600" u="none" cap="none" strike="noStrike">
                <a:solidFill>
                  <a:srgbClr val="0B398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Pathway for students scoring below “college-ready” on the high school assessment</a:t>
            </a:r>
            <a:endParaRPr b="0" i="0" sz="26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B398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B3982"/>
              </a:buClr>
              <a:buSzPts val="2600"/>
              <a:buFont typeface="Libre Franklin"/>
              <a:buChar char="➢"/>
            </a:pPr>
            <a:r>
              <a:rPr b="0" i="0" lang="en-US" sz="2600" u="none" cap="none" strike="noStrike">
                <a:solidFill>
                  <a:srgbClr val="0B398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Jointly developed and coordinated by college faculty and high school teachers</a:t>
            </a:r>
            <a:endParaRPr b="0" i="0" sz="26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B398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B3982"/>
              </a:buClr>
              <a:buSzPts val="2600"/>
              <a:buFont typeface="Libre Franklin"/>
              <a:buChar char="➢"/>
            </a:pPr>
            <a:r>
              <a:rPr b="0" i="0" lang="en-US" sz="2600" u="none" cap="none" strike="noStrike">
                <a:solidFill>
                  <a:srgbClr val="0B398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Ongoing professional learning support for teachers </a:t>
            </a:r>
            <a:endParaRPr b="0" i="0" sz="26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2" name="Google Shape;162;p3"/>
          <p:cNvSpPr txBox="1"/>
          <p:nvPr>
            <p:ph type="title"/>
          </p:nvPr>
        </p:nvSpPr>
        <p:spPr>
          <a:xfrm>
            <a:off x="150522" y="1193768"/>
            <a:ext cx="8993700" cy="5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600"/>
              <a:buFont typeface="Libre Franklin Medium"/>
              <a:buNone/>
            </a:pPr>
            <a:r>
              <a:rPr lang="en-US" sz="3600"/>
              <a:t>Bridge to College Courses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"/>
          <p:cNvSpPr txBox="1"/>
          <p:nvPr>
            <p:ph idx="1" type="body"/>
          </p:nvPr>
        </p:nvSpPr>
        <p:spPr>
          <a:xfrm>
            <a:off x="243963" y="1611660"/>
            <a:ext cx="8656200" cy="6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900"/>
              <a:buNone/>
            </a:pPr>
            <a:r>
              <a:rPr b="1" lang="en-US" sz="3500"/>
              <a:t>2018</a:t>
            </a:r>
            <a:r>
              <a:rPr lang="en-US" sz="3500">
                <a:latin typeface="Libre Franklin Medium"/>
                <a:ea typeface="Libre Franklin Medium"/>
                <a:cs typeface="Libre Franklin Medium"/>
                <a:sym typeface="Libre Franklin Medium"/>
              </a:rPr>
              <a:t> Legislative Changes</a:t>
            </a:r>
            <a:endParaRPr sz="3500"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-285750" lvl="0" marL="51435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900"/>
              <a:buFont typeface="Libre Franklin Medium"/>
              <a:buNone/>
            </a:pPr>
            <a:r>
              <a:t/>
            </a:r>
            <a:endParaRPr sz="350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900"/>
              <a:buNone/>
            </a:pPr>
            <a:r>
              <a:t/>
            </a:r>
            <a:endParaRPr sz="3500"/>
          </a:p>
        </p:txBody>
      </p:sp>
      <p:sp>
        <p:nvSpPr>
          <p:cNvPr id="169" name="Google Shape;169;p5"/>
          <p:cNvSpPr txBox="1"/>
          <p:nvPr/>
        </p:nvSpPr>
        <p:spPr>
          <a:xfrm>
            <a:off x="243975" y="2346150"/>
            <a:ext cx="8656200" cy="36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48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600"/>
              <a:buFont typeface="Noto Sans Symbols"/>
              <a:buChar char="➢"/>
            </a:pPr>
            <a:r>
              <a:rPr b="0" i="0" lang="en-US" sz="2600" u="none" cap="none" strike="noStrik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Moved high school assessment to 10</a:t>
            </a:r>
            <a:r>
              <a:rPr b="0" baseline="30000" i="0" lang="en-US" sz="2600" u="none" cap="none" strike="noStrik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</a:t>
            </a:r>
            <a:r>
              <a:rPr b="0" i="0" lang="en-US" sz="2600" u="none" cap="none" strike="noStrik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grade,  affecting the placement agreement</a:t>
            </a:r>
            <a:endParaRPr b="0" i="0" sz="2600" u="none" cap="none" strike="noStrike">
              <a:solidFill>
                <a:srgbClr val="003764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3764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04800" lvl="0" marL="3429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3764"/>
              </a:buClr>
              <a:buSzPts val="2600"/>
              <a:buFont typeface="Noto Sans Symbols"/>
              <a:buChar char="➢"/>
            </a:pPr>
            <a:r>
              <a:rPr b="0" i="0" lang="en-US" sz="2600" u="none" cap="none" strike="noStrik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De-linked high school assessment (SBA) from high school graduation and substituted new “pathway” requirements</a:t>
            </a:r>
            <a:endParaRPr b="0" i="0" sz="2600" u="none" cap="none" strike="noStrike">
              <a:solidFill>
                <a:srgbClr val="0037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f412bbbae0_0_2"/>
          <p:cNvSpPr txBox="1"/>
          <p:nvPr>
            <p:ph type="title"/>
          </p:nvPr>
        </p:nvSpPr>
        <p:spPr>
          <a:xfrm>
            <a:off x="259274" y="1421382"/>
            <a:ext cx="8337000" cy="7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</a:pPr>
            <a:r>
              <a:rPr lang="en-US"/>
              <a:t>HS </a:t>
            </a:r>
            <a:r>
              <a:rPr lang="en-US"/>
              <a:t>GRADUATION REQUIREMENTS</a:t>
            </a:r>
            <a:endParaRPr/>
          </a:p>
        </p:txBody>
      </p:sp>
      <p:sp>
        <p:nvSpPr>
          <p:cNvPr id="175" name="Google Shape;175;g1f412bbbae0_0_2"/>
          <p:cNvSpPr txBox="1"/>
          <p:nvPr>
            <p:ph idx="1" type="body"/>
          </p:nvPr>
        </p:nvSpPr>
        <p:spPr>
          <a:xfrm>
            <a:off x="403500" y="2218477"/>
            <a:ext cx="8337000" cy="37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Formalizes requirement for students to complete 1 of 8 graduation pathway options: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Char char="•"/>
            </a:pPr>
            <a:r>
              <a:rPr lang="en-US"/>
              <a:t>SBA scores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Char char="•"/>
            </a:pPr>
            <a:r>
              <a:rPr lang="en-US"/>
              <a:t>Dual credit courses (CHS and Running Start)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Char char="•"/>
            </a:pPr>
            <a:r>
              <a:rPr lang="en-US"/>
              <a:t>Bridge to College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Char char="•"/>
            </a:pPr>
            <a:r>
              <a:rPr lang="en-US"/>
              <a:t>AP/IB courses and tests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Char char="•"/>
            </a:pPr>
            <a:r>
              <a:rPr lang="en-US"/>
              <a:t>SAT/ACT scores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Char char="•"/>
            </a:pPr>
            <a:r>
              <a:rPr lang="en-US"/>
              <a:t>Armed Services Vocational Aptitude tests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Char char="•"/>
            </a:pPr>
            <a:r>
              <a:rPr lang="en-US"/>
              <a:t>Career and Technical Education courses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Any combination of other 7 options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"/>
          <p:cNvSpPr txBox="1"/>
          <p:nvPr>
            <p:ph type="title"/>
          </p:nvPr>
        </p:nvSpPr>
        <p:spPr>
          <a:xfrm>
            <a:off x="200550" y="1122725"/>
            <a:ext cx="8742900" cy="9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</a:pPr>
            <a:r>
              <a:rPr lang="en-US"/>
              <a:t>Revised System Placement Agreement</a:t>
            </a:r>
            <a:endParaRPr/>
          </a:p>
        </p:txBody>
      </p:sp>
      <p:sp>
        <p:nvSpPr>
          <p:cNvPr id="182" name="Google Shape;182;p6"/>
          <p:cNvSpPr txBox="1"/>
          <p:nvPr>
            <p:ph idx="1" type="body"/>
          </p:nvPr>
        </p:nvSpPr>
        <p:spPr>
          <a:xfrm>
            <a:off x="143700" y="1985500"/>
            <a:ext cx="8856600" cy="43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59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600"/>
              <a:buFont typeface="Noto Sans Symbols"/>
              <a:buChar char="➢"/>
            </a:pPr>
            <a:r>
              <a:rPr lang="en-US" sz="2600"/>
              <a:t>Eliminated requirement of Smarter Balanced score for placement with Bridge to College </a:t>
            </a:r>
            <a:endParaRPr sz="26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r>
              <a:t/>
            </a:r>
            <a:endParaRPr sz="2600"/>
          </a:p>
          <a:p>
            <a:pPr indent="-21590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600"/>
              <a:buFont typeface="Noto Sans Symbols"/>
              <a:buChar char="➢"/>
            </a:pPr>
            <a:r>
              <a:rPr lang="en-US" sz="2600"/>
              <a:t>Added course success requirements for math in addition to Smarter Balanced score</a:t>
            </a:r>
            <a:endParaRPr sz="2600"/>
          </a:p>
          <a:p>
            <a:pPr indent="-5080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Noto Sans Symbols"/>
              <a:buNone/>
            </a:pPr>
            <a:r>
              <a:t/>
            </a:r>
            <a:endParaRPr sz="2600"/>
          </a:p>
          <a:p>
            <a:pPr indent="-21590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600"/>
              <a:buFont typeface="Noto Sans Symbols"/>
              <a:buChar char="➢"/>
            </a:pPr>
            <a:r>
              <a:rPr lang="en-US" sz="2600"/>
              <a:t>Extended initially through Class of 2022 (in 2023 system extended agreement through 2027)</a:t>
            </a:r>
            <a:endParaRPr sz="2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f412bbbae0_0_120"/>
          <p:cNvSpPr txBox="1"/>
          <p:nvPr>
            <p:ph idx="12" type="sldNum"/>
          </p:nvPr>
        </p:nvSpPr>
        <p:spPr>
          <a:xfrm>
            <a:off x="8406245" y="6483926"/>
            <a:ext cx="467700" cy="2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8" name="Google Shape;188;g1f412bbbae0_0_120"/>
          <p:cNvSpPr txBox="1"/>
          <p:nvPr>
            <p:ph type="title"/>
          </p:nvPr>
        </p:nvSpPr>
        <p:spPr>
          <a:xfrm>
            <a:off x="403499" y="1219200"/>
            <a:ext cx="8740500" cy="7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</a:pPr>
            <a:r>
              <a:rPr lang="en-US"/>
              <a:t>BTC OVERALL PARTICIPATION TRENDS</a:t>
            </a:r>
            <a:endParaRPr/>
          </a:p>
        </p:txBody>
      </p:sp>
      <p:graphicFrame>
        <p:nvGraphicFramePr>
          <p:cNvPr id="189" name="Google Shape;189;g1f412bbbae0_0_120"/>
          <p:cNvGraphicFramePr/>
          <p:nvPr/>
        </p:nvGraphicFramePr>
        <p:xfrm>
          <a:off x="403512" y="231557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{B1FC53CF-8C0A-494D-8CA0-6FC51EBDEFE6}</a:tableStyleId>
              </a:tblPr>
              <a:tblGrid>
                <a:gridCol w="1967000"/>
                <a:gridCol w="1538475"/>
                <a:gridCol w="1513375"/>
                <a:gridCol w="1787325"/>
                <a:gridCol w="1795775"/>
              </a:tblGrid>
              <a:tr h="875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School Year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Districts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High Schools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Math Teachers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English Teachers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54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2017-18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89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138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247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121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454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2018 -19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111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188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234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196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454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2019-20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121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203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263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222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454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2020-21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121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236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183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454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>
                          <a:solidFill>
                            <a:srgbClr val="201F1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2021-22</a:t>
                      </a:r>
                      <a:endParaRPr sz="2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115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188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213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210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510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>
                          <a:solidFill>
                            <a:srgbClr val="201F1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2022-23</a:t>
                      </a:r>
                      <a:endParaRPr sz="2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108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174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192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</a:t>
                      </a:r>
                      <a:endParaRPr/>
                    </a:p>
                  </a:txBody>
                  <a:tcPr marT="0" marB="0" marR="68575" marL="68575"/>
                </a:tc>
              </a:tr>
              <a:tr h="510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2023-24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107</a:t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170</a:t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189</a:t>
                      </a:r>
                      <a:endParaRPr/>
                    </a:p>
                  </a:txBody>
                  <a:tcPr marT="0" marB="0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7"/>
          <p:cNvPicPr preferRelativeResize="0"/>
          <p:nvPr/>
        </p:nvPicPr>
        <p:blipFill rotWithShape="1">
          <a:blip r:embed="rId3">
            <a:alphaModFix/>
          </a:blip>
          <a:srcRect b="0" l="4970" r="0" t="0"/>
          <a:stretch/>
        </p:blipFill>
        <p:spPr>
          <a:xfrm>
            <a:off x="-2750" y="-37425"/>
            <a:ext cx="8689550" cy="678180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7"/>
          <p:cNvSpPr/>
          <p:nvPr/>
        </p:nvSpPr>
        <p:spPr>
          <a:xfrm rot="-1711078">
            <a:off x="3720352" y="2614706"/>
            <a:ext cx="1090706" cy="373529"/>
          </a:xfrm>
          <a:prstGeom prst="lef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197" name="Google Shape;197;p7"/>
          <p:cNvGrpSpPr/>
          <p:nvPr/>
        </p:nvGrpSpPr>
        <p:grpSpPr>
          <a:xfrm>
            <a:off x="553277" y="1819835"/>
            <a:ext cx="8590723" cy="5030965"/>
            <a:chOff x="1010477" y="1819835"/>
            <a:chExt cx="8590723" cy="5030965"/>
          </a:xfrm>
        </p:grpSpPr>
        <p:sp>
          <p:nvSpPr>
            <p:cNvPr id="198" name="Google Shape;198;p7"/>
            <p:cNvSpPr txBox="1"/>
            <p:nvPr/>
          </p:nvSpPr>
          <p:spPr>
            <a:xfrm>
              <a:off x="6172200" y="6019800"/>
              <a:ext cx="3429000" cy="831000"/>
            </a:xfrm>
            <a:prstGeom prst="rect">
              <a:avLst/>
            </a:prstGeom>
            <a:solidFill>
              <a:srgbClr val="00376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# of Bridge to College high schools by ESD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9" name="Google Shape;199;p7"/>
            <p:cNvGrpSpPr/>
            <p:nvPr/>
          </p:nvGrpSpPr>
          <p:grpSpPr>
            <a:xfrm>
              <a:off x="1010477" y="1819835"/>
              <a:ext cx="7052212" cy="4019977"/>
              <a:chOff x="1010477" y="1819835"/>
              <a:chExt cx="7052212" cy="4019977"/>
            </a:xfrm>
          </p:grpSpPr>
          <p:sp>
            <p:nvSpPr>
              <p:cNvPr id="200" name="Google Shape;200;p7"/>
              <p:cNvSpPr txBox="1"/>
              <p:nvPr/>
            </p:nvSpPr>
            <p:spPr>
              <a:xfrm>
                <a:off x="1010477" y="2641169"/>
                <a:ext cx="838200" cy="585000"/>
              </a:xfrm>
              <a:prstGeom prst="rect">
                <a:avLst/>
              </a:prstGeom>
              <a:solidFill>
                <a:srgbClr val="00376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b="0" i="0" lang="en-US" sz="32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8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7"/>
              <p:cNvSpPr txBox="1"/>
              <p:nvPr/>
            </p:nvSpPr>
            <p:spPr>
              <a:xfrm>
                <a:off x="3230282" y="1819835"/>
                <a:ext cx="838200" cy="585000"/>
              </a:xfrm>
              <a:prstGeom prst="rect">
                <a:avLst/>
              </a:prstGeom>
              <a:solidFill>
                <a:srgbClr val="00376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b="0" i="0" lang="en-US" sz="32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7"/>
              <p:cNvSpPr txBox="1"/>
              <p:nvPr/>
            </p:nvSpPr>
            <p:spPr>
              <a:xfrm>
                <a:off x="5314576" y="3106270"/>
                <a:ext cx="838200" cy="585000"/>
              </a:xfrm>
              <a:prstGeom prst="rect">
                <a:avLst/>
              </a:prstGeom>
              <a:solidFill>
                <a:srgbClr val="00376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b="0" i="0" lang="en-US" sz="32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7"/>
              <p:cNvSpPr txBox="1"/>
              <p:nvPr/>
            </p:nvSpPr>
            <p:spPr>
              <a:xfrm>
                <a:off x="7224489" y="3353467"/>
                <a:ext cx="838200" cy="585000"/>
              </a:xfrm>
              <a:prstGeom prst="rect">
                <a:avLst/>
              </a:prstGeom>
              <a:solidFill>
                <a:srgbClr val="00376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b="0" i="0" lang="en-US" sz="32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27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7"/>
              <p:cNvSpPr txBox="1"/>
              <p:nvPr/>
            </p:nvSpPr>
            <p:spPr>
              <a:xfrm>
                <a:off x="6148294" y="4685553"/>
                <a:ext cx="838200" cy="585000"/>
              </a:xfrm>
              <a:prstGeom prst="rect">
                <a:avLst/>
              </a:prstGeom>
              <a:solidFill>
                <a:srgbClr val="00376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b="0" i="0" lang="en-US" sz="32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7"/>
              <p:cNvSpPr txBox="1"/>
              <p:nvPr/>
            </p:nvSpPr>
            <p:spPr>
              <a:xfrm>
                <a:off x="4476376" y="5131886"/>
                <a:ext cx="838200" cy="585000"/>
              </a:xfrm>
              <a:prstGeom prst="rect">
                <a:avLst/>
              </a:prstGeom>
              <a:solidFill>
                <a:srgbClr val="00376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b="0" i="0" lang="en-US" sz="32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10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7"/>
              <p:cNvSpPr txBox="1"/>
              <p:nvPr/>
            </p:nvSpPr>
            <p:spPr>
              <a:xfrm>
                <a:off x="2655047" y="5254812"/>
                <a:ext cx="838200" cy="585000"/>
              </a:xfrm>
              <a:prstGeom prst="rect">
                <a:avLst/>
              </a:prstGeom>
              <a:solidFill>
                <a:srgbClr val="00376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b="0" i="0" lang="en-US" sz="32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18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7"/>
              <p:cNvSpPr txBox="1"/>
              <p:nvPr/>
            </p:nvSpPr>
            <p:spPr>
              <a:xfrm>
                <a:off x="1765300" y="4145600"/>
                <a:ext cx="838200" cy="585000"/>
              </a:xfrm>
              <a:prstGeom prst="rect">
                <a:avLst/>
              </a:prstGeom>
              <a:solidFill>
                <a:srgbClr val="00376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b="0" i="0" lang="en-US" sz="32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7"/>
              <p:cNvSpPr txBox="1"/>
              <p:nvPr/>
            </p:nvSpPr>
            <p:spPr>
              <a:xfrm>
                <a:off x="2985563" y="3211317"/>
                <a:ext cx="838200" cy="585000"/>
              </a:xfrm>
              <a:prstGeom prst="rect">
                <a:avLst/>
              </a:prstGeom>
              <a:solidFill>
                <a:srgbClr val="00376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b="0" i="0" lang="en-US" sz="32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51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09" name="Google Shape;209;p7"/>
          <p:cNvSpPr txBox="1"/>
          <p:nvPr/>
        </p:nvSpPr>
        <p:spPr>
          <a:xfrm>
            <a:off x="0" y="0"/>
            <a:ext cx="4197600" cy="1200600"/>
          </a:xfrm>
          <a:prstGeom prst="rect">
            <a:avLst/>
          </a:prstGeom>
          <a:solidFill>
            <a:srgbClr val="00376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Bridge to College Statewide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2019-05-02T00:43:04Z</dcterms:created>
  <dc:creator>Bill Moore</dc:creator>
</cp:coreProperties>
</file>